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  <p:sldMasterId id="2147483763" r:id="rId5"/>
    <p:sldMasterId id="2147483775" r:id="rId6"/>
  </p:sldMasterIdLst>
  <p:notesMasterIdLst>
    <p:notesMasterId r:id="rId27"/>
  </p:notesMasterIdLst>
  <p:sldIdLst>
    <p:sldId id="296" r:id="rId7"/>
    <p:sldId id="297" r:id="rId8"/>
    <p:sldId id="288" r:id="rId9"/>
    <p:sldId id="299" r:id="rId10"/>
    <p:sldId id="294" r:id="rId11"/>
    <p:sldId id="310" r:id="rId12"/>
    <p:sldId id="293" r:id="rId13"/>
    <p:sldId id="304" r:id="rId14"/>
    <p:sldId id="306" r:id="rId15"/>
    <p:sldId id="309" r:id="rId16"/>
    <p:sldId id="307" r:id="rId17"/>
    <p:sldId id="308" r:id="rId18"/>
    <p:sldId id="311" r:id="rId19"/>
    <p:sldId id="305" r:id="rId20"/>
    <p:sldId id="303" r:id="rId21"/>
    <p:sldId id="302" r:id="rId22"/>
    <p:sldId id="283" r:id="rId23"/>
    <p:sldId id="256" r:id="rId24"/>
    <p:sldId id="300" r:id="rId25"/>
    <p:sldId id="114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CB2"/>
    <a:srgbClr val="FFC000"/>
    <a:srgbClr val="FF0000"/>
    <a:srgbClr val="318B71"/>
    <a:srgbClr val="1CADE4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-2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Russell" userId="edca1ecc7d5b0881" providerId="LiveId" clId="{4B8BCDED-9492-4217-8131-781AE4CF1EC3}"/>
    <pc:docChg chg="modSld">
      <pc:chgData name="Simon Russell" userId="edca1ecc7d5b0881" providerId="LiveId" clId="{4B8BCDED-9492-4217-8131-781AE4CF1EC3}" dt="2021-03-03T05:36:12.822" v="3" actId="113"/>
      <pc:docMkLst>
        <pc:docMk/>
      </pc:docMkLst>
      <pc:sldChg chg="modSp mod">
        <pc:chgData name="Simon Russell" userId="edca1ecc7d5b0881" providerId="LiveId" clId="{4B8BCDED-9492-4217-8131-781AE4CF1EC3}" dt="2021-03-03T05:36:12.822" v="3" actId="113"/>
        <pc:sldMkLst>
          <pc:docMk/>
          <pc:sldMk cId="3144834060" sldId="307"/>
        </pc:sldMkLst>
        <pc:spChg chg="mod">
          <ac:chgData name="Simon Russell" userId="edca1ecc7d5b0881" providerId="LiveId" clId="{4B8BCDED-9492-4217-8131-781AE4CF1EC3}" dt="2021-03-03T05:36:12.822" v="3" actId="113"/>
          <ac:spMkLst>
            <pc:docMk/>
            <pc:sldMk cId="3144834060" sldId="307"/>
            <ac:spMk id="3" creationId="{34047DE0-587E-44F8-9883-8BB25358963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edca1ecc7d5b0881/EAGLE%20AVIATION%20CONSULTING/A%20business%20leads/ADB/Survey/Analysis%20survey%20-%2009MAR2018%20Simon%20v6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edca1ecc7d5b0881/EAGLE%20AVIATION%20CONSULTING/A%20business%20leads/ADB/Survey/Analysis%20survey%20-%2009MAR2018%20Simon%20v6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Cargo volume - </a:t>
            </a:r>
            <a:r>
              <a:rPr lang="en-US" sz="1600" dirty="0" err="1"/>
              <a:t>tonnes</a:t>
            </a:r>
            <a:r>
              <a:rPr lang="en-US" sz="1600" dirty="0"/>
              <a:t> / </a:t>
            </a:r>
            <a:r>
              <a:rPr lang="az-Cyrl-AZ" sz="1600" dirty="0"/>
              <a:t>Объем груза - тонны</a:t>
            </a:r>
            <a:endParaRPr lang="en-US" sz="1600" dirty="0"/>
          </a:p>
          <a:p>
            <a:pPr>
              <a:defRPr sz="1600"/>
            </a:pPr>
            <a:r>
              <a:rPr lang="en-US" sz="1600" dirty="0"/>
              <a:t>2016/17</a:t>
            </a:r>
          </a:p>
        </c:rich>
      </c:tx>
      <c:layout>
        <c:manualLayout>
          <c:xMode val="edge"/>
          <c:yMode val="edge"/>
          <c:x val="0.12661940172791375"/>
          <c:y val="8.7741706379288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41461623002184"/>
          <c:y val="0.14342228235177482"/>
          <c:w val="0.8262777970837607"/>
          <c:h val="0.57736996307766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'[Analysis survey - 09MAR2018 Simon v6a.xlsx]Charts 2021'!$A$22</c:f>
              <c:strCache>
                <c:ptCount val="1"/>
                <c:pt idx="0">
                  <c:v>Cargo volume - tonnes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'[Analysis survey - 09MAR2018 Simon v6a.xlsx]Charts 2021'!$B$3:$I$3</c:f>
              <c:strCache>
                <c:ptCount val="8"/>
                <c:pt idx="0">
                  <c:v>Kyrgyz / Кыргызстан</c:v>
                </c:pt>
                <c:pt idx="1">
                  <c:v>Tajikistan / Таджикистан</c:v>
                </c:pt>
                <c:pt idx="2">
                  <c:v>Mongolia / Монголия</c:v>
                </c:pt>
                <c:pt idx="3">
                  <c:v>Georgia / Грузия</c:v>
                </c:pt>
                <c:pt idx="4">
                  <c:v>Kazakhstan / Казахстан</c:v>
                </c:pt>
                <c:pt idx="5">
                  <c:v>Uzbekistan / Узбекистан</c:v>
                </c:pt>
                <c:pt idx="6">
                  <c:v>Turkmenistan / Туркменистан</c:v>
                </c:pt>
                <c:pt idx="7">
                  <c:v>Azerbaijan / Азербайджан</c:v>
                </c:pt>
              </c:strCache>
            </c:strRef>
          </c:cat>
          <c:val>
            <c:numRef>
              <c:f>'[Analysis survey - 09MAR2018 Simon v6a.xlsx]Charts 2021'!$B$22:$I$22</c:f>
              <c:numCache>
                <c:formatCode>_-* #,##0_-;\-* #,##0_-;_-* "-"??_-;_-@_-</c:formatCode>
                <c:ptCount val="8"/>
                <c:pt idx="0">
                  <c:v>25230</c:v>
                </c:pt>
                <c:pt idx="1">
                  <c:v>3577</c:v>
                </c:pt>
                <c:pt idx="2">
                  <c:v>4409</c:v>
                </c:pt>
                <c:pt idx="3">
                  <c:v>34000</c:v>
                </c:pt>
                <c:pt idx="4">
                  <c:v>69576</c:v>
                </c:pt>
                <c:pt idx="5">
                  <c:v>53819</c:v>
                </c:pt>
                <c:pt idx="6">
                  <c:v>20911</c:v>
                </c:pt>
                <c:pt idx="7">
                  <c:v>144529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0-4D74-B75B-6B434D77E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2040163871"/>
        <c:axId val="2040163455"/>
      </c:barChart>
      <c:catAx>
        <c:axId val="204016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0163455"/>
        <c:crosses val="autoZero"/>
        <c:auto val="1"/>
        <c:lblAlgn val="ctr"/>
        <c:lblOffset val="100"/>
        <c:noMultiLvlLbl val="0"/>
      </c:catAx>
      <c:valAx>
        <c:axId val="204016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Tonnes per annum / </a:t>
                </a:r>
                <a:r>
                  <a:rPr lang="az-Cyrl-AZ"/>
                  <a:t>Тонн в год</a:t>
                </a:r>
                <a:endParaRPr lang="en-N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016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CAREC signed </a:t>
            </a:r>
            <a:r>
              <a:rPr lang="en-US" sz="1400" dirty="0" err="1"/>
              <a:t>bilaterals</a:t>
            </a:r>
            <a:r>
              <a:rPr lang="en-US" sz="1400" dirty="0"/>
              <a:t> / </a:t>
            </a:r>
            <a:r>
              <a:rPr lang="az-Cyrl-AZ" sz="1400" dirty="0"/>
              <a:t>ЦАРЭС подписал</a:t>
            </a:r>
          </a:p>
          <a:p>
            <a:pPr>
              <a:defRPr sz="1600"/>
            </a:pPr>
            <a:r>
              <a:rPr lang="az-Cyrl-AZ" sz="1400" dirty="0"/>
              <a:t>    двусторонние соглашения</a:t>
            </a:r>
            <a:r>
              <a:rPr lang="en-US" sz="1400" dirty="0"/>
              <a:t> </a:t>
            </a:r>
          </a:p>
          <a:p>
            <a:pPr>
              <a:defRPr sz="1600"/>
            </a:pPr>
            <a:r>
              <a:rPr lang="en-US" sz="1600" dirty="0"/>
              <a:t>2017/2018</a:t>
            </a:r>
            <a:endParaRPr lang="az-Cyrl-AZ" sz="1600" dirty="0"/>
          </a:p>
        </c:rich>
      </c:tx>
      <c:layout>
        <c:manualLayout>
          <c:xMode val="edge"/>
          <c:yMode val="edge"/>
          <c:x val="0.13165581486817524"/>
          <c:y val="8.8632527383609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41461623002184"/>
          <c:y val="0.16097070810073971"/>
          <c:w val="0.8262777970837607"/>
          <c:h val="0.54953357497454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'[Analysis survey - 09MAR2018 Simon v6a.xlsx]Charts 2021'!$A$23</c:f>
              <c:strCache>
                <c:ptCount val="1"/>
                <c:pt idx="0">
                  <c:v>CAREC signed bilaterals / ЦАРЭС подписал
    двусторонние соглашения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'[Analysis survey - 09MAR2018 Simon v6a.xlsx]Charts 2021'!$B$3:$I$3</c:f>
              <c:strCache>
                <c:ptCount val="8"/>
                <c:pt idx="0">
                  <c:v>Kyrgyz / Кыргызстан</c:v>
                </c:pt>
                <c:pt idx="1">
                  <c:v>Tajikistan / Таджикистан</c:v>
                </c:pt>
                <c:pt idx="2">
                  <c:v>Mongolia / Монголия</c:v>
                </c:pt>
                <c:pt idx="3">
                  <c:v>Georgia / Грузия</c:v>
                </c:pt>
                <c:pt idx="4">
                  <c:v>Kazakhstan / Казахстан</c:v>
                </c:pt>
                <c:pt idx="5">
                  <c:v>Uzbekistan / Узбекистан</c:v>
                </c:pt>
                <c:pt idx="6">
                  <c:v>Turkmenistan / Туркменистан</c:v>
                </c:pt>
                <c:pt idx="7">
                  <c:v>Azerbaijan / Азербайджан</c:v>
                </c:pt>
              </c:strCache>
            </c:strRef>
          </c:cat>
          <c:val>
            <c:numRef>
              <c:f>'[Analysis survey - 09MAR2018 Simon v6a.xlsx]Charts 2021'!$B$23:$I$23</c:f>
              <c:numCache>
                <c:formatCode>General</c:formatCode>
                <c:ptCount val="8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10</c:v>
                </c:pt>
                <c:pt idx="5">
                  <c:v>7</c:v>
                </c:pt>
                <c:pt idx="6">
                  <c:v>10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0-4216-B58C-7837F238E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2040163871"/>
        <c:axId val="2040163455"/>
      </c:barChart>
      <c:catAx>
        <c:axId val="204016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0163455"/>
        <c:crosses val="autoZero"/>
        <c:auto val="1"/>
        <c:lblAlgn val="ctr"/>
        <c:lblOffset val="100"/>
        <c:noMultiLvlLbl val="0"/>
      </c:catAx>
      <c:valAx>
        <c:axId val="204016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050"/>
                  <a:t>Bilaterals signed / </a:t>
                </a:r>
                <a:r>
                  <a:rPr lang="az-Cyrl-AZ" sz="1050"/>
                  <a:t>Подписанные двусторонние соглашения</a:t>
                </a:r>
                <a:r>
                  <a:rPr lang="en-NZ" sz="1050"/>
                  <a:t> - 2018</a:t>
                </a:r>
              </a:p>
            </c:rich>
          </c:tx>
          <c:layout>
            <c:manualLayout>
              <c:xMode val="edge"/>
              <c:yMode val="edge"/>
              <c:x val="3.9400703799708427E-2"/>
              <c:y val="0.108918575939212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0163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219CE-13DB-4E37-9F70-312920A334E4}" type="datetimeFigureOut">
              <a:rPr lang="en-NZ" smtClean="0"/>
              <a:t>3/03/2021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BFBD6-887D-4066-BA22-73439EDFDD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926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12CD-DEA7-428E-98E6-E00532E44045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B9B4-3B62-4AA6-BAF5-01C0CF5F77F7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168D-C0AF-49C7-8465-7A286FF1C31F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9576-DE4A-4E76-BF2B-776A34E0E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B7B1F-0859-4AC8-9478-718C3886F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E094D-5C40-4E74-A4FA-A3FB4768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AD62-1F53-4693-9159-3A388D89E5B7}" type="datetime1">
              <a:rPr lang="en-US" smtClean="0"/>
              <a:t>3/3/2021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D52C7-A5B8-4445-A57B-550C2883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BBFA-2669-4BA4-94E1-DDF4377E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212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2E50-2418-47FF-B7DB-4D256883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B6D07-8883-4B4B-9709-435FC577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B36D0-4D14-4D3E-82B1-F027A1F5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A539-FAA5-4D51-A31B-1AD6323CF0EF}" type="datetime1">
              <a:rPr lang="en-US" smtClean="0"/>
              <a:t>3/3/2021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20182-18C7-433A-8101-BEA581E0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8B808-1A1D-4A77-875C-56688409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708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751E-FB1B-4554-B02A-6B75F52B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BAB17-0617-46CC-A05C-D1B8BB135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10E7C-3C97-4F52-A3CE-333E32F3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001E-3D44-483D-A2B4-28557BFDF7DE}" type="datetime1">
              <a:rPr lang="en-US" smtClean="0"/>
              <a:t>3/3/2021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3DCF-D009-42A6-AB87-2B537F26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36B40-551F-4756-9257-4C812275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38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8D05-8D35-4778-96BD-3734CC5C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8F2C-4A0D-4796-88B0-4B2107680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5F82A-3524-4D84-93FD-74131F25E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4FC43-C9D2-4EAE-A26B-7939E94D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F5445-7035-4E30-801F-973A0C8D7390}" type="datetime1">
              <a:rPr lang="en-US" smtClean="0"/>
              <a:t>3/3/2021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424A7-61FF-4CDA-993E-E12336CA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968A1-9EB6-440E-B8D3-1D1FA313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751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4BEE-32FF-4B82-8449-E4AAC24E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13884-67FB-47F6-8C22-93461F13D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18B07-9166-4274-84C4-86874D40E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9C1F3-3AA6-4000-B4B6-A0B8674A3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56025-9787-4B41-90D0-DD9BF9598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975E4-4205-4F68-BC63-8D15ADD3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BA1B-1A3E-433C-A8A2-C80C5887CB19}" type="datetime1">
              <a:rPr lang="en-US" smtClean="0"/>
              <a:t>3/3/2021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D7B8E-6632-4744-9404-48BF46FE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A523C-66EA-4316-8638-9EF2F986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676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9EB2-316C-46E7-BB70-DEF038DF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D536A-8897-4E32-8CB2-7BA08FC1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A31A-A560-48CD-A0B7-DEDF633E8B0A}" type="datetime1">
              <a:rPr lang="en-US" smtClean="0"/>
              <a:t>3/3/2021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0C1F1-364D-4847-BEBE-FEB4689C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FF486-0ADB-4690-BDF7-0ED39551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5918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0660D-E794-4778-AFC4-38CF59A8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80D9-CB5F-4496-8F5E-BFC30A1DD9EC}" type="datetime1">
              <a:rPr lang="en-US" smtClean="0"/>
              <a:t>3/3/2021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ECEE-7911-4BFF-AF2E-BDE44D1E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E21DF-F51F-4C98-B095-D0FE1A60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8526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543C-8E99-4C1D-AB77-78FE2553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2A3E-DD43-41FA-B5BA-CFCF845BA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3F642-138F-4036-9748-9FC945AAD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02876-39FF-4370-8586-966BFBB5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953D-4011-4262-8D4A-9B5AFCE7DC31}" type="datetime1">
              <a:rPr lang="en-US" smtClean="0"/>
              <a:t>3/3/2021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D5C11-9BA4-4A5B-9C94-5E73E0B2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D9F12-E48D-4D02-959E-656F4381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91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195B-F080-413C-9C9B-B23E62B6F1CE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9966" y="6423914"/>
            <a:ext cx="60684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DD2FCE1-ADBF-4F8B-9872-BFBB4F06C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6" y="6423914"/>
            <a:ext cx="1114150" cy="2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3DAF-3A6D-464C-96AC-17910FE7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4DC7F-25C7-46B1-B041-77852804F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CEB5A-8E25-4D07-96D9-82D875344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C29BA-BC90-460E-8E54-1796A30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A5A1-1DB8-40A3-A5E0-7A66CB728727}" type="datetime1">
              <a:rPr lang="en-US" smtClean="0"/>
              <a:t>3/3/2021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5EB08-B314-448B-834B-4B81B79A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6B1A-6B4D-483A-8049-71687860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7784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6499-AD21-4B63-AE8B-542FE1E2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B275C-0189-4736-9107-BC9E13E41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244A7-8DCC-4F25-9725-089B8234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56E5-DBD8-4742-8729-CC1DB75CEAED}" type="datetime1">
              <a:rPr lang="en-US" smtClean="0"/>
              <a:t>3/3/2021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A27AD-DFB3-470A-A6F1-F4C68B56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938B-F098-49F0-AD7E-8A4A7E0D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305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5094CC-4D4A-4E7E-B347-2124BC8B8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6640F-D595-481C-B929-5B677DD25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B0553-DC67-4970-8D5B-08E7DF95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5475-4951-4BA1-A513-E707D512101C}" type="datetime1">
              <a:rPr lang="en-US" smtClean="0"/>
              <a:t>3/3/2021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89F08-DCDF-4A1C-8564-D5FB7B03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D049E-D02B-4A10-978C-7F5D0828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901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44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5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46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25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87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84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5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D6B-DFDA-4EC1-BC14-CDBBEBF9D0C4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63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81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85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58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54112" y="410830"/>
            <a:ext cx="11097217" cy="10731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111" y="942478"/>
            <a:ext cx="1109700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76265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838A-9A70-41EE-812F-90A540C73C61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DA93-0B20-4391-874D-7F9F79019554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0D84-B86A-497C-972D-800104FAAE5F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8001-CB24-4631-846F-3A773B2E3079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82AF7AD3-DF2B-4834-9EFA-85ADB893DECF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BB1E-A04D-4AD1-A616-2452644F2F49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CBA3A7-0F3B-42C7-9217-2FC3C9C9AA9B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FB829-1B01-4A24-BC82-5F453AD4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F90EA-B2B2-4E8C-A4AB-803AE1C96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32552-4583-4EC2-A419-CB2B9F265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E4B8-325A-426A-85D4-4D7C058917CA}" type="datetime1">
              <a:rPr lang="en-US" smtClean="0"/>
              <a:t>3/3/2021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A863F-E858-40DA-9633-AF8275B17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DB3FF-7260-40F1-9B11-66D007ADF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52E9-9879-41B1-B3D0-77AFD60608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73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C2C4672-A417-499A-BFFD-5FAF50BE3A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2874" y="6532720"/>
            <a:ext cx="863890" cy="2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5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imon@eagleavia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en/iata-repository/pressroom/presentations/outlook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ing.com/commercial/market/commercial-market-outlook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en/pressroom/pr/2020-04-16-01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voiairport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ata.org/en/pressroom/pr/2020-04-16-01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ata.org/contentassets/4bc75639b37641ba88f2e81e5516a020/e-awb-monthly-report-r17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b.org/publications/aviation-role-carec-study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ao.int/Security/aircargo/Pages/Evolving-from-Paper-based-to-Electronic-Solutions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b.org/publications/aviation-role-carec-study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ao.int/Security/aircargo/Pages/Evolving-from-Paper-based-to-Electronic-Solutions.asp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co.sa/cargo-village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2.xml"/><Relationship Id="rId7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ta.org/en/publications/newsletters/tracker/cargo-tracker-february-202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ing.com/commercial/market/cargo-forecas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en/iata-repository/publications/economic-reports/air-freight-monthly-analysis---october-2020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cargonewswire.com/silk-way-west-airlines-stands-ready-for-a-leading-role-in-the-global-distribution-of-medical-suppli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wry.co.uk/logistics-executive-briefing/logistics-executive-briefing-articles/air-freight-rates-will-not-normalise-despite-recent-retrea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iata.org/en/programs/cargo/cargo-operations/e-commerce-logistic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ghtglobal.com/flight-international/passenger-to-cargo-conversions-boom-but-can-it-last/142047.artic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16AB1A53-4F6D-4720-8074-008E0697D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0AB6E-F90A-4F61-948D-7ECF81D2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4" y="4682113"/>
            <a:ext cx="10993549" cy="217073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</a:rPr>
              <a:t>air Cargo</a:t>
            </a:r>
            <a:br>
              <a:rPr lang="en-US" sz="1800" dirty="0">
                <a:solidFill>
                  <a:schemeClr val="accent2"/>
                </a:solidFill>
              </a:rPr>
            </a:br>
            <a:br>
              <a:rPr lang="en-US" sz="18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CAREC Aviation and Tourism Webinar, 10 March 2021</a:t>
            </a:r>
            <a:br>
              <a:rPr lang="en-US" sz="1000" dirty="0"/>
            </a:br>
            <a:br>
              <a:rPr lang="en-US" sz="1100" dirty="0"/>
            </a:br>
            <a:r>
              <a:rPr lang="en-US" sz="1100" dirty="0"/>
              <a:t>Simon Russell</a:t>
            </a:r>
            <a:br>
              <a:rPr lang="en-US" sz="1100" dirty="0"/>
            </a:br>
            <a:r>
              <a:rPr lang="en-US" sz="1100" dirty="0"/>
              <a:t>CEO, </a:t>
            </a:r>
            <a:r>
              <a:rPr lang="en-US" sz="1100" dirty="0" err="1"/>
              <a:t>eagleaviation</a:t>
            </a:r>
            <a:r>
              <a:rPr lang="en-US" sz="1100" dirty="0"/>
              <a:t> consulting limited</a:t>
            </a:r>
            <a:br>
              <a:rPr lang="en-US" sz="1100" dirty="0"/>
            </a:br>
            <a:br>
              <a:rPr lang="en-US" sz="1100" dirty="0"/>
            </a:br>
            <a:r>
              <a:rPr lang="en-US" sz="9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simon@eagleavia.com</a:t>
            </a:r>
            <a:br>
              <a:rPr lang="en-US" sz="900" dirty="0">
                <a:solidFill>
                  <a:schemeClr val="accent2"/>
                </a:solidFill>
              </a:rPr>
            </a:br>
            <a:r>
              <a:rPr lang="en-US" sz="900" dirty="0">
                <a:solidFill>
                  <a:schemeClr val="accent2"/>
                </a:solidFill>
              </a:rPr>
              <a:t>+64 21 657 050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AFFD950-736A-44D1-9AD1-E42CDC26B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24C75E-B501-445E-B2BC-A2E82C10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9DD6E99-90F6-4BD6-85AF-EAB5D59F5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4" descr="Abstract network of node and mesh">
            <a:extLst>
              <a:ext uri="{FF2B5EF4-FFF2-40B4-BE49-F238E27FC236}">
                <a16:creationId xmlns:a16="http://schemas.microsoft.com/office/drawing/2014/main" id="{7233EA03-1F69-45FF-A841-0A65ADA6D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46530" y="641101"/>
            <a:ext cx="7497732" cy="351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3C843-64E7-4DA6-BA5D-DFE4058919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036241" y="641101"/>
            <a:ext cx="3709227" cy="351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7BB45-4883-4D14-BC18-536CCD104D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880" y="6192387"/>
            <a:ext cx="599949" cy="47364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8A52FA9-FBA5-4BCC-998A-EF5E3C9B3500}"/>
              </a:ext>
            </a:extLst>
          </p:cNvPr>
          <p:cNvSpPr txBox="1">
            <a:spLocks noChangeArrowheads="1"/>
          </p:cNvSpPr>
          <p:nvPr/>
        </p:nvSpPr>
        <p:spPr>
          <a:xfrm>
            <a:off x="975295" y="3982412"/>
            <a:ext cx="10993438" cy="2170112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90000"/>
              </a:lnSpc>
            </a:pPr>
            <a:r>
              <a:rPr lang="ru-RU" altLang="ru-RU" sz="1800" dirty="0">
                <a:latin typeface="Franklin Gothic Demi" panose="020B0703020102020204" pitchFamily="34" charset="0"/>
              </a:rPr>
              <a:t>Воздушные грузоперевозки</a:t>
            </a:r>
            <a:br>
              <a:rPr lang="ru-RU" altLang="ru-RU" sz="1800" dirty="0">
                <a:latin typeface="Franklin Gothic Demi" panose="020B0703020102020204" pitchFamily="34" charset="0"/>
              </a:rPr>
            </a:br>
            <a:br>
              <a:rPr lang="ru-RU" altLang="ru-RU" sz="1800" dirty="0">
                <a:latin typeface="Franklin Gothic Demi" panose="020B0703020102020204" pitchFamily="34" charset="0"/>
              </a:rPr>
            </a:br>
            <a:r>
              <a:rPr lang="ru-RU" altLang="ru-RU" sz="1800" dirty="0">
                <a:latin typeface="Franklin Gothic Demi" panose="020B0703020102020204" pitchFamily="34" charset="0"/>
              </a:rPr>
              <a:t>Вебинар ЦАРЭС по авиации и туризму, 10 марта 2021</a:t>
            </a:r>
            <a:r>
              <a:rPr lang="ru-RU" altLang="ru-RU" sz="1000" dirty="0">
                <a:latin typeface="Franklin Gothic Demi" panose="020B0703020102020204" pitchFamily="34" charset="0"/>
              </a:rPr>
              <a:t> г.</a:t>
            </a:r>
            <a:br>
              <a:rPr lang="ru-RU" altLang="ru-RU" sz="1000" dirty="0">
                <a:latin typeface="Franklin Gothic Demi" panose="020B0703020102020204" pitchFamily="34" charset="0"/>
              </a:rPr>
            </a:br>
            <a:br>
              <a:rPr lang="ru-RU" altLang="ru-RU" sz="1100" dirty="0">
                <a:latin typeface="Franklin Gothic Demi" panose="020B0703020102020204" pitchFamily="34" charset="0"/>
              </a:rPr>
            </a:br>
            <a:r>
              <a:rPr lang="ru-RU" altLang="ru-RU" sz="1100" dirty="0">
                <a:latin typeface="Franklin Gothic Demi" panose="020B0703020102020204" pitchFamily="34" charset="0"/>
              </a:rPr>
              <a:t>Саймон Рассел</a:t>
            </a:r>
            <a:br>
              <a:rPr lang="ru-RU" altLang="ru-RU" sz="1100" dirty="0">
                <a:latin typeface="Franklin Gothic Demi" panose="020B0703020102020204" pitchFamily="34" charset="0"/>
              </a:rPr>
            </a:br>
            <a:r>
              <a:rPr lang="ru-RU" altLang="ru-RU" sz="1100" dirty="0">
                <a:latin typeface="Franklin Gothic Demi" panose="020B0703020102020204" pitchFamily="34" charset="0"/>
              </a:rPr>
              <a:t>CEO, </a:t>
            </a:r>
            <a:r>
              <a:rPr lang="ru-RU" altLang="ru-RU" sz="1100" dirty="0" err="1">
                <a:latin typeface="Franklin Gothic Demi" panose="020B0703020102020204" pitchFamily="34" charset="0"/>
              </a:rPr>
              <a:t>eagleaviation</a:t>
            </a:r>
            <a:r>
              <a:rPr lang="ru-RU" altLang="ru-RU" sz="1100" dirty="0">
                <a:latin typeface="Franklin Gothic Demi" panose="020B0703020102020204" pitchFamily="34" charset="0"/>
              </a:rPr>
              <a:t> </a:t>
            </a:r>
            <a:r>
              <a:rPr lang="ru-RU" altLang="ru-RU" sz="1100" dirty="0" err="1">
                <a:latin typeface="Franklin Gothic Demi" panose="020B0703020102020204" pitchFamily="34" charset="0"/>
              </a:rPr>
              <a:t>consulting</a:t>
            </a:r>
            <a:r>
              <a:rPr lang="ru-RU" altLang="ru-RU" sz="1100" dirty="0">
                <a:latin typeface="Franklin Gothic Demi" panose="020B0703020102020204" pitchFamily="34" charset="0"/>
              </a:rPr>
              <a:t> </a:t>
            </a:r>
            <a:r>
              <a:rPr lang="ru-RU" altLang="ru-RU" sz="1100" dirty="0" err="1">
                <a:latin typeface="Franklin Gothic Demi" panose="020B0703020102020204" pitchFamily="34" charset="0"/>
              </a:rPr>
              <a:t>limited</a:t>
            </a:r>
            <a:br>
              <a:rPr lang="ru-RU" altLang="ru-RU" sz="1100" dirty="0">
                <a:latin typeface="Franklin Gothic Demi" panose="020B0703020102020204" pitchFamily="34" charset="0"/>
              </a:rPr>
            </a:br>
            <a:br>
              <a:rPr lang="ru-RU" altLang="ru-RU" sz="1100" dirty="0">
                <a:latin typeface="Franklin Gothic Demi" panose="020B0703020102020204" pitchFamily="34" charset="0"/>
              </a:rPr>
            </a:br>
            <a:r>
              <a:rPr lang="ru-RU" altLang="ru-RU" sz="800" dirty="0">
                <a:solidFill>
                  <a:schemeClr val="accent2"/>
                </a:solidFill>
                <a:latin typeface="Franklin Gothic Demi" panose="020B0703020102020204" pitchFamily="34" charset="0"/>
                <a:hlinkClick r:id="rId2"/>
              </a:rPr>
              <a:t>simon@eagleavia.com</a:t>
            </a:r>
            <a:br>
              <a:rPr lang="ru-RU" altLang="ru-RU" sz="800" dirty="0">
                <a:solidFill>
                  <a:schemeClr val="accent2"/>
                </a:solidFill>
                <a:latin typeface="Franklin Gothic Demi" panose="020B0703020102020204" pitchFamily="34" charset="0"/>
                <a:hlinkClick r:id="rId2"/>
              </a:rPr>
            </a:br>
            <a:r>
              <a:rPr lang="ru-RU" altLang="ru-RU" sz="800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+64 21 657 050</a:t>
            </a:r>
          </a:p>
        </p:txBody>
      </p:sp>
    </p:spTree>
    <p:extLst>
      <p:ext uri="{BB962C8B-B14F-4D97-AF65-F5344CB8AC3E}">
        <p14:creationId xmlns:p14="http://schemas.microsoft.com/office/powerpoint/2010/main" val="31417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56951649" presetClass="entr" presetSubtype="11045792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F33C03-CB72-44B9-B8AE-9C83FE528840}"/>
              </a:ext>
            </a:extLst>
          </p:cNvPr>
          <p:cNvSpPr/>
          <p:nvPr/>
        </p:nvSpPr>
        <p:spPr>
          <a:xfrm>
            <a:off x="1" y="1485431"/>
            <a:ext cx="12044590" cy="745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Восстановление глобальной экономики стимулирует грузовые авиаперевозки, но не авиаперелеты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0E41C2-80D7-4135-94A3-A57F072E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651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How long will the cargo demand for freighters continue?</a:t>
            </a:r>
            <a:endParaRPr lang="en-NZ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405B4-19B0-45D1-BBDA-601E0C53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10</a:t>
            </a:fld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3B6A5-90A4-4902-B09A-CA75B5CD72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5" y="1743155"/>
            <a:ext cx="8618783" cy="4353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8C21DF-35DA-4663-BE6D-3CA5D581B006}"/>
              </a:ext>
            </a:extLst>
          </p:cNvPr>
          <p:cNvSpPr txBox="1"/>
          <p:nvPr/>
        </p:nvSpPr>
        <p:spPr>
          <a:xfrm>
            <a:off x="3762829" y="5896842"/>
            <a:ext cx="5359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Source: </a:t>
            </a:r>
            <a:r>
              <a:rPr lang="en-US" sz="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https://www.iata.org/en/iata-repository/pressroom/presentations/outlook/</a:t>
            </a:r>
            <a:r>
              <a:rPr lang="en-US" sz="700" dirty="0"/>
              <a:t> </a:t>
            </a:r>
            <a:endParaRPr lang="en-NZ" sz="7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B756119-938D-4FBB-8392-86301AAC1CFA}"/>
              </a:ext>
            </a:extLst>
          </p:cNvPr>
          <p:cNvSpPr txBox="1">
            <a:spLocks noChangeArrowheads="1"/>
          </p:cNvSpPr>
          <p:nvPr/>
        </p:nvSpPr>
        <p:spPr>
          <a:xfrm>
            <a:off x="581192" y="92836"/>
            <a:ext cx="11029950" cy="365125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400" dirty="0">
                <a:latin typeface="Franklin Gothic Demi" panose="020B0703020102020204" pitchFamily="34" charset="0"/>
              </a:rPr>
              <a:t>Как долго сохранится спрос на грузовые самолеты?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40E59C-5E2C-4841-ADDE-70678E4658BD}"/>
              </a:ext>
            </a:extLst>
          </p:cNvPr>
          <p:cNvSpPr/>
          <p:nvPr/>
        </p:nvSpPr>
        <p:spPr>
          <a:xfrm>
            <a:off x="6226629" y="2442331"/>
            <a:ext cx="1905094" cy="36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200" dirty="0">
                <a:solidFill>
                  <a:schemeClr val="tx1"/>
                </a:solidFill>
              </a:rPr>
              <a:t>Глобальное промышленное производство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74AF55-3B9D-4615-A013-E943D6D002DD}"/>
              </a:ext>
            </a:extLst>
          </p:cNvPr>
          <p:cNvSpPr/>
          <p:nvPr/>
        </p:nvSpPr>
        <p:spPr>
          <a:xfrm>
            <a:off x="8783835" y="3608601"/>
            <a:ext cx="1905094" cy="36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200" dirty="0">
                <a:solidFill>
                  <a:schemeClr val="tx1"/>
                </a:solidFill>
              </a:rPr>
              <a:t>Глобальное расстояние грузоперевозок, км.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01B5EF-E864-475E-912D-104BCA6B3973}"/>
              </a:ext>
            </a:extLst>
          </p:cNvPr>
          <p:cNvSpPr/>
          <p:nvPr/>
        </p:nvSpPr>
        <p:spPr>
          <a:xfrm>
            <a:off x="9368967" y="4356312"/>
            <a:ext cx="1905094" cy="365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200" dirty="0">
                <a:solidFill>
                  <a:schemeClr val="tx1"/>
                </a:solidFill>
              </a:rPr>
              <a:t>Глобальный показатель пассажиро-километров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D53D5F-40B3-40E8-97FD-3EB11E00634A}"/>
              </a:ext>
            </a:extLst>
          </p:cNvPr>
          <p:cNvSpPr/>
          <p:nvPr/>
        </p:nvSpPr>
        <p:spPr>
          <a:xfrm>
            <a:off x="2930434" y="2058906"/>
            <a:ext cx="509016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200" dirty="0">
                <a:solidFill>
                  <a:schemeClr val="tx1"/>
                </a:solidFill>
              </a:rPr>
              <a:t>Рост глобальной экономики, </a:t>
            </a:r>
            <a:r>
              <a:rPr lang="ru-RU" sz="1200" dirty="0" err="1">
                <a:solidFill>
                  <a:schemeClr val="tx1"/>
                </a:solidFill>
              </a:rPr>
              <a:t>грузо</a:t>
            </a:r>
            <a:r>
              <a:rPr lang="ru-RU" sz="1200" dirty="0">
                <a:solidFill>
                  <a:schemeClr val="tx1"/>
                </a:solidFill>
              </a:rPr>
              <a:t>-километров и пассажиро-километров</a:t>
            </a:r>
          </a:p>
        </p:txBody>
      </p:sp>
    </p:spTree>
    <p:extLst>
      <p:ext uri="{BB962C8B-B14F-4D97-AF65-F5344CB8AC3E}">
        <p14:creationId xmlns:p14="http://schemas.microsoft.com/office/powerpoint/2010/main" val="169750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99005-B8C9-4934-8CC3-A9AF0108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5" y="669174"/>
            <a:ext cx="3971619" cy="116051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Return of passenger widebody fleet impact on cargo capacity?</a:t>
            </a:r>
            <a:endParaRPr lang="en-NZ" sz="2400" dirty="0">
              <a:solidFill>
                <a:srgbClr val="0070C0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47DE0-587E-44F8-9883-8BB25358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11" y="2010490"/>
            <a:ext cx="3297891" cy="46990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What impact could extra freighter capacity have for CAREC region?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None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Some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Significant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Is air cargo beneficial for CAREC exports and imports growth?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Maybe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Yes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Can Cooperation Between CAREC Transport Hubs Promote Economic Growth?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None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Some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lot</a:t>
            </a:r>
          </a:p>
          <a:p>
            <a:endParaRPr lang="en-NZ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688DA72-11C9-4D14-9BD3-AAB2A81FD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220" y="3160206"/>
            <a:ext cx="5388444" cy="34890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363AD-7477-4273-BDB8-1C6F34AC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D706B-162B-457C-B3AB-3DF9747BE8EF}"/>
              </a:ext>
            </a:extLst>
          </p:cNvPr>
          <p:cNvSpPr txBox="1"/>
          <p:nvPr/>
        </p:nvSpPr>
        <p:spPr>
          <a:xfrm>
            <a:off x="6657276" y="6588984"/>
            <a:ext cx="4473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Source: </a:t>
            </a:r>
            <a:r>
              <a:rPr lang="en-US" sz="7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https://www.boeing.com/commercial/market/commercial-market-outlook/</a:t>
            </a:r>
            <a:r>
              <a:rPr lang="en-US" sz="700" dirty="0">
                <a:solidFill>
                  <a:srgbClr val="0070C0"/>
                </a:solidFill>
              </a:rPr>
              <a:t>  </a:t>
            </a:r>
            <a:endParaRPr lang="en-NZ" sz="700" dirty="0">
              <a:solidFill>
                <a:srgbClr val="0070C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2F7D82-CDCB-4525-ADD1-51124B6BCD90}"/>
              </a:ext>
            </a:extLst>
          </p:cNvPr>
          <p:cNvSpPr/>
          <p:nvPr/>
        </p:nvSpPr>
        <p:spPr>
          <a:xfrm>
            <a:off x="11362266" y="3897555"/>
            <a:ext cx="829734" cy="804333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3DA0E-78FF-4DF5-AA52-9DD63DC7E146}"/>
              </a:ext>
            </a:extLst>
          </p:cNvPr>
          <p:cNvSpPr txBox="1"/>
          <p:nvPr/>
        </p:nvSpPr>
        <p:spPr>
          <a:xfrm>
            <a:off x="518030" y="41701"/>
            <a:ext cx="1698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QUESTIONS</a:t>
            </a:r>
          </a:p>
          <a:p>
            <a:endParaRPr lang="en-NZ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EFAFC6-B904-4562-95B4-9A31F9F8786D}"/>
              </a:ext>
            </a:extLst>
          </p:cNvPr>
          <p:cNvSpPr txBox="1">
            <a:spLocks noChangeArrowheads="1"/>
          </p:cNvSpPr>
          <p:nvPr/>
        </p:nvSpPr>
        <p:spPr>
          <a:xfrm>
            <a:off x="3777648" y="623402"/>
            <a:ext cx="4636704" cy="1266552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000" dirty="0">
                <a:latin typeface="Franklin Gothic Demi" panose="020B0703020102020204" pitchFamily="34" charset="0"/>
              </a:rPr>
              <a:t>Повлияет ли возвращение широкофюзеляжных пассажирских самолетов на грузоперевозки?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C8579654-127F-4F4F-A30A-344F6DB07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26" y="40848"/>
            <a:ext cx="16986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9pPr>
          </a:lstStyle>
          <a:p>
            <a:r>
              <a:rPr lang="ru-RU" altLang="ru-RU" sz="2400" b="1" dirty="0"/>
              <a:t>ВОПРОСЫ</a:t>
            </a:r>
          </a:p>
          <a:p>
            <a:endParaRPr lang="en-NZ" altLang="en-US" sz="2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8606A6-8858-4664-A7D6-2B60CA40A364}"/>
              </a:ext>
            </a:extLst>
          </p:cNvPr>
          <p:cNvSpPr txBox="1">
            <a:spLocks noChangeArrowheads="1"/>
          </p:cNvSpPr>
          <p:nvPr/>
        </p:nvSpPr>
        <p:spPr>
          <a:xfrm>
            <a:off x="3363620" y="1950222"/>
            <a:ext cx="3388427" cy="4699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Franklin Gothic Demi" panose="020B0703020102020204" pitchFamily="34" charset="0"/>
              <a:buAutoNum type="arabicPeriod"/>
            </a:pPr>
            <a:r>
              <a:rPr lang="ru-RU" altLang="ru-RU" sz="1600" b="1" dirty="0">
                <a:latin typeface="Franklin Gothic Book" panose="020B0503020102020204" pitchFamily="34" charset="0"/>
              </a:rPr>
              <a:t>Какое влияние могут иметь дополнительные грузовые мощности для региона ЦАРЭС?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ru-RU" altLang="ru-RU" sz="1500" dirty="0">
                <a:latin typeface="Franklin Gothic Book" panose="020B0503020102020204" pitchFamily="34" charset="0"/>
              </a:rPr>
              <a:t>Никакое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ru-RU" altLang="ru-RU" sz="1500" dirty="0">
                <a:latin typeface="Franklin Gothic Book" panose="020B0503020102020204" pitchFamily="34" charset="0"/>
              </a:rPr>
              <a:t>Незначительное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ru-RU" altLang="ru-RU" sz="1500" dirty="0">
                <a:latin typeface="Franklin Gothic Book" panose="020B0503020102020204" pitchFamily="34" charset="0"/>
              </a:rPr>
              <a:t>Значительное</a:t>
            </a:r>
          </a:p>
          <a:p>
            <a:pPr marL="342900" indent="-342900">
              <a:lnSpc>
                <a:spcPct val="90000"/>
              </a:lnSpc>
              <a:buFont typeface="Franklin Gothic Demi" panose="020B0703020102020204" pitchFamily="34" charset="0"/>
              <a:buAutoNum type="arabicPeriod"/>
            </a:pPr>
            <a:r>
              <a:rPr lang="ru-RU" altLang="ru-RU" sz="1600" b="1" dirty="0">
                <a:latin typeface="Franklin Gothic Book" panose="020B0503020102020204" pitchFamily="34" charset="0"/>
              </a:rPr>
              <a:t>Полезны ли грузовые авиаперевозки для роста экспорта и импорта в ЦАРЭС?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ru-RU" altLang="ru-RU" sz="1500" dirty="0">
                <a:latin typeface="Franklin Gothic Book" panose="020B0503020102020204" pitchFamily="34" charset="0"/>
              </a:rPr>
              <a:t>Нет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ru-RU" altLang="ru-RU" sz="1500" dirty="0">
                <a:latin typeface="Franklin Gothic Book" panose="020B0503020102020204" pitchFamily="34" charset="0"/>
              </a:rPr>
              <a:t>Может быть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ru-RU" altLang="ru-RU" sz="1500" dirty="0">
                <a:latin typeface="Franklin Gothic Book" panose="020B0503020102020204" pitchFamily="34" charset="0"/>
              </a:rPr>
              <a:t>Да</a:t>
            </a:r>
          </a:p>
          <a:p>
            <a:pPr marL="342900" indent="-342900">
              <a:lnSpc>
                <a:spcPct val="90000"/>
              </a:lnSpc>
              <a:buFont typeface="Franklin Gothic Demi" panose="020B0703020102020204" pitchFamily="34" charset="0"/>
              <a:buAutoNum type="arabicPeriod"/>
            </a:pPr>
            <a:r>
              <a:rPr lang="ru-RU" altLang="ru-RU" sz="1600" b="1" dirty="0">
                <a:latin typeface="Franklin Gothic Book" panose="020B0503020102020204" pitchFamily="34" charset="0"/>
              </a:rPr>
              <a:t>Может ли сотрудничество между транспортными узлами ЦАРЭС способствовать экономическому росту?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ru-RU" altLang="ru-RU" sz="1500" dirty="0">
                <a:latin typeface="Franklin Gothic Book" panose="020B0503020102020204" pitchFamily="34" charset="0"/>
              </a:rPr>
              <a:t>Нет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ru-RU" altLang="ru-RU" sz="1500" dirty="0">
                <a:latin typeface="Franklin Gothic Book" panose="020B0503020102020204" pitchFamily="34" charset="0"/>
              </a:rPr>
              <a:t>В некоторой степени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ru-RU" altLang="ru-RU" sz="1500" dirty="0">
                <a:latin typeface="Franklin Gothic Book" panose="020B0503020102020204" pitchFamily="34" charset="0"/>
              </a:rPr>
              <a:t>Да, в большой степени</a:t>
            </a:r>
          </a:p>
          <a:p>
            <a:pPr marL="342900" indent="-342900">
              <a:lnSpc>
                <a:spcPct val="90000"/>
              </a:lnSpc>
            </a:pPr>
            <a:endParaRPr lang="en-NZ" alt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71BED-E33C-4A4E-873A-472C08EFEBEC}"/>
              </a:ext>
            </a:extLst>
          </p:cNvPr>
          <p:cNvSpPr/>
          <p:nvPr/>
        </p:nvSpPr>
        <p:spPr>
          <a:xfrm>
            <a:off x="6752047" y="3020389"/>
            <a:ext cx="509016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400" b="1" dirty="0">
                <a:solidFill>
                  <a:schemeClr val="tx1"/>
                </a:solidFill>
              </a:rPr>
              <a:t>Авиация вновь и вновь доказывает свою жизнеспособность</a:t>
            </a:r>
          </a:p>
        </p:txBody>
      </p:sp>
    </p:spTree>
    <p:extLst>
      <p:ext uri="{BB962C8B-B14F-4D97-AF65-F5344CB8AC3E}">
        <p14:creationId xmlns:p14="http://schemas.microsoft.com/office/powerpoint/2010/main" val="314483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49DDB-744A-4419-9BF6-D36A9D0DE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EA1CE-19F1-470D-9D24-895101C5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0" y="766071"/>
            <a:ext cx="3730810" cy="1613062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EFFICIENT SUPPLY CHAIN ENABLES EFFECTIVE AIR CARGO</a:t>
            </a:r>
            <a:endParaRPr lang="en-NZ" sz="2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8A193-ABA2-472B-BA9D-F6061E09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34171" y="766071"/>
            <a:ext cx="5448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4F749E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4F749E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1338-D6AC-4BA8-A9B4-ACE0A4B5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30" y="2438399"/>
            <a:ext cx="3974405" cy="35052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Governments have a crucial role to lead efficiency by:</a:t>
            </a:r>
          </a:p>
          <a:p>
            <a:r>
              <a:rPr lang="en-GB" dirty="0">
                <a:solidFill>
                  <a:schemeClr val="accent1"/>
                </a:solidFill>
              </a:rPr>
              <a:t>Paperless, e-freight systems can improve aviation logistics</a:t>
            </a:r>
          </a:p>
          <a:p>
            <a:r>
              <a:rPr lang="en-GB" dirty="0">
                <a:solidFill>
                  <a:schemeClr val="accent1"/>
                </a:solidFill>
              </a:rPr>
              <a:t>Exempt quarantine requirements for air cargo crews (fast turnaround of aircraft)</a:t>
            </a:r>
          </a:p>
          <a:p>
            <a:r>
              <a:rPr lang="en-GB" dirty="0">
                <a:solidFill>
                  <a:schemeClr val="accent1"/>
                </a:solidFill>
              </a:rPr>
              <a:t>Resourcing and facilities to speedily process inbound cargo and transit cargo</a:t>
            </a:r>
          </a:p>
          <a:p>
            <a:r>
              <a:rPr lang="en-GB" dirty="0">
                <a:solidFill>
                  <a:schemeClr val="accent1"/>
                </a:solidFill>
              </a:rPr>
              <a:t>Adopt agreed global standards (e.g. licenses, health certification)</a:t>
            </a:r>
          </a:p>
          <a:p>
            <a:endParaRPr lang="en-NZ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F31AA4-96E9-422D-8605-BEA8475161E8}"/>
              </a:ext>
            </a:extLst>
          </p:cNvPr>
          <p:cNvSpPr txBox="1"/>
          <p:nvPr/>
        </p:nvSpPr>
        <p:spPr>
          <a:xfrm>
            <a:off x="1481645" y="6630982"/>
            <a:ext cx="6832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Sources: </a:t>
            </a:r>
            <a:r>
              <a:rPr lang="en-GB" sz="105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IATA - More Coordinated Approach Required to Keep Air Cargo Moving</a:t>
            </a:r>
            <a:r>
              <a:rPr lang="en-GB" sz="1050" dirty="0">
                <a:solidFill>
                  <a:schemeClr val="tx2"/>
                </a:solidFill>
              </a:rPr>
              <a:t>, Eagle Aviation Consulting analysis</a:t>
            </a:r>
            <a:endParaRPr lang="en-NZ" sz="1050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1564F206-B720-484A-A71C-DE59363A08C5}"/>
              </a:ext>
            </a:extLst>
          </p:cNvPr>
          <p:cNvSpPr txBox="1">
            <a:spLocks/>
          </p:cNvSpPr>
          <p:nvPr/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Aft>
                <a:spcPts val="600"/>
              </a:spcAft>
            </a:pPr>
            <a:fld id="{3A98EE3D-8CD1-4C3F-BD1C-C98C9596463C}" type="slidenum">
              <a:rPr lang="en-US" smtClean="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4E167B7-A710-44E4-81F6-76DD31CBA7BA}"/>
              </a:ext>
            </a:extLst>
          </p:cNvPr>
          <p:cNvSpPr txBox="1">
            <a:spLocks noChangeArrowheads="1"/>
          </p:cNvSpPr>
          <p:nvPr/>
        </p:nvSpPr>
        <p:spPr>
          <a:xfrm>
            <a:off x="4946621" y="766233"/>
            <a:ext cx="3730625" cy="16129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ЭКОНОМИЧЕСКИ ЭФФЕКТИВНЫЕ ЦЕПИ ПОСТАВОК ПОЗВОЛЯЮТ ЭФФЕКТИВНО ОСУЩЕСТВЛЯТЬ ГРУЗОВЫЕ АВИАПЕРЕВОЗКИ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E77F1F-B7DD-4B2E-A2D7-7FCB7B44AA4C}"/>
              </a:ext>
            </a:extLst>
          </p:cNvPr>
          <p:cNvSpPr txBox="1">
            <a:spLocks noChangeArrowheads="1"/>
          </p:cNvSpPr>
          <p:nvPr/>
        </p:nvSpPr>
        <p:spPr>
          <a:xfrm>
            <a:off x="4893398" y="2594062"/>
            <a:ext cx="4334578" cy="401002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Правительства играют важную роль в повышении экономической эффективности:</a:t>
            </a:r>
          </a:p>
          <a:p>
            <a:r>
              <a:rPr lang="ru-RU" altLang="ru-RU" sz="1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Безбумажные системы электронного грузооборота могут улучшить авиационную логистику</a:t>
            </a:r>
          </a:p>
          <a:p>
            <a:r>
              <a:rPr lang="ru-RU" altLang="ru-RU" sz="1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Освобождение экипажей грузовых самолетов от карантинных требований (быстрый оборот воздушных судов)</a:t>
            </a:r>
          </a:p>
          <a:p>
            <a:r>
              <a:rPr lang="ru-RU" altLang="ru-RU" sz="1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Ресурсное обеспечение и объекты для быстрой обработки входящих и транзитных грузов</a:t>
            </a:r>
          </a:p>
          <a:p>
            <a:r>
              <a:rPr lang="ru-RU" altLang="ru-RU" sz="19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Принятие согласованных глобальных стандартов (например, лицензий, медицинской сертификации)</a:t>
            </a:r>
          </a:p>
          <a:p>
            <a:endParaRPr lang="en-NZ" alt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87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623F0F-83FD-40AC-9E4C-1CECD9E97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34" y="660731"/>
            <a:ext cx="11301984" cy="302327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B3F9D-D7D7-41F7-A6C2-6B1BFB99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40" y="4472218"/>
            <a:ext cx="3016102" cy="1731787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Coordinated infrastructure maintains vital air cargo routes</a:t>
            </a:r>
            <a:endParaRPr lang="en-NZ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1920F-E757-42FB-AAD0-67449273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1" y="4528030"/>
            <a:ext cx="7816700" cy="18958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00B0F0"/>
                </a:solidFill>
              </a:rPr>
              <a:t>Maintaining operations at alternate airports for all-weather operations can minimise diversions or cancellations of freighter services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00B0F0"/>
                </a:solidFill>
              </a:rPr>
              <a:t>With reduced passenger flights, some airports have closed and mission-critical alternate airports are not available at all times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00B0F0"/>
                </a:solidFill>
              </a:rPr>
              <a:t> A coordinated effort across CAREC by governments could keep alternate airports operational to ensure services to the region</a:t>
            </a:r>
          </a:p>
          <a:p>
            <a:pPr>
              <a:lnSpc>
                <a:spcPct val="100000"/>
              </a:lnSpc>
            </a:pPr>
            <a:endParaRPr lang="en-NZ" sz="18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4297-ECAA-4799-8A02-A044E145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bg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91FCD-A078-4AD5-9532-96C45D41D059}"/>
              </a:ext>
            </a:extLst>
          </p:cNvPr>
          <p:cNvSpPr txBox="1"/>
          <p:nvPr/>
        </p:nvSpPr>
        <p:spPr>
          <a:xfrm>
            <a:off x="9314742" y="3407011"/>
            <a:ext cx="2430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https://navoiairport.com/</a:t>
            </a:r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 </a:t>
            </a:r>
            <a:endParaRPr lang="en-NZ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D78913-88C6-418F-AAD5-167E8524687F}"/>
              </a:ext>
            </a:extLst>
          </p:cNvPr>
          <p:cNvSpPr txBox="1"/>
          <p:nvPr/>
        </p:nvSpPr>
        <p:spPr>
          <a:xfrm>
            <a:off x="447234" y="6456152"/>
            <a:ext cx="44823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2"/>
                </a:solidFill>
              </a:rPr>
              <a:t>Sources: </a:t>
            </a:r>
            <a:r>
              <a:rPr lang="en-GB" sz="7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IATA - More Coordinated Approach Required to Keep Air Cargo Moving</a:t>
            </a:r>
            <a:r>
              <a:rPr lang="en-GB" sz="700" dirty="0">
                <a:solidFill>
                  <a:schemeClr val="bg2"/>
                </a:solidFill>
              </a:rPr>
              <a:t>, Eagle Aviation Consulting analysis</a:t>
            </a:r>
            <a:endParaRPr lang="en-NZ" sz="700" dirty="0">
              <a:solidFill>
                <a:schemeClr val="bg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49AF9C-6035-4905-9AFB-0D4137232BDB}"/>
              </a:ext>
            </a:extLst>
          </p:cNvPr>
          <p:cNvSpPr txBox="1">
            <a:spLocks noChangeArrowheads="1"/>
          </p:cNvSpPr>
          <p:nvPr/>
        </p:nvSpPr>
        <p:spPr>
          <a:xfrm>
            <a:off x="441140" y="1675048"/>
            <a:ext cx="3265888" cy="2008961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5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Координация инфраструктуры поддерживает важнейшие маршруты грузовых авиаперевозок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10EEB4-6FCC-4B44-8B63-7171AD2583B8}"/>
              </a:ext>
            </a:extLst>
          </p:cNvPr>
          <p:cNvSpPr txBox="1">
            <a:spLocks noChangeArrowheads="1"/>
          </p:cNvSpPr>
          <p:nvPr/>
        </p:nvSpPr>
        <p:spPr>
          <a:xfrm>
            <a:off x="3707029" y="1699894"/>
            <a:ext cx="8037738" cy="1984115"/>
          </a:xfrm>
          <a:prstGeom prst="rect">
            <a:avLst/>
          </a:prstGeom>
          <a:solidFill>
            <a:srgbClr val="A1ACB2">
              <a:alpha val="65098"/>
            </a:srgbClr>
          </a:solidFill>
          <a:ln/>
        </p:spPr>
        <p:txBody>
          <a:bodyPr vert="horz" lIns="91440" tIns="45720" rIns="91440" bIns="45720" rtlCol="0" anchor="ctr">
            <a:normAutofit fontScale="925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Поддержание деятельности на запасных аэропортах для всепогодных операций может минимизировать перенаправления или отмену грузовых рейсов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С учетом сокращения количества пассажирских рейсов, некоторые аэропорты закрылись, а важнейшие запасные аэродромы не всегда доступны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Координированные усилия правительств ЦАРЭС могут обеспечить функционирование запасных аэродромов для обеспечения услуг в регионе</a:t>
            </a:r>
          </a:p>
          <a:p>
            <a:pPr>
              <a:lnSpc>
                <a:spcPct val="90000"/>
              </a:lnSpc>
            </a:pPr>
            <a:endParaRPr lang="en-NZ" alt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30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plane parked in a hangar&#10;&#10;Description automatically generated with low confidence">
            <a:extLst>
              <a:ext uri="{FF2B5EF4-FFF2-40B4-BE49-F238E27FC236}">
                <a16:creationId xmlns:a16="http://schemas.microsoft.com/office/drawing/2014/main" id="{5FDF7CAB-6CCA-4839-A25D-2517B4AFA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39" y="759532"/>
            <a:ext cx="5331481" cy="2998956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3B3C5D-E7CA-4695-8DDC-C436100FD9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932" y="759532"/>
            <a:ext cx="5563281" cy="287899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0C61D-118D-48DF-B083-7FF2695E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4" y="4374755"/>
            <a:ext cx="3353432" cy="854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0" kern="1200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E-commerce top 100 airports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ACA99-42DD-426B-9ABC-02F6011E55CF}"/>
              </a:ext>
            </a:extLst>
          </p:cNvPr>
          <p:cNvSpPr txBox="1"/>
          <p:nvPr/>
        </p:nvSpPr>
        <p:spPr>
          <a:xfrm>
            <a:off x="3952106" y="4383415"/>
            <a:ext cx="7792660" cy="73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4572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00B0F0"/>
                </a:solidFill>
              </a:rPr>
              <a:t>CAREC airports and cargo hubs </a:t>
            </a:r>
            <a:r>
              <a:rPr lang="en-US" sz="1600" u="sng" dirty="0">
                <a:solidFill>
                  <a:srgbClr val="00B0F0"/>
                </a:solidFill>
              </a:rPr>
              <a:t>not</a:t>
            </a:r>
            <a:r>
              <a:rPr lang="en-US" sz="1600" dirty="0">
                <a:solidFill>
                  <a:srgbClr val="00B0F0"/>
                </a:solidFill>
              </a:rPr>
              <a:t> represented in Top 100 e-Commerce airports worldwide</a:t>
            </a:r>
          </a:p>
          <a:p>
            <a:pPr defTabSz="457200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rgbClr val="00B0F0"/>
                </a:solidFill>
              </a:rPr>
              <a:t>Opportunity to promote </a:t>
            </a:r>
            <a:r>
              <a:rPr lang="en-US" sz="1600" dirty="0" err="1">
                <a:solidFill>
                  <a:srgbClr val="00B0F0"/>
                </a:solidFill>
              </a:rPr>
              <a:t>transhipment</a:t>
            </a:r>
            <a:r>
              <a:rPr lang="en-US" sz="1600" dirty="0">
                <a:solidFill>
                  <a:srgbClr val="00B0F0"/>
                </a:solidFill>
              </a:rPr>
              <a:t> via CAREC and export/import of goods by 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3C451-2F78-478D-BB2F-3E4E1880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/>
              <a:pPr defTabSz="457200"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14" name="Picture 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93C891A-BAB8-4209-901E-3508ADAA48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42" y="6456342"/>
            <a:ext cx="1114150" cy="297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FC63B0-2A88-43EE-AE5B-C38002B5C42A}"/>
              </a:ext>
            </a:extLst>
          </p:cNvPr>
          <p:cNvSpPr txBox="1"/>
          <p:nvPr/>
        </p:nvSpPr>
        <p:spPr>
          <a:xfrm>
            <a:off x="3106879" y="3597390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Image source: </a:t>
            </a:r>
            <a:r>
              <a:rPr lang="en-US" sz="700" b="0" i="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</a:rPr>
              <a:t>GAMECO</a:t>
            </a:r>
            <a:endParaRPr lang="en-US" sz="7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NZ" sz="7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45C46F-31B9-4990-9E4F-A09C22CD816C}"/>
              </a:ext>
            </a:extLst>
          </p:cNvPr>
          <p:cNvCxnSpPr/>
          <p:nvPr/>
        </p:nvCxnSpPr>
        <p:spPr>
          <a:xfrm flipH="1" flipV="1">
            <a:off x="8158970" y="3709722"/>
            <a:ext cx="1684866" cy="10747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>
            <a:outerShdw blurRad="38100" dist="508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E42A3C1-7572-4F3F-B352-4D74CA56316B}"/>
              </a:ext>
            </a:extLst>
          </p:cNvPr>
          <p:cNvSpPr/>
          <p:nvPr/>
        </p:nvSpPr>
        <p:spPr>
          <a:xfrm rot="19626177">
            <a:off x="8496055" y="2354319"/>
            <a:ext cx="2695561" cy="10629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TOP 100 e-commerce Airports</a:t>
            </a:r>
          </a:p>
          <a:p>
            <a:pPr algn="ctr">
              <a:lnSpc>
                <a:spcPts val="1600"/>
              </a:lnSpc>
            </a:pPr>
            <a:r>
              <a:rPr lang="az-Cyrl-AZ" sz="1600" b="1" dirty="0">
                <a:solidFill>
                  <a:schemeClr val="tx1"/>
                </a:solidFill>
              </a:rPr>
              <a:t>ТОП-100 аэропортов электронной коммерции</a:t>
            </a:r>
            <a:endParaRPr lang="en-NZ" sz="16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91BF14-5150-4AEC-AAD7-7768E22CB08D}"/>
              </a:ext>
            </a:extLst>
          </p:cNvPr>
          <p:cNvSpPr txBox="1"/>
          <p:nvPr/>
        </p:nvSpPr>
        <p:spPr>
          <a:xfrm>
            <a:off x="6640521" y="1495252"/>
            <a:ext cx="3990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>
                <a:solidFill>
                  <a:schemeClr val="tx2">
                    <a:lumMod val="20000"/>
                    <a:lumOff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https://www.iata.org/contentassets/4bc75639b37641ba88f2e81e5516a020/e-awb-monthly-report-r17.pdf</a:t>
            </a:r>
            <a:r>
              <a:rPr lang="en-NZ" sz="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B9C952-FBA5-49E7-8EB2-7BF5E0CFD4A6}"/>
              </a:ext>
            </a:extLst>
          </p:cNvPr>
          <p:cNvSpPr txBox="1">
            <a:spLocks noChangeArrowheads="1"/>
          </p:cNvSpPr>
          <p:nvPr/>
        </p:nvSpPr>
        <p:spPr>
          <a:xfrm>
            <a:off x="532740" y="5358050"/>
            <a:ext cx="3352800" cy="839033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0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Топ-100 аэропортов для электронной торговли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8B9FB2C-BCDD-4B4B-8B4B-0FF8B6743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046" y="5367584"/>
            <a:ext cx="7688214" cy="83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1600" dirty="0">
                <a:solidFill>
                  <a:srgbClr val="FFFFFF"/>
                </a:solidFill>
              </a:rPr>
              <a:t>Аэропорты и грузовые </a:t>
            </a:r>
            <a:r>
              <a:rPr lang="ru-RU" altLang="ru-RU" sz="1600" dirty="0" err="1">
                <a:solidFill>
                  <a:srgbClr val="FFFFFF"/>
                </a:solidFill>
              </a:rPr>
              <a:t>хабы</a:t>
            </a:r>
            <a:r>
              <a:rPr lang="ru-RU" altLang="ru-RU" sz="1600" dirty="0">
                <a:solidFill>
                  <a:srgbClr val="FFFFFF"/>
                </a:solidFill>
              </a:rPr>
              <a:t> ЦАРЭС не представлены в Топ-100 коммерческих аэропортов мира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ru-RU" altLang="ru-RU" sz="1600" dirty="0">
                <a:solidFill>
                  <a:srgbClr val="FFFFFF"/>
                </a:solidFill>
              </a:rPr>
              <a:t>Возможность продвигать перевалку через ЦАРЭС и импорт/экспорт товаров воздушным транспортом</a:t>
            </a:r>
          </a:p>
        </p:txBody>
      </p:sp>
    </p:spTree>
    <p:extLst>
      <p:ext uri="{BB962C8B-B14F-4D97-AF65-F5344CB8AC3E}">
        <p14:creationId xmlns:p14="http://schemas.microsoft.com/office/powerpoint/2010/main" val="256954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7A35B-7E7F-4E6F-9A89-754408AD30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723EB-0B12-4309-B815-CAEEF8F7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31" y="601200"/>
            <a:ext cx="3730810" cy="609291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1"/>
                </a:solidFill>
              </a:rPr>
              <a:t>Liberalization of market access for air cargo</a:t>
            </a:r>
            <a:endParaRPr lang="en-NZ" sz="20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8B3F1-A6E7-4288-9625-F2CB0998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227" y="6385286"/>
            <a:ext cx="5448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050" b="1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05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9E34-809C-4D83-80F3-ECE3AC9C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12" y="1141835"/>
            <a:ext cx="4139924" cy="219856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GB" sz="1400" dirty="0">
                <a:solidFill>
                  <a:schemeClr val="accent1"/>
                </a:solidFill>
              </a:rPr>
              <a:t>Growth of online purchasing and same day shipments by air has increased during COVID pandemic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GB" sz="1400" dirty="0">
                <a:solidFill>
                  <a:schemeClr val="accent1"/>
                </a:solidFill>
              </a:rPr>
              <a:t>Airports and regions that adopt modern, paperless systems create a competitive advantage that enables the realization of lucrative air cargo hubs.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GB" sz="1400" dirty="0">
                <a:solidFill>
                  <a:schemeClr val="accent1"/>
                </a:solidFill>
              </a:rPr>
              <a:t>Liberalizing market access for air cargo services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GB" sz="1400" dirty="0">
                <a:solidFill>
                  <a:schemeClr val="accent1"/>
                </a:solidFill>
              </a:rPr>
              <a:t>CAREC can assist in the penetration of paperless e-cargo systems.</a:t>
            </a:r>
            <a:endParaRPr lang="en-NZ" sz="14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C5F85-59AD-42D1-8B6A-714BE0B5BD6D}"/>
              </a:ext>
            </a:extLst>
          </p:cNvPr>
          <p:cNvSpPr txBox="1"/>
          <p:nvPr/>
        </p:nvSpPr>
        <p:spPr>
          <a:xfrm>
            <a:off x="161626" y="6633717"/>
            <a:ext cx="100110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dirty="0">
                <a:solidFill>
                  <a:schemeClr val="tx2"/>
                </a:solidFill>
              </a:rPr>
              <a:t>Source: </a:t>
            </a:r>
            <a:r>
              <a:rPr lang="en-GB" sz="105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Aviation and the Role of CAREC: A Scoping Study | Asian Development Bank (adb.org)</a:t>
            </a:r>
            <a:r>
              <a:rPr lang="en-GB" sz="1050" dirty="0">
                <a:solidFill>
                  <a:schemeClr val="tx2"/>
                </a:solidFill>
              </a:rPr>
              <a:t>, </a:t>
            </a:r>
            <a:r>
              <a:rPr lang="en-GB" sz="105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Evolving from Paper-based Air Cargo Practices to Electronic Solutions (icao.int)</a:t>
            </a:r>
            <a:endParaRPr lang="en-NZ" sz="105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82B80-DE7B-4253-8537-3970A3418E1B}"/>
              </a:ext>
            </a:extLst>
          </p:cNvPr>
          <p:cNvSpPr txBox="1"/>
          <p:nvPr/>
        </p:nvSpPr>
        <p:spPr>
          <a:xfrm>
            <a:off x="10172700" y="-46745"/>
            <a:ext cx="22383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700" dirty="0"/>
              <a:t>https://www.flightradar24.com/27.16,118.51/3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35DB1A-578B-41F2-B298-81914F75CE0D}"/>
              </a:ext>
            </a:extLst>
          </p:cNvPr>
          <p:cNvSpPr txBox="1">
            <a:spLocks noChangeArrowheads="1"/>
          </p:cNvSpPr>
          <p:nvPr/>
        </p:nvSpPr>
        <p:spPr>
          <a:xfrm>
            <a:off x="625626" y="3275079"/>
            <a:ext cx="4058987" cy="101858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6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Либерализация доступа к рынку для грузовых авиаперевозок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E85E70-EBD2-4C2D-93BE-883FDA5E8BA7}"/>
              </a:ext>
            </a:extLst>
          </p:cNvPr>
          <p:cNvSpPr txBox="1">
            <a:spLocks noChangeArrowheads="1"/>
          </p:cNvSpPr>
          <p:nvPr/>
        </p:nvSpPr>
        <p:spPr>
          <a:xfrm>
            <a:off x="438067" y="4184510"/>
            <a:ext cx="4198933" cy="217374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Рост онлайн-покупок и доставка авиатранспортом день в день во время пандемии выросли</a:t>
            </a:r>
          </a:p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Аэропорты и регионы, которые внедряют современные безбумажные системы, создают конкурентные преимущества, которые позволяют реализовать прибыльные </a:t>
            </a:r>
            <a:r>
              <a:rPr lang="ru-RU" altLang="ru-RU" sz="1200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хабы</a:t>
            </a:r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для грузовых авиаперевозок.</a:t>
            </a:r>
          </a:p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Либерализация доступа к рынку для грузовых авиаперевозок</a:t>
            </a:r>
          </a:p>
          <a:p>
            <a:pPr>
              <a:lnSpc>
                <a:spcPct val="100000"/>
              </a:lnSpc>
            </a:pPr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ЦАРЭС может помочь во внедрении безбумажных систем электронных грузовых перевозок.</a:t>
            </a:r>
          </a:p>
        </p:txBody>
      </p:sp>
    </p:spTree>
    <p:extLst>
      <p:ext uri="{BB962C8B-B14F-4D97-AF65-F5344CB8AC3E}">
        <p14:creationId xmlns:p14="http://schemas.microsoft.com/office/powerpoint/2010/main" val="3103540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94223E-A46D-4314-AB3B-98DB665D26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" y="365760"/>
            <a:ext cx="11292840" cy="6126480"/>
          </a:xfrm>
          <a:prstGeom prst="rect">
            <a:avLst/>
          </a:prstGeom>
        </p:spPr>
      </p:pic>
      <p:sp>
        <p:nvSpPr>
          <p:cNvPr id="22" name="Rectangle 11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723EB-0B12-4309-B815-CAEEF8F7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613395"/>
            <a:ext cx="3353432" cy="13364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accent1"/>
                </a:solidFill>
              </a:rPr>
              <a:t>Fast, efficient processing and transit of air cargo</a:t>
            </a:r>
            <a:endParaRPr lang="en-NZ" sz="2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9E34-809C-4D83-80F3-ECE3AC9C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033" y="4673468"/>
            <a:ext cx="7939407" cy="163155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800" dirty="0">
                <a:solidFill>
                  <a:schemeClr val="accent1"/>
                </a:solidFill>
              </a:rPr>
              <a:t>Airfreight services require efficient customs processes and cross-border controls for viable operations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800" dirty="0">
                <a:solidFill>
                  <a:schemeClr val="accent1"/>
                </a:solidFill>
              </a:rPr>
              <a:t>Air cargo focus is typically on high value, time-sensitive, perishable products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800" dirty="0">
                <a:solidFill>
                  <a:schemeClr val="accent1"/>
                </a:solidFill>
              </a:rPr>
              <a:t>Modernizing the purchase, tracking, and receipt of air cargo shipments across national borders provides greater efficiency and security for the consumer.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8B3F1-A6E7-4288-9625-F2CB0998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526" y="5981897"/>
            <a:ext cx="5448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29D0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29D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C5F85-59AD-42D1-8B6A-714BE0B5BD6D}"/>
              </a:ext>
            </a:extLst>
          </p:cNvPr>
          <p:cNvSpPr txBox="1"/>
          <p:nvPr/>
        </p:nvSpPr>
        <p:spPr>
          <a:xfrm>
            <a:off x="1945531" y="6410766"/>
            <a:ext cx="86102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chemeClr val="tx2"/>
                </a:solidFill>
              </a:rPr>
              <a:t>Source: </a:t>
            </a:r>
            <a:r>
              <a:rPr lang="en-GB" sz="9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Aviation and the Role of CAREC: A Scoping Study | Asian Development Bank (adb.org)</a:t>
            </a:r>
            <a:r>
              <a:rPr lang="en-GB" sz="900" dirty="0">
                <a:solidFill>
                  <a:schemeClr val="tx2"/>
                </a:solidFill>
              </a:rPr>
              <a:t>, </a:t>
            </a:r>
            <a:r>
              <a:rPr lang="en-GB" sz="9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Evolving from Paper-based Air Cargo Practices to Electronic Solutions (icao.int)</a:t>
            </a:r>
            <a:endParaRPr lang="en-NZ" sz="9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8FDDB-67D9-4164-8E82-A6DEA993AFB6}"/>
              </a:ext>
            </a:extLst>
          </p:cNvPr>
          <p:cNvSpPr txBox="1"/>
          <p:nvPr/>
        </p:nvSpPr>
        <p:spPr>
          <a:xfrm>
            <a:off x="441140" y="552980"/>
            <a:ext cx="305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chemeClr val="accent2"/>
                </a:solidFill>
              </a:rPr>
              <a:t>Image source: </a:t>
            </a:r>
            <a:r>
              <a:rPr lang="en-GB" sz="900" b="0" i="0" dirty="0">
                <a:solidFill>
                  <a:schemeClr val="accent2"/>
                </a:solidFill>
                <a:effectLst/>
                <a:latin typeface="Hind"/>
              </a:rPr>
              <a:t>FedEx, A FedEx Boeing 767 Freighter.</a:t>
            </a:r>
          </a:p>
          <a:p>
            <a:endParaRPr lang="en-NZ" sz="900" dirty="0">
              <a:solidFill>
                <a:schemeClr val="accent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90CF2F-23F4-49F7-B262-9F4A4B76BADF}"/>
              </a:ext>
            </a:extLst>
          </p:cNvPr>
          <p:cNvSpPr txBox="1">
            <a:spLocks noChangeArrowheads="1"/>
          </p:cNvSpPr>
          <p:nvPr/>
        </p:nvSpPr>
        <p:spPr>
          <a:xfrm>
            <a:off x="568264" y="737646"/>
            <a:ext cx="3705155" cy="133667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200" dirty="0">
                <a:latin typeface="Franklin Gothic Demi" panose="020B0703020102020204" pitchFamily="34" charset="0"/>
              </a:rPr>
              <a:t>Быстрая, эффективная обработка и транзит воздушных грузов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D8A116-3196-4A32-B829-5E14F410EA0E}"/>
              </a:ext>
            </a:extLst>
          </p:cNvPr>
          <p:cNvSpPr txBox="1">
            <a:spLocks noChangeArrowheads="1"/>
          </p:cNvSpPr>
          <p:nvPr/>
        </p:nvSpPr>
        <p:spPr>
          <a:xfrm>
            <a:off x="4200984" y="559845"/>
            <a:ext cx="7541435" cy="207891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Грузовые авиаперевозки требуют эффективных таможенных процессов и трансграничного контроля для эффективной деятельности</a:t>
            </a:r>
          </a:p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Как правило, грузовые авиаперевозки предназначены для ценных, ограниченных во времени, скоропортящихся товаров</a:t>
            </a:r>
          </a:p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Модернизация закупок, отслеживания и получения воздушных грузоотправлений через национальные границы повышает эффективность и безопасность для потребителя. </a:t>
            </a:r>
          </a:p>
        </p:txBody>
      </p:sp>
    </p:spTree>
    <p:extLst>
      <p:ext uri="{BB962C8B-B14F-4D97-AF65-F5344CB8AC3E}">
        <p14:creationId xmlns:p14="http://schemas.microsoft.com/office/powerpoint/2010/main" val="3516445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94428C-8D36-49B8-83CD-AAFA942EB59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52" y="1264596"/>
            <a:ext cx="9951396" cy="503431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046C0D9-2F1D-4424-8645-B98EB361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433737"/>
            <a:ext cx="11029616" cy="5624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STRATEGIC HUBS SUPPORT EFFICIENT TRANSFER OF AIR CARGO</a:t>
            </a:r>
            <a:endParaRPr lang="en-NZ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96D0EB-0A11-4D84-AF1E-5CD3F0E0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818" y="5590996"/>
            <a:ext cx="10885110" cy="816579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</a:rPr>
              <a:t>Coordinating air transport hubs across CAREC improves reach accessibility for transporting goods by air</a:t>
            </a:r>
            <a:endParaRPr lang="en-NZ" sz="1800" b="1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7F7B1-E897-4F04-9B6D-8340CEA5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A6F5150-D2F7-4B90-AF2D-786592447114}"/>
              </a:ext>
            </a:extLst>
          </p:cNvPr>
          <p:cNvSpPr/>
          <p:nvPr/>
        </p:nvSpPr>
        <p:spPr>
          <a:xfrm>
            <a:off x="8349751" y="2788141"/>
            <a:ext cx="2227634" cy="84018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C15F1A5-6266-4BCF-8CB3-929D2D2A28E1}"/>
              </a:ext>
            </a:extLst>
          </p:cNvPr>
          <p:cNvSpPr/>
          <p:nvPr/>
        </p:nvSpPr>
        <p:spPr>
          <a:xfrm rot="10800000">
            <a:off x="698675" y="2777960"/>
            <a:ext cx="1096440" cy="88084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7391F0-7E64-40EE-BE6D-0578DE814CCE}"/>
              </a:ext>
            </a:extLst>
          </p:cNvPr>
          <p:cNvGrpSpPr/>
          <p:nvPr/>
        </p:nvGrpSpPr>
        <p:grpSpPr>
          <a:xfrm>
            <a:off x="3304899" y="2582727"/>
            <a:ext cx="1540212" cy="1127492"/>
            <a:chOff x="-287602" y="4006375"/>
            <a:chExt cx="1540212" cy="1127492"/>
          </a:xfrm>
        </p:grpSpPr>
        <p:sp>
          <p:nvSpPr>
            <p:cNvPr id="61" name="Oval 13">
              <a:extLst>
                <a:ext uri="{FF2B5EF4-FFF2-40B4-BE49-F238E27FC236}">
                  <a16:creationId xmlns:a16="http://schemas.microsoft.com/office/drawing/2014/main" id="{7B5F25CC-1DB6-469B-9A68-48424421DDD5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1750" y="4449558"/>
              <a:ext cx="388683" cy="323642"/>
            </a:xfrm>
            <a:prstGeom prst="ellipse">
              <a:avLst/>
            </a:prstGeom>
            <a:solidFill>
              <a:srgbClr val="1CADE4">
                <a:alpha val="18039"/>
              </a:srgbClr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endParaRPr lang="en-NZ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F1788C7-0A11-4460-AD88-59941F5C7AA7}"/>
                </a:ext>
              </a:extLst>
            </p:cNvPr>
            <p:cNvCxnSpPr/>
            <p:nvPr/>
          </p:nvCxnSpPr>
          <p:spPr>
            <a:xfrm>
              <a:off x="640189" y="4611379"/>
              <a:ext cx="6124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AACFA0B-AB54-43E0-919C-D9C36BB6F7E4}"/>
                </a:ext>
              </a:extLst>
            </p:cNvPr>
            <p:cNvCxnSpPr>
              <a:cxnSpLocks/>
              <a:stCxn id="61" idx="5"/>
            </p:cNvCxnSpPr>
            <p:nvPr/>
          </p:nvCxnSpPr>
          <p:spPr>
            <a:xfrm>
              <a:off x="543512" y="4725804"/>
              <a:ext cx="596030" cy="2853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39DF6F6-4496-49B8-BEF0-37DB5B4819B6}"/>
                </a:ext>
              </a:extLst>
            </p:cNvPr>
            <p:cNvCxnSpPr>
              <a:cxnSpLocks/>
              <a:stCxn id="61" idx="7"/>
            </p:cNvCxnSpPr>
            <p:nvPr/>
          </p:nvCxnSpPr>
          <p:spPr>
            <a:xfrm flipV="1">
              <a:off x="543512" y="4187510"/>
              <a:ext cx="488904" cy="309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025131C-4EA4-4C74-8649-4C6ED9E80DD2}"/>
                </a:ext>
              </a:extLst>
            </p:cNvPr>
            <p:cNvCxnSpPr>
              <a:cxnSpLocks/>
              <a:stCxn id="61" idx="1"/>
            </p:cNvCxnSpPr>
            <p:nvPr/>
          </p:nvCxnSpPr>
          <p:spPr>
            <a:xfrm flipH="1" flipV="1">
              <a:off x="-42490" y="4006375"/>
              <a:ext cx="311161" cy="4905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B258A4C-AE34-4C56-BDD0-A7E570C16724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 flipH="1" flipV="1">
              <a:off x="-287602" y="4349333"/>
              <a:ext cx="499352" cy="2620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2F9703E-C4E6-4518-B6D5-E60111DE55CD}"/>
                </a:ext>
              </a:extLst>
            </p:cNvPr>
            <p:cNvCxnSpPr>
              <a:cxnSpLocks/>
              <a:stCxn id="61" idx="4"/>
            </p:cNvCxnSpPr>
            <p:nvPr/>
          </p:nvCxnSpPr>
          <p:spPr>
            <a:xfrm flipH="1">
              <a:off x="352696" y="4773200"/>
              <a:ext cx="53396" cy="360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6ECC137-EB9F-408F-893D-B85F12BAFD88}"/>
                </a:ext>
              </a:extLst>
            </p:cNvPr>
            <p:cNvCxnSpPr>
              <a:cxnSpLocks/>
              <a:stCxn id="61" idx="3"/>
            </p:cNvCxnSpPr>
            <p:nvPr/>
          </p:nvCxnSpPr>
          <p:spPr>
            <a:xfrm flipH="1">
              <a:off x="-41609" y="4725804"/>
              <a:ext cx="310280" cy="227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1243051-B461-4502-9D68-D14A863514E8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flipV="1">
              <a:off x="406092" y="4006375"/>
              <a:ext cx="39608" cy="443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FB9FEEB-3C97-40DA-A583-5DE8BC811593}"/>
              </a:ext>
            </a:extLst>
          </p:cNvPr>
          <p:cNvGrpSpPr/>
          <p:nvPr/>
        </p:nvGrpSpPr>
        <p:grpSpPr>
          <a:xfrm>
            <a:off x="2697639" y="2882524"/>
            <a:ext cx="1540212" cy="1127492"/>
            <a:chOff x="-287602" y="4006375"/>
            <a:chExt cx="1540212" cy="1127492"/>
          </a:xfrm>
        </p:grpSpPr>
        <p:sp>
          <p:nvSpPr>
            <p:cNvPr id="71" name="Oval 13">
              <a:extLst>
                <a:ext uri="{FF2B5EF4-FFF2-40B4-BE49-F238E27FC236}">
                  <a16:creationId xmlns:a16="http://schemas.microsoft.com/office/drawing/2014/main" id="{4CCB78D2-95E6-497D-BCA3-FB91BCC318E7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1750" y="4449558"/>
              <a:ext cx="388683" cy="323642"/>
            </a:xfrm>
            <a:prstGeom prst="ellipse">
              <a:avLst/>
            </a:prstGeom>
            <a:solidFill>
              <a:srgbClr val="1CADE4">
                <a:alpha val="18039"/>
              </a:srgbClr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endParaRPr lang="en-NZ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246ED2F-19E3-46A7-BBFD-39662D174E36}"/>
                </a:ext>
              </a:extLst>
            </p:cNvPr>
            <p:cNvCxnSpPr/>
            <p:nvPr/>
          </p:nvCxnSpPr>
          <p:spPr>
            <a:xfrm>
              <a:off x="640189" y="4611379"/>
              <a:ext cx="6124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40A6A21-E9E8-456F-AEC0-CF1625F89302}"/>
                </a:ext>
              </a:extLst>
            </p:cNvPr>
            <p:cNvCxnSpPr>
              <a:cxnSpLocks/>
              <a:stCxn id="71" idx="5"/>
            </p:cNvCxnSpPr>
            <p:nvPr/>
          </p:nvCxnSpPr>
          <p:spPr>
            <a:xfrm>
              <a:off x="543512" y="4725804"/>
              <a:ext cx="596030" cy="2853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500CF30-4A9E-4EC3-ABBC-A6E815515AAE}"/>
                </a:ext>
              </a:extLst>
            </p:cNvPr>
            <p:cNvCxnSpPr>
              <a:cxnSpLocks/>
              <a:stCxn id="71" idx="7"/>
            </p:cNvCxnSpPr>
            <p:nvPr/>
          </p:nvCxnSpPr>
          <p:spPr>
            <a:xfrm flipV="1">
              <a:off x="543512" y="4187510"/>
              <a:ext cx="488904" cy="309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6E1BC27-FA21-4973-9DA1-BFC703186C4C}"/>
                </a:ext>
              </a:extLst>
            </p:cNvPr>
            <p:cNvCxnSpPr>
              <a:cxnSpLocks/>
              <a:stCxn id="71" idx="1"/>
            </p:cNvCxnSpPr>
            <p:nvPr/>
          </p:nvCxnSpPr>
          <p:spPr>
            <a:xfrm flipH="1" flipV="1">
              <a:off x="-42490" y="4006375"/>
              <a:ext cx="311161" cy="4905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B1CB3D1-E183-4DFE-B813-6326B651A37D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 flipH="1" flipV="1">
              <a:off x="-287602" y="4349333"/>
              <a:ext cx="499352" cy="2620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C2B808A-ACA4-4F65-AC0E-3A3F540B7A92}"/>
                </a:ext>
              </a:extLst>
            </p:cNvPr>
            <p:cNvCxnSpPr>
              <a:cxnSpLocks/>
              <a:stCxn id="71" idx="4"/>
            </p:cNvCxnSpPr>
            <p:nvPr/>
          </p:nvCxnSpPr>
          <p:spPr>
            <a:xfrm flipH="1">
              <a:off x="352696" y="4773200"/>
              <a:ext cx="53396" cy="360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F7ED0D7-FA1E-4F2A-918A-48CA3AF8B07A}"/>
                </a:ext>
              </a:extLst>
            </p:cNvPr>
            <p:cNvCxnSpPr>
              <a:cxnSpLocks/>
              <a:stCxn id="71" idx="3"/>
            </p:cNvCxnSpPr>
            <p:nvPr/>
          </p:nvCxnSpPr>
          <p:spPr>
            <a:xfrm flipH="1">
              <a:off x="-41609" y="4725804"/>
              <a:ext cx="310280" cy="227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D8CC3860-5AE6-454D-81E1-ACEF7DF35AB4}"/>
                </a:ext>
              </a:extLst>
            </p:cNvPr>
            <p:cNvCxnSpPr>
              <a:cxnSpLocks/>
              <a:stCxn id="71" idx="0"/>
            </p:cNvCxnSpPr>
            <p:nvPr/>
          </p:nvCxnSpPr>
          <p:spPr>
            <a:xfrm flipV="1">
              <a:off x="406092" y="4006375"/>
              <a:ext cx="39608" cy="443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B5C9318-CB1F-4BCE-A733-5DA7D81C480D}"/>
              </a:ext>
            </a:extLst>
          </p:cNvPr>
          <p:cNvGrpSpPr/>
          <p:nvPr/>
        </p:nvGrpSpPr>
        <p:grpSpPr>
          <a:xfrm>
            <a:off x="1517658" y="2592252"/>
            <a:ext cx="1540212" cy="1127492"/>
            <a:chOff x="-287602" y="4006375"/>
            <a:chExt cx="1540212" cy="1127492"/>
          </a:xfrm>
        </p:grpSpPr>
        <p:sp>
          <p:nvSpPr>
            <p:cNvPr id="81" name="Oval 13">
              <a:extLst>
                <a:ext uri="{FF2B5EF4-FFF2-40B4-BE49-F238E27FC236}">
                  <a16:creationId xmlns:a16="http://schemas.microsoft.com/office/drawing/2014/main" id="{4A3257DE-CD9F-45AA-A1A0-35823680FA20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1750" y="4449558"/>
              <a:ext cx="388683" cy="323642"/>
            </a:xfrm>
            <a:prstGeom prst="ellipse">
              <a:avLst/>
            </a:prstGeom>
            <a:solidFill>
              <a:srgbClr val="1CADE4">
                <a:alpha val="18039"/>
              </a:srgbClr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endParaRPr lang="en-NZ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DB0E932-12AF-467B-A756-FE9B7390DC9A}"/>
                </a:ext>
              </a:extLst>
            </p:cNvPr>
            <p:cNvCxnSpPr/>
            <p:nvPr/>
          </p:nvCxnSpPr>
          <p:spPr>
            <a:xfrm>
              <a:off x="640189" y="4611379"/>
              <a:ext cx="6124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038213D-3641-44BA-92E6-22DC40E6EE7C}"/>
                </a:ext>
              </a:extLst>
            </p:cNvPr>
            <p:cNvCxnSpPr>
              <a:cxnSpLocks/>
              <a:stCxn id="81" idx="5"/>
            </p:cNvCxnSpPr>
            <p:nvPr/>
          </p:nvCxnSpPr>
          <p:spPr>
            <a:xfrm>
              <a:off x="543512" y="4725804"/>
              <a:ext cx="596030" cy="2853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8ACBDFD-D458-4E6A-AEBC-44D684FD57C7}"/>
                </a:ext>
              </a:extLst>
            </p:cNvPr>
            <p:cNvCxnSpPr>
              <a:cxnSpLocks/>
              <a:stCxn id="81" idx="7"/>
            </p:cNvCxnSpPr>
            <p:nvPr/>
          </p:nvCxnSpPr>
          <p:spPr>
            <a:xfrm flipV="1">
              <a:off x="543512" y="4187510"/>
              <a:ext cx="488904" cy="309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CF0DB2F-34DB-4D8E-9741-1565F9C7A935}"/>
                </a:ext>
              </a:extLst>
            </p:cNvPr>
            <p:cNvCxnSpPr>
              <a:cxnSpLocks/>
              <a:stCxn id="81" idx="1"/>
            </p:cNvCxnSpPr>
            <p:nvPr/>
          </p:nvCxnSpPr>
          <p:spPr>
            <a:xfrm flipH="1" flipV="1">
              <a:off x="-42490" y="4006375"/>
              <a:ext cx="311161" cy="4905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57D12953-EEBC-40B3-855E-39DA44E34DF7}"/>
                </a:ext>
              </a:extLst>
            </p:cNvPr>
            <p:cNvCxnSpPr>
              <a:cxnSpLocks/>
              <a:stCxn id="81" idx="2"/>
            </p:cNvCxnSpPr>
            <p:nvPr/>
          </p:nvCxnSpPr>
          <p:spPr>
            <a:xfrm flipH="1" flipV="1">
              <a:off x="-287602" y="4349333"/>
              <a:ext cx="499352" cy="2620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AD94FF3-EECA-4EA5-8962-52CF57425F79}"/>
                </a:ext>
              </a:extLst>
            </p:cNvPr>
            <p:cNvCxnSpPr>
              <a:cxnSpLocks/>
              <a:stCxn id="81" idx="4"/>
            </p:cNvCxnSpPr>
            <p:nvPr/>
          </p:nvCxnSpPr>
          <p:spPr>
            <a:xfrm flipH="1">
              <a:off x="352696" y="4773200"/>
              <a:ext cx="53396" cy="360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EE87B55A-FD69-4EA8-BD7B-B03B44043DFE}"/>
                </a:ext>
              </a:extLst>
            </p:cNvPr>
            <p:cNvCxnSpPr>
              <a:cxnSpLocks/>
              <a:stCxn id="81" idx="3"/>
            </p:cNvCxnSpPr>
            <p:nvPr/>
          </p:nvCxnSpPr>
          <p:spPr>
            <a:xfrm flipH="1">
              <a:off x="-41609" y="4725804"/>
              <a:ext cx="310280" cy="227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3853262-D3EF-4D0C-9743-109142D39D6C}"/>
                </a:ext>
              </a:extLst>
            </p:cNvPr>
            <p:cNvCxnSpPr>
              <a:cxnSpLocks/>
              <a:stCxn id="81" idx="0"/>
            </p:cNvCxnSpPr>
            <p:nvPr/>
          </p:nvCxnSpPr>
          <p:spPr>
            <a:xfrm flipV="1">
              <a:off x="406092" y="4006375"/>
              <a:ext cx="39608" cy="443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331BE56-2CB2-4999-B49F-DE5E9F5FAF1D}"/>
              </a:ext>
            </a:extLst>
          </p:cNvPr>
          <p:cNvGrpSpPr/>
          <p:nvPr/>
        </p:nvGrpSpPr>
        <p:grpSpPr>
          <a:xfrm>
            <a:off x="3914802" y="2163325"/>
            <a:ext cx="1540212" cy="1127492"/>
            <a:chOff x="-287602" y="4006375"/>
            <a:chExt cx="1540212" cy="1127492"/>
          </a:xfrm>
        </p:grpSpPr>
        <p:sp>
          <p:nvSpPr>
            <p:cNvPr id="91" name="Oval 13">
              <a:extLst>
                <a:ext uri="{FF2B5EF4-FFF2-40B4-BE49-F238E27FC236}">
                  <a16:creationId xmlns:a16="http://schemas.microsoft.com/office/drawing/2014/main" id="{2871F85E-DE21-4460-88E7-C67F3FC94984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750" y="4449558"/>
              <a:ext cx="388683" cy="323642"/>
            </a:xfrm>
            <a:prstGeom prst="ellipse">
              <a:avLst/>
            </a:prstGeom>
            <a:solidFill>
              <a:schemeClr val="accent4">
                <a:lumMod val="75000"/>
                <a:alpha val="18039"/>
              </a:schemeClr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endParaRPr lang="en-NZ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CE7BF5C-B0FD-4B3E-A257-7077F0D1D990}"/>
                </a:ext>
              </a:extLst>
            </p:cNvPr>
            <p:cNvCxnSpPr/>
            <p:nvPr/>
          </p:nvCxnSpPr>
          <p:spPr>
            <a:xfrm>
              <a:off x="640189" y="4611379"/>
              <a:ext cx="6124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505013BC-9209-4581-B342-BEF5C8A61935}"/>
                </a:ext>
              </a:extLst>
            </p:cNvPr>
            <p:cNvCxnSpPr>
              <a:cxnSpLocks/>
              <a:stCxn id="91" idx="5"/>
            </p:cNvCxnSpPr>
            <p:nvPr/>
          </p:nvCxnSpPr>
          <p:spPr>
            <a:xfrm>
              <a:off x="543512" y="4725804"/>
              <a:ext cx="596030" cy="2853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970AB17-D7CD-44F3-A70F-F4A730B7AA20}"/>
                </a:ext>
              </a:extLst>
            </p:cNvPr>
            <p:cNvCxnSpPr>
              <a:cxnSpLocks/>
              <a:stCxn id="91" idx="7"/>
            </p:cNvCxnSpPr>
            <p:nvPr/>
          </p:nvCxnSpPr>
          <p:spPr>
            <a:xfrm flipV="1">
              <a:off x="543512" y="4187510"/>
              <a:ext cx="488904" cy="309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B994D93-C886-4FF0-B19B-10AD3528B5C4}"/>
                </a:ext>
              </a:extLst>
            </p:cNvPr>
            <p:cNvCxnSpPr>
              <a:cxnSpLocks/>
              <a:stCxn id="91" idx="1"/>
            </p:cNvCxnSpPr>
            <p:nvPr/>
          </p:nvCxnSpPr>
          <p:spPr>
            <a:xfrm flipH="1" flipV="1">
              <a:off x="-42490" y="4006375"/>
              <a:ext cx="311161" cy="4905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8B36DED-BB83-4F67-863B-AE19A3093323}"/>
                </a:ext>
              </a:extLst>
            </p:cNvPr>
            <p:cNvCxnSpPr>
              <a:cxnSpLocks/>
              <a:stCxn id="91" idx="2"/>
            </p:cNvCxnSpPr>
            <p:nvPr/>
          </p:nvCxnSpPr>
          <p:spPr>
            <a:xfrm flipH="1" flipV="1">
              <a:off x="-287602" y="4349333"/>
              <a:ext cx="499352" cy="2620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63B8917-EBE0-4239-9118-6235E2234083}"/>
                </a:ext>
              </a:extLst>
            </p:cNvPr>
            <p:cNvCxnSpPr>
              <a:cxnSpLocks/>
              <a:stCxn id="91" idx="4"/>
            </p:cNvCxnSpPr>
            <p:nvPr/>
          </p:nvCxnSpPr>
          <p:spPr>
            <a:xfrm flipH="1">
              <a:off x="352696" y="4773200"/>
              <a:ext cx="53396" cy="360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51FC386-7D4F-4BC6-AE5E-38543F4BD141}"/>
                </a:ext>
              </a:extLst>
            </p:cNvPr>
            <p:cNvCxnSpPr>
              <a:cxnSpLocks/>
              <a:stCxn id="91" idx="3"/>
            </p:cNvCxnSpPr>
            <p:nvPr/>
          </p:nvCxnSpPr>
          <p:spPr>
            <a:xfrm flipH="1">
              <a:off x="-41609" y="4725804"/>
              <a:ext cx="310280" cy="227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AEA86FE7-801D-4920-BFDD-056149BEF038}"/>
                </a:ext>
              </a:extLst>
            </p:cNvPr>
            <p:cNvCxnSpPr>
              <a:cxnSpLocks/>
              <a:stCxn id="91" idx="0"/>
            </p:cNvCxnSpPr>
            <p:nvPr/>
          </p:nvCxnSpPr>
          <p:spPr>
            <a:xfrm flipV="1">
              <a:off x="406092" y="4006375"/>
              <a:ext cx="39608" cy="443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2CD6CBD-BB3E-4A5D-A843-93C0075E6DBB}"/>
              </a:ext>
            </a:extLst>
          </p:cNvPr>
          <p:cNvGrpSpPr/>
          <p:nvPr/>
        </p:nvGrpSpPr>
        <p:grpSpPr>
          <a:xfrm>
            <a:off x="4075005" y="3969530"/>
            <a:ext cx="1540212" cy="1127492"/>
            <a:chOff x="-287602" y="4006375"/>
            <a:chExt cx="1540212" cy="1127492"/>
          </a:xfrm>
        </p:grpSpPr>
        <p:sp>
          <p:nvSpPr>
            <p:cNvPr id="101" name="Oval 13">
              <a:extLst>
                <a:ext uri="{FF2B5EF4-FFF2-40B4-BE49-F238E27FC236}">
                  <a16:creationId xmlns:a16="http://schemas.microsoft.com/office/drawing/2014/main" id="{2D233F8D-7CD1-4C78-9832-9A6204CECFD7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750" y="4449558"/>
              <a:ext cx="388683" cy="323642"/>
            </a:xfrm>
            <a:prstGeom prst="ellipse">
              <a:avLst/>
            </a:prstGeom>
            <a:solidFill>
              <a:srgbClr val="1CADE4">
                <a:alpha val="18039"/>
              </a:srgbClr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endParaRPr lang="en-NZ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89A5CD0-FFB9-4DCA-BC74-870D325FD78C}"/>
                </a:ext>
              </a:extLst>
            </p:cNvPr>
            <p:cNvCxnSpPr/>
            <p:nvPr/>
          </p:nvCxnSpPr>
          <p:spPr>
            <a:xfrm>
              <a:off x="640189" y="4611379"/>
              <a:ext cx="6124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C6E0514-FA8B-4935-AD79-77CD2420DB0B}"/>
                </a:ext>
              </a:extLst>
            </p:cNvPr>
            <p:cNvCxnSpPr>
              <a:cxnSpLocks/>
              <a:stCxn id="101" idx="5"/>
            </p:cNvCxnSpPr>
            <p:nvPr/>
          </p:nvCxnSpPr>
          <p:spPr>
            <a:xfrm>
              <a:off x="543512" y="4725804"/>
              <a:ext cx="596030" cy="2853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A8B8D81-9FB7-4679-933F-617144166766}"/>
                </a:ext>
              </a:extLst>
            </p:cNvPr>
            <p:cNvCxnSpPr>
              <a:cxnSpLocks/>
              <a:stCxn id="101" idx="7"/>
            </p:cNvCxnSpPr>
            <p:nvPr/>
          </p:nvCxnSpPr>
          <p:spPr>
            <a:xfrm flipV="1">
              <a:off x="543512" y="4187510"/>
              <a:ext cx="488904" cy="309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69F25F4-A167-4D0E-8DD7-CB1600B7C40A}"/>
                </a:ext>
              </a:extLst>
            </p:cNvPr>
            <p:cNvCxnSpPr>
              <a:cxnSpLocks/>
              <a:stCxn id="101" idx="1"/>
            </p:cNvCxnSpPr>
            <p:nvPr/>
          </p:nvCxnSpPr>
          <p:spPr>
            <a:xfrm flipH="1" flipV="1">
              <a:off x="-42490" y="4006375"/>
              <a:ext cx="311161" cy="4905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E6F0E6B-7FBC-449F-9897-25882E821635}"/>
                </a:ext>
              </a:extLst>
            </p:cNvPr>
            <p:cNvCxnSpPr>
              <a:cxnSpLocks/>
              <a:stCxn id="101" idx="2"/>
            </p:cNvCxnSpPr>
            <p:nvPr/>
          </p:nvCxnSpPr>
          <p:spPr>
            <a:xfrm flipH="1" flipV="1">
              <a:off x="-287602" y="4349333"/>
              <a:ext cx="499352" cy="2620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CC570FA-B4BC-439F-A9E5-BFAE8AA9C0EE}"/>
                </a:ext>
              </a:extLst>
            </p:cNvPr>
            <p:cNvCxnSpPr>
              <a:cxnSpLocks/>
              <a:stCxn id="101" idx="4"/>
            </p:cNvCxnSpPr>
            <p:nvPr/>
          </p:nvCxnSpPr>
          <p:spPr>
            <a:xfrm flipH="1">
              <a:off x="352696" y="4773200"/>
              <a:ext cx="53396" cy="360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25D1C4E6-7701-40E7-A4CF-D802511F50BE}"/>
                </a:ext>
              </a:extLst>
            </p:cNvPr>
            <p:cNvCxnSpPr>
              <a:cxnSpLocks/>
              <a:stCxn id="101" idx="3"/>
            </p:cNvCxnSpPr>
            <p:nvPr/>
          </p:nvCxnSpPr>
          <p:spPr>
            <a:xfrm flipH="1">
              <a:off x="-41609" y="4725804"/>
              <a:ext cx="310280" cy="227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8CC944E5-FB11-40E3-9815-AB5FFE2E3B63}"/>
                </a:ext>
              </a:extLst>
            </p:cNvPr>
            <p:cNvCxnSpPr>
              <a:cxnSpLocks/>
              <a:stCxn id="101" idx="0"/>
            </p:cNvCxnSpPr>
            <p:nvPr/>
          </p:nvCxnSpPr>
          <p:spPr>
            <a:xfrm flipV="1">
              <a:off x="406092" y="4006375"/>
              <a:ext cx="39608" cy="443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A317DBE-8C69-42C4-8E87-044D6C5CF228}"/>
              </a:ext>
            </a:extLst>
          </p:cNvPr>
          <p:cNvGrpSpPr/>
          <p:nvPr/>
        </p:nvGrpSpPr>
        <p:grpSpPr>
          <a:xfrm>
            <a:off x="7274020" y="1848304"/>
            <a:ext cx="1540212" cy="1127492"/>
            <a:chOff x="-287602" y="4006375"/>
            <a:chExt cx="1540212" cy="1127492"/>
          </a:xfrm>
        </p:grpSpPr>
        <p:sp>
          <p:nvSpPr>
            <p:cNvPr id="111" name="Oval 13">
              <a:extLst>
                <a:ext uri="{FF2B5EF4-FFF2-40B4-BE49-F238E27FC236}">
                  <a16:creationId xmlns:a16="http://schemas.microsoft.com/office/drawing/2014/main" id="{C87F3866-398D-4ED4-AC7E-F131EF49F2D2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750" y="4449558"/>
              <a:ext cx="388683" cy="323642"/>
            </a:xfrm>
            <a:prstGeom prst="ellipse">
              <a:avLst/>
            </a:prstGeom>
            <a:solidFill>
              <a:srgbClr val="1CADE4">
                <a:alpha val="18039"/>
              </a:srgbClr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endParaRPr lang="en-NZ"/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4EFD6AD7-9417-4196-B882-B78DE3AF72D6}"/>
                </a:ext>
              </a:extLst>
            </p:cNvPr>
            <p:cNvCxnSpPr/>
            <p:nvPr/>
          </p:nvCxnSpPr>
          <p:spPr>
            <a:xfrm>
              <a:off x="640189" y="4611379"/>
              <a:ext cx="6124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FE8F2B7-6DD7-4E96-8A1D-90CAA54F6FE0}"/>
                </a:ext>
              </a:extLst>
            </p:cNvPr>
            <p:cNvCxnSpPr>
              <a:cxnSpLocks/>
              <a:stCxn id="111" idx="5"/>
            </p:cNvCxnSpPr>
            <p:nvPr/>
          </p:nvCxnSpPr>
          <p:spPr>
            <a:xfrm>
              <a:off x="543512" y="4725804"/>
              <a:ext cx="596030" cy="2853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82BB881E-371C-440F-9B09-281CD25C0CC5}"/>
                </a:ext>
              </a:extLst>
            </p:cNvPr>
            <p:cNvCxnSpPr>
              <a:cxnSpLocks/>
              <a:stCxn id="111" idx="7"/>
            </p:cNvCxnSpPr>
            <p:nvPr/>
          </p:nvCxnSpPr>
          <p:spPr>
            <a:xfrm flipV="1">
              <a:off x="543512" y="4187510"/>
              <a:ext cx="488904" cy="309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DD41665-67B5-45E4-829F-D6D1B1AD6F1A}"/>
                </a:ext>
              </a:extLst>
            </p:cNvPr>
            <p:cNvCxnSpPr>
              <a:cxnSpLocks/>
              <a:stCxn id="111" idx="1"/>
            </p:cNvCxnSpPr>
            <p:nvPr/>
          </p:nvCxnSpPr>
          <p:spPr>
            <a:xfrm flipH="1" flipV="1">
              <a:off x="-42490" y="4006375"/>
              <a:ext cx="311161" cy="4905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4292AC7-B08A-492F-B2F2-EB9BD4F0E7D9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 flipH="1" flipV="1">
              <a:off x="-287602" y="4349333"/>
              <a:ext cx="499352" cy="2620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14183EBD-E41B-4505-BB0E-5F025681AA0C}"/>
                </a:ext>
              </a:extLst>
            </p:cNvPr>
            <p:cNvCxnSpPr>
              <a:cxnSpLocks/>
              <a:stCxn id="111" idx="4"/>
            </p:cNvCxnSpPr>
            <p:nvPr/>
          </p:nvCxnSpPr>
          <p:spPr>
            <a:xfrm flipH="1">
              <a:off x="352696" y="4773200"/>
              <a:ext cx="53396" cy="3606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EA17F86D-04C2-4568-AFA9-1CD64F75E03F}"/>
                </a:ext>
              </a:extLst>
            </p:cNvPr>
            <p:cNvCxnSpPr>
              <a:cxnSpLocks/>
              <a:stCxn id="111" idx="3"/>
            </p:cNvCxnSpPr>
            <p:nvPr/>
          </p:nvCxnSpPr>
          <p:spPr>
            <a:xfrm flipH="1">
              <a:off x="-41609" y="4725804"/>
              <a:ext cx="310280" cy="227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CC91214-AE7B-413D-90F6-931592DE1190}"/>
                </a:ext>
              </a:extLst>
            </p:cNvPr>
            <p:cNvCxnSpPr>
              <a:cxnSpLocks/>
              <a:stCxn id="111" idx="0"/>
            </p:cNvCxnSpPr>
            <p:nvPr/>
          </p:nvCxnSpPr>
          <p:spPr>
            <a:xfrm flipV="1">
              <a:off x="406092" y="4006375"/>
              <a:ext cx="39608" cy="443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387ED2A2-A651-4CE6-903F-E37937ECEE03}"/>
              </a:ext>
            </a:extLst>
          </p:cNvPr>
          <p:cNvSpPr txBox="1"/>
          <p:nvPr/>
        </p:nvSpPr>
        <p:spPr>
          <a:xfrm>
            <a:off x="9301284" y="1215986"/>
            <a:ext cx="1661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ILLUSTRATIVE ONLY</a:t>
            </a:r>
            <a:endParaRPr lang="en-NZ" sz="1400" dirty="0">
              <a:solidFill>
                <a:srgbClr val="FF0000"/>
              </a:solidFill>
            </a:endParaRPr>
          </a:p>
        </p:txBody>
      </p:sp>
      <p:sp>
        <p:nvSpPr>
          <p:cNvPr id="121" name="Title 5">
            <a:extLst>
              <a:ext uri="{FF2B5EF4-FFF2-40B4-BE49-F238E27FC236}">
                <a16:creationId xmlns:a16="http://schemas.microsoft.com/office/drawing/2014/main" id="{7DFDDA26-8416-4E3A-9DF4-981A0DCE95A1}"/>
              </a:ext>
            </a:extLst>
          </p:cNvPr>
          <p:cNvSpPr txBox="1">
            <a:spLocks noChangeArrowheads="1"/>
          </p:cNvSpPr>
          <p:nvPr/>
        </p:nvSpPr>
        <p:spPr>
          <a:xfrm>
            <a:off x="101756" y="713068"/>
            <a:ext cx="12195991" cy="561975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200" dirty="0">
                <a:latin typeface="Franklin Gothic Demi" panose="020B0703020102020204" pitchFamily="34" charset="0"/>
              </a:rPr>
              <a:t>СТРАТЕГИЧЕСКИЕ ХАБЫ ПОДДЕРЖИВАЮТ ЭФФЕКТИВНЫЕ ВОЗДУШНЫЕ ПЕРЕВОЗКИ ГРУЗОВ</a:t>
            </a:r>
          </a:p>
        </p:txBody>
      </p:sp>
      <p:sp>
        <p:nvSpPr>
          <p:cNvPr id="122" name="Content Placeholder 6">
            <a:extLst>
              <a:ext uri="{FF2B5EF4-FFF2-40B4-BE49-F238E27FC236}">
                <a16:creationId xmlns:a16="http://schemas.microsoft.com/office/drawing/2014/main" id="{CC545E82-3F50-455C-8B66-249664C21A98}"/>
              </a:ext>
            </a:extLst>
          </p:cNvPr>
          <p:cNvSpPr txBox="1">
            <a:spLocks noChangeArrowheads="1"/>
          </p:cNvSpPr>
          <p:nvPr/>
        </p:nvSpPr>
        <p:spPr>
          <a:xfrm>
            <a:off x="989074" y="4707924"/>
            <a:ext cx="10885487" cy="815975"/>
          </a:xfrm>
          <a:prstGeom prst="rect">
            <a:avLst/>
          </a:prstGeom>
          <a:solidFill>
            <a:srgbClr val="000000"/>
          </a:solidFill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ru-RU" altLang="ru-RU" sz="1800" b="1" dirty="0">
                <a:solidFill>
                  <a:srgbClr val="F2F2F2"/>
                </a:solidFill>
                <a:latin typeface="Franklin Gothic Book" panose="020B0503020102020204" pitchFamily="34" charset="0"/>
              </a:rPr>
              <a:t>Координация </a:t>
            </a:r>
            <a:r>
              <a:rPr lang="ru-RU" altLang="ru-RU" sz="1800" b="1" dirty="0" err="1">
                <a:solidFill>
                  <a:srgbClr val="F2F2F2"/>
                </a:solidFill>
                <a:latin typeface="Franklin Gothic Book" panose="020B0503020102020204" pitchFamily="34" charset="0"/>
              </a:rPr>
              <a:t>хабов</a:t>
            </a:r>
            <a:r>
              <a:rPr lang="ru-RU" altLang="ru-RU" sz="1800" b="1" dirty="0">
                <a:solidFill>
                  <a:srgbClr val="F2F2F2"/>
                </a:solidFill>
                <a:latin typeface="Franklin Gothic Book" panose="020B0503020102020204" pitchFamily="34" charset="0"/>
              </a:rPr>
              <a:t> воздушного транспорта в ЦАРЭС улучшает доступность и охват для грузовых авиаперевозок</a:t>
            </a:r>
          </a:p>
        </p:txBody>
      </p:sp>
    </p:spTree>
    <p:extLst>
      <p:ext uri="{BB962C8B-B14F-4D97-AF65-F5344CB8AC3E}">
        <p14:creationId xmlns:p14="http://schemas.microsoft.com/office/powerpoint/2010/main" val="53691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3A55A-E67F-420C-83C1-A1CDD0DCA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7" r="1" b="1"/>
          <a:stretch/>
        </p:blipFill>
        <p:spPr>
          <a:xfrm>
            <a:off x="-3050" y="0"/>
            <a:ext cx="12192001" cy="42014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D72B080-CB1B-42BD-BCE2-1AC4297C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40" y="5085327"/>
            <a:ext cx="9489234" cy="14322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</a:rPr>
              <a:t>Damman</a:t>
            </a:r>
            <a:r>
              <a:rPr lang="en-US" sz="3200" b="1" dirty="0">
                <a:solidFill>
                  <a:schemeClr val="accent1"/>
                </a:solidFill>
              </a:rPr>
              <a:t> Airport, Saudi Arabia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- competing with World top 20 cargo airports – Dubai, Abu Dhabi, and Doha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– Private investment to create logistics hub for road and air, and compete within Saudi Arabia with Jeddah and Riyadh airports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AC9D12-9A54-419F-9C43-7BBCF3B5F3A9}"/>
              </a:ext>
            </a:extLst>
          </p:cNvPr>
          <p:cNvSpPr txBox="1"/>
          <p:nvPr/>
        </p:nvSpPr>
        <p:spPr>
          <a:xfrm>
            <a:off x="1664423" y="6517564"/>
            <a:ext cx="2383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https://daco.sa/cargo-village/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NZ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C1F9A7D-D015-4C4E-AE75-C55558E70099}"/>
              </a:ext>
            </a:extLst>
          </p:cNvPr>
          <p:cNvSpPr txBox="1">
            <a:spLocks/>
          </p:cNvSpPr>
          <p:nvPr/>
        </p:nvSpPr>
        <p:spPr>
          <a:xfrm>
            <a:off x="9240630" y="75511"/>
            <a:ext cx="2889213" cy="2656541"/>
          </a:xfrm>
          <a:prstGeom prst="rect">
            <a:avLst/>
          </a:prstGeom>
          <a:solidFill>
            <a:srgbClr val="A1ACB2">
              <a:alpha val="56078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Road/Air Logistics Hub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-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Air Cargo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- Express cargo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- Logistics Zone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- Bonded Zone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54340-8786-42A0-ABDA-3CE6776C955C}"/>
              </a:ext>
            </a:extLst>
          </p:cNvPr>
          <p:cNvSpPr txBox="1"/>
          <p:nvPr/>
        </p:nvSpPr>
        <p:spPr>
          <a:xfrm>
            <a:off x="279918" y="55677"/>
            <a:ext cx="298268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CASE STUDY</a:t>
            </a:r>
            <a:endParaRPr lang="en-NZ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CC1FB-66E3-48CB-8578-600B93A57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812" y="4097492"/>
            <a:ext cx="1533739" cy="15051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0C23B6-EF56-4B0B-ADFC-D5BE4FB6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18</a:t>
            </a:fld>
            <a:endParaRPr lang="en-NZ"/>
          </a:p>
        </p:txBody>
      </p:sp>
      <p:pic>
        <p:nvPicPr>
          <p:cNvPr id="18" name="Picture 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045CFFF-F31E-4B7C-B115-C60F8CCDBE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6" y="6423914"/>
            <a:ext cx="1114150" cy="297394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6F4F1EEA-7E9E-4C2C-9890-7698613F9917}"/>
              </a:ext>
            </a:extLst>
          </p:cNvPr>
          <p:cNvSpPr txBox="1">
            <a:spLocks noChangeArrowheads="1"/>
          </p:cNvSpPr>
          <p:nvPr/>
        </p:nvSpPr>
        <p:spPr>
          <a:xfrm>
            <a:off x="177449" y="3745785"/>
            <a:ext cx="9490075" cy="1431925"/>
          </a:xfrm>
          <a:prstGeom prst="rect">
            <a:avLst/>
          </a:prstGeom>
          <a:ln/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>
                <a:solidFill>
                  <a:schemeClr val="tx2"/>
                </a:solidFill>
              </a:rPr>
              <a:t>Аэропорт </a:t>
            </a:r>
            <a:r>
              <a:rPr lang="ru-RU" altLang="ru-RU" b="1" dirty="0" err="1">
                <a:solidFill>
                  <a:schemeClr val="tx2"/>
                </a:solidFill>
              </a:rPr>
              <a:t>Дамман</a:t>
            </a:r>
            <a:r>
              <a:rPr lang="ru-RU" altLang="ru-RU" b="1" dirty="0">
                <a:solidFill>
                  <a:schemeClr val="tx2"/>
                </a:solidFill>
              </a:rPr>
              <a:t>, Саудовская Аравия</a:t>
            </a:r>
            <a:br>
              <a:rPr lang="ru-RU" altLang="ru-RU" sz="4000" dirty="0">
                <a:solidFill>
                  <a:schemeClr val="tx2"/>
                </a:solidFill>
              </a:rPr>
            </a:br>
            <a:r>
              <a:rPr lang="ru-RU" altLang="ru-RU" sz="3600" dirty="0">
                <a:solidFill>
                  <a:schemeClr val="tx2"/>
                </a:solidFill>
              </a:rPr>
              <a:t>- конкурирует с топ-20 аэропортов в мире - Дубаем, Абу-Даби и Дохой </a:t>
            </a:r>
            <a:br>
              <a:rPr lang="ru-RU" altLang="ru-RU" sz="3600" dirty="0">
                <a:solidFill>
                  <a:schemeClr val="tx2"/>
                </a:solidFill>
              </a:rPr>
            </a:br>
            <a:r>
              <a:rPr lang="ru-RU" altLang="ru-RU" sz="3600" dirty="0">
                <a:solidFill>
                  <a:schemeClr val="tx2"/>
                </a:solidFill>
              </a:rPr>
              <a:t>– частные инвестиции для создания логистического </a:t>
            </a:r>
            <a:r>
              <a:rPr lang="ru-RU" altLang="ru-RU" sz="3600" dirty="0" err="1">
                <a:solidFill>
                  <a:schemeClr val="tx2"/>
                </a:solidFill>
              </a:rPr>
              <a:t>хаба</a:t>
            </a:r>
            <a:r>
              <a:rPr lang="ru-RU" altLang="ru-RU" sz="3600" dirty="0">
                <a:solidFill>
                  <a:schemeClr val="tx2"/>
                </a:solidFill>
              </a:rPr>
              <a:t> автомобильного и воздушного транспорта и конкуренции внутри Саудовской Аравии с аэропортами Джидды и </a:t>
            </a:r>
            <a:r>
              <a:rPr lang="ru-RU" altLang="ru-RU" sz="3600" dirty="0" err="1">
                <a:solidFill>
                  <a:schemeClr val="tx2"/>
                </a:solidFill>
              </a:rPr>
              <a:t>Рияда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1F646F1-82E4-4DC9-9C4C-8AAE2FFD7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848" y="-136525"/>
            <a:ext cx="2889250" cy="26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9pPr>
          </a:lstStyle>
          <a:p>
            <a:pPr algn="r">
              <a:lnSpc>
                <a:spcPct val="70000"/>
              </a:lnSpc>
            </a:pPr>
            <a:r>
              <a:rPr lang="ru-RU" altLang="ru-RU" sz="1400" b="1" dirty="0">
                <a:solidFill>
                  <a:srgbClr val="FFFFFF"/>
                </a:solidFill>
                <a:latin typeface="Calibri Light" panose="020F0302020204030204" pitchFamily="34" charset="0"/>
              </a:rPr>
              <a:t>Автомобильный/воздушный логистический </a:t>
            </a:r>
            <a:r>
              <a:rPr lang="ru-RU" altLang="ru-RU" sz="1400" b="1" dirty="0" err="1">
                <a:solidFill>
                  <a:srgbClr val="FFFFFF"/>
                </a:solidFill>
                <a:latin typeface="Calibri Light" panose="020F0302020204030204" pitchFamily="34" charset="0"/>
              </a:rPr>
              <a:t>хаб</a:t>
            </a:r>
            <a:br>
              <a:rPr lang="ru-RU" altLang="ru-RU" sz="3200" dirty="0">
                <a:solidFill>
                  <a:srgbClr val="FFFFFF"/>
                </a:solidFill>
                <a:latin typeface="Calibri Light" panose="020F0302020204030204" pitchFamily="34" charset="0"/>
              </a:rPr>
            </a:br>
            <a:r>
              <a:rPr lang="ru-RU" altLang="ru-RU" sz="3200" dirty="0">
                <a:solidFill>
                  <a:srgbClr val="FFFFFF"/>
                </a:solidFill>
                <a:latin typeface="Calibri Light" panose="020F0302020204030204" pitchFamily="34" charset="0"/>
              </a:rPr>
              <a:t>- </a:t>
            </a:r>
            <a:r>
              <a:rPr lang="ru-RU" altLang="ru-RU" sz="2400" dirty="0">
                <a:solidFill>
                  <a:srgbClr val="FFFFFF"/>
                </a:solidFill>
                <a:latin typeface="Calibri Light" panose="020F0302020204030204" pitchFamily="34" charset="0"/>
              </a:rPr>
              <a:t>Грузовые авиаперевозки</a:t>
            </a:r>
            <a:br>
              <a:rPr lang="ru-RU" altLang="ru-RU" sz="2400" dirty="0">
                <a:solidFill>
                  <a:srgbClr val="FFFFFF"/>
                </a:solidFill>
                <a:latin typeface="Calibri Light" panose="020F0302020204030204" pitchFamily="34" charset="0"/>
              </a:rPr>
            </a:br>
            <a:r>
              <a:rPr lang="ru-RU" altLang="ru-RU" sz="2400" dirty="0">
                <a:solidFill>
                  <a:srgbClr val="FFFFFF"/>
                </a:solidFill>
                <a:latin typeface="Calibri Light" panose="020F0302020204030204" pitchFamily="34" charset="0"/>
              </a:rPr>
              <a:t>- Экспресс перевозки</a:t>
            </a:r>
            <a:br>
              <a:rPr lang="ru-RU" altLang="ru-RU" sz="2400" dirty="0">
                <a:solidFill>
                  <a:srgbClr val="FFFFFF"/>
                </a:solidFill>
                <a:latin typeface="Calibri Light" panose="020F0302020204030204" pitchFamily="34" charset="0"/>
              </a:rPr>
            </a:br>
            <a:r>
              <a:rPr lang="ru-RU" altLang="ru-RU" sz="2400" dirty="0">
                <a:solidFill>
                  <a:srgbClr val="FFFFFF"/>
                </a:solidFill>
                <a:latin typeface="Calibri Light" panose="020F0302020204030204" pitchFamily="34" charset="0"/>
              </a:rPr>
              <a:t>- Логистическая зона</a:t>
            </a:r>
            <a:br>
              <a:rPr lang="ru-RU" altLang="ru-RU" sz="2400" dirty="0">
                <a:solidFill>
                  <a:srgbClr val="FFFFFF"/>
                </a:solidFill>
                <a:latin typeface="Calibri Light" panose="020F0302020204030204" pitchFamily="34" charset="0"/>
              </a:rPr>
            </a:br>
            <a:r>
              <a:rPr lang="ru-RU" altLang="ru-RU" sz="2400" dirty="0">
                <a:solidFill>
                  <a:srgbClr val="FFFFFF"/>
                </a:solidFill>
                <a:latin typeface="Calibri Light" panose="020F0302020204030204" pitchFamily="34" charset="0"/>
              </a:rPr>
              <a:t>- Связанная зона</a:t>
            </a:r>
          </a:p>
        </p:txBody>
      </p:sp>
    </p:spTree>
    <p:extLst>
      <p:ext uri="{BB962C8B-B14F-4D97-AF65-F5344CB8AC3E}">
        <p14:creationId xmlns:p14="http://schemas.microsoft.com/office/powerpoint/2010/main" val="88818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lane on the runway&#10;&#10;Description automatically generated with low confidence">
            <a:extLst>
              <a:ext uri="{FF2B5EF4-FFF2-40B4-BE49-F238E27FC236}">
                <a16:creationId xmlns:a16="http://schemas.microsoft.com/office/drawing/2014/main" id="{32086C71-44B1-4642-912A-E69B8C874C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580AE-DFC8-4C7A-8653-F0A98A2B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184" y="938022"/>
            <a:ext cx="4389261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Multimodal logistics networks</a:t>
            </a:r>
            <a:endParaRPr lang="en-NZ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CD689-9553-4EF2-91BD-F47DFF15B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184" y="2340865"/>
            <a:ext cx="4389262" cy="378847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Road and Rail links can complement the current modal mix between air and maritime transport</a:t>
            </a:r>
          </a:p>
          <a:p>
            <a:r>
              <a:rPr lang="en-GB" dirty="0">
                <a:solidFill>
                  <a:srgbClr val="00B0F0"/>
                </a:solidFill>
              </a:rPr>
              <a:t>Air connectivity is higher price but higher speed</a:t>
            </a:r>
          </a:p>
          <a:p>
            <a:r>
              <a:rPr lang="en-GB" dirty="0">
                <a:solidFill>
                  <a:srgbClr val="00B0F0"/>
                </a:solidFill>
              </a:rPr>
              <a:t>Air Transport enables connectivity for landlocked countries with global supply chains</a:t>
            </a:r>
          </a:p>
          <a:p>
            <a:r>
              <a:rPr lang="en-GB" dirty="0">
                <a:solidFill>
                  <a:srgbClr val="00B0F0"/>
                </a:solidFill>
              </a:rPr>
              <a:t>Air Cargo can attract new investment into strategic logistic hubs and support infrastructure</a:t>
            </a:r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4D499-8427-4002-98D1-447F1BC2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7F79A-361A-4D59-A51C-968A20071AFA}"/>
              </a:ext>
            </a:extLst>
          </p:cNvPr>
          <p:cNvSpPr txBox="1"/>
          <p:nvPr/>
        </p:nvSpPr>
        <p:spPr>
          <a:xfrm>
            <a:off x="0" y="6365367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1200" dirty="0">
                <a:solidFill>
                  <a:schemeClr val="bg2"/>
                </a:solidFill>
              </a:rPr>
              <a:t>https://www.themoscowtimes.com/2012/04/19/more-competition-on-air-routes-to-italy-expected-a14214</a:t>
            </a:r>
            <a:endParaRPr lang="en-NZ" sz="1200">
              <a:solidFill>
                <a:schemeClr val="bg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48A3BD-237A-4143-B745-55FF7FE8E9A0}"/>
              </a:ext>
            </a:extLst>
          </p:cNvPr>
          <p:cNvSpPr txBox="1">
            <a:spLocks noChangeArrowheads="1"/>
          </p:cNvSpPr>
          <p:nvPr/>
        </p:nvSpPr>
        <p:spPr>
          <a:xfrm>
            <a:off x="682630" y="907581"/>
            <a:ext cx="4841579" cy="1189037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Мультимодальные логистические сети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D6BE69-C452-41FC-ABD5-361ADF5F97FF}"/>
              </a:ext>
            </a:extLst>
          </p:cNvPr>
          <p:cNvSpPr txBox="1">
            <a:spLocks noChangeArrowheads="1"/>
          </p:cNvSpPr>
          <p:nvPr/>
        </p:nvSpPr>
        <p:spPr>
          <a:xfrm>
            <a:off x="514821" y="2192695"/>
            <a:ext cx="6152208" cy="398051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Автомобильные и железнодорожные связи могут дополнить текущую комбинацию модальностей между воздушным и морским транспортом</a:t>
            </a:r>
          </a:p>
          <a:p>
            <a:r>
              <a:rPr lang="ru-RU" altLang="ru-RU" sz="1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Воздушные сообщения являются более дорогостоящими, но и более быстрыми</a:t>
            </a:r>
          </a:p>
          <a:p>
            <a:r>
              <a:rPr lang="ru-RU" altLang="ru-RU" sz="1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Воздушный транспорт обеспечивает связанность стран, не имеющих выхода к морю, с глобальными цепями поставок</a:t>
            </a:r>
          </a:p>
          <a:p>
            <a:r>
              <a:rPr lang="ru-RU" altLang="ru-RU" sz="1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Грузовые авиаперевозки могут привлечь новые инвестиции в стратегические логистические </a:t>
            </a:r>
            <a:r>
              <a:rPr lang="ru-RU" altLang="ru-RU" sz="1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хабы</a:t>
            </a:r>
            <a:r>
              <a:rPr lang="ru-RU" altLang="ru-RU" sz="1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и вспомогательную инфраструктуру</a:t>
            </a:r>
          </a:p>
          <a:p>
            <a:endParaRPr lang="ru-RU" altLang="ru-RU" sz="1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3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6190199-1815-4611-ADD4-74D03D779F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978172"/>
              </p:ext>
            </p:extLst>
          </p:nvPr>
        </p:nvGraphicFramePr>
        <p:xfrm>
          <a:off x="728961" y="760686"/>
          <a:ext cx="5194125" cy="578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9BC22AE-1822-4795-8989-AA2856D6A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558063"/>
              </p:ext>
            </p:extLst>
          </p:nvPr>
        </p:nvGraphicFramePr>
        <p:xfrm>
          <a:off x="5955499" y="621748"/>
          <a:ext cx="5847725" cy="603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2CF8466-3BCC-4EB3-AC9E-DCAE3473A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529" y="1146054"/>
            <a:ext cx="532557" cy="83847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5869DC3-52C1-45F3-B285-C3DEAA1E6E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131" y="2183543"/>
            <a:ext cx="502564" cy="844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8C0851-7651-4898-B15E-AD8CD40F6E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686" y="3611314"/>
            <a:ext cx="548589" cy="871288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8C5DB25-24DD-4DB7-A4BB-DD776F2F9C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885" y="2662918"/>
            <a:ext cx="548589" cy="87128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97DCD8A-7B98-4338-A2C4-33C8AEE2E1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9335" y="2410991"/>
            <a:ext cx="548589" cy="87128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07DAF14-C37E-44F8-9EC5-C81E0BBA9C4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263" y="4079769"/>
            <a:ext cx="546704" cy="838477"/>
          </a:xfrm>
          <a:prstGeom prst="rect">
            <a:avLst/>
          </a:prstGeom>
        </p:spPr>
      </p:pic>
      <p:pic>
        <p:nvPicPr>
          <p:cNvPr id="23" name="Picture 22" descr="A picture containing aircraft&#10;&#10;Description automatically generated">
            <a:extLst>
              <a:ext uri="{FF2B5EF4-FFF2-40B4-BE49-F238E27FC236}">
                <a16:creationId xmlns:a16="http://schemas.microsoft.com/office/drawing/2014/main" id="{8DEFCDE6-7600-48D8-A30C-958A296E53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284" y="2190445"/>
            <a:ext cx="546704" cy="838477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31214589-083E-4EB8-86A3-FE64F5D557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908" y="3442995"/>
            <a:ext cx="502564" cy="844880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DB6B557C-9FB1-419F-9F1D-186D9FC5A7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6760" y="2443802"/>
            <a:ext cx="532557" cy="838477"/>
          </a:xfrm>
          <a:prstGeom prst="rect">
            <a:avLst/>
          </a:prstGeom>
        </p:spPr>
      </p:pic>
      <p:pic>
        <p:nvPicPr>
          <p:cNvPr id="28" name="Picture 27" descr="A picture containing aircraft&#10;&#10;Description automatically generated">
            <a:extLst>
              <a:ext uri="{FF2B5EF4-FFF2-40B4-BE49-F238E27FC236}">
                <a16:creationId xmlns:a16="http://schemas.microsoft.com/office/drawing/2014/main" id="{721D9E0D-B7A5-471D-B2F7-D5F7DDBB4FF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466" y="3019092"/>
            <a:ext cx="546704" cy="838477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3C19881F-72F3-47F2-8826-0BAA52ED86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681" y="4046958"/>
            <a:ext cx="548589" cy="871288"/>
          </a:xfrm>
          <a:prstGeom prst="rect">
            <a:avLst/>
          </a:prstGeom>
        </p:spPr>
      </p:pic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B14092A8-67B9-4815-A2B5-834F715DCF9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113" y="1345067"/>
            <a:ext cx="546704" cy="838476"/>
          </a:xfrm>
          <a:prstGeom prst="rect">
            <a:avLst/>
          </a:prstGeom>
        </p:spPr>
      </p:pic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A033DB39-E1C2-4582-BD8A-CBD8E75F618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424" y="3727482"/>
            <a:ext cx="546704" cy="838476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4DC9DEDC-D27A-4BB7-A37C-4AA2B72E8F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308" y="1927618"/>
            <a:ext cx="546704" cy="8384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7C600A-84C4-4BB2-B269-F42D4E6AD1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52" y="1565292"/>
            <a:ext cx="548589" cy="871288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48BA4D70-0F64-422E-BEF6-04A7CCDD9B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290" y="1339139"/>
            <a:ext cx="548589" cy="87128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DF96CAF-6912-4ACC-BACC-4BE24C5D1BB8}"/>
              </a:ext>
            </a:extLst>
          </p:cNvPr>
          <p:cNvSpPr txBox="1"/>
          <p:nvPr/>
        </p:nvSpPr>
        <p:spPr>
          <a:xfrm>
            <a:off x="1598182" y="6334780"/>
            <a:ext cx="5811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Source: CAREC Aviation scoping Study 2018 (pre-COVID 19)</a:t>
            </a:r>
          </a:p>
          <a:p>
            <a:r>
              <a:rPr lang="ru-RU" sz="1400" dirty="0"/>
              <a:t>Источник: Обзорное исследование авиации ЦАРЭС, 2018 г. (до COVID 19).</a:t>
            </a:r>
            <a:endParaRPr lang="en-NZ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0C209-D36D-4C34-964D-2B8012529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355"/>
            <a:ext cx="11029616" cy="42428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In 2017/2018, Intra-</a:t>
            </a:r>
            <a:r>
              <a:rPr lang="en-US" sz="1800" dirty="0" err="1">
                <a:solidFill>
                  <a:schemeClr val="accent2"/>
                </a:solidFill>
              </a:rPr>
              <a:t>carec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bilaterals</a:t>
            </a:r>
            <a:r>
              <a:rPr lang="en-US" sz="1800" dirty="0">
                <a:solidFill>
                  <a:schemeClr val="accent2"/>
                </a:solidFill>
              </a:rPr>
              <a:t> crucial to increase Cargo growth</a:t>
            </a:r>
            <a:endParaRPr lang="en-NZ" sz="18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4FA42-7A1A-4D5E-88A3-4897DCBA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B76BFFE-5B07-448E-8D99-1DD5ADDD31B4}"/>
              </a:ext>
            </a:extLst>
          </p:cNvPr>
          <p:cNvSpPr txBox="1">
            <a:spLocks noChangeArrowheads="1"/>
          </p:cNvSpPr>
          <p:nvPr/>
        </p:nvSpPr>
        <p:spPr>
          <a:xfrm>
            <a:off x="63430" y="722191"/>
            <a:ext cx="11029950" cy="423863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1600" dirty="0">
                <a:latin typeface="Franklin Gothic Demi" panose="020B0703020102020204" pitchFamily="34" charset="0"/>
              </a:rPr>
              <a:t>В 2017/2018 годах двусторонние отношения внутри ЦАРЭС играли ключевое</a:t>
            </a:r>
            <a:r>
              <a:rPr lang="en-US" altLang="ru-RU" sz="1600" dirty="0">
                <a:latin typeface="Franklin Gothic Demi" panose="020B0703020102020204" pitchFamily="34" charset="0"/>
              </a:rPr>
              <a:t> </a:t>
            </a:r>
            <a:r>
              <a:rPr lang="ru-RU" altLang="ru-RU" sz="1600" dirty="0">
                <a:latin typeface="Franklin Gothic Demi" panose="020B0703020102020204" pitchFamily="34" charset="0"/>
              </a:rPr>
              <a:t>значение для увеличения грузопотока</a:t>
            </a:r>
          </a:p>
        </p:txBody>
      </p:sp>
    </p:spTree>
    <p:extLst>
      <p:ext uri="{BB962C8B-B14F-4D97-AF65-F5344CB8AC3E}">
        <p14:creationId xmlns:p14="http://schemas.microsoft.com/office/powerpoint/2010/main" val="18949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82918-1BC0-4C99-9400-43C1406EC5CF}"/>
              </a:ext>
            </a:extLst>
          </p:cNvPr>
          <p:cNvSpPr/>
          <p:nvPr/>
        </p:nvSpPr>
        <p:spPr bwMode="auto">
          <a:xfrm>
            <a:off x="638620" y="2481943"/>
            <a:ext cx="11033976" cy="3338149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Спасибо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за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внимание</a:t>
            </a: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!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Demi" panose="020B0502020104020203"/>
                <a:ea typeface="+mn-ea"/>
                <a:cs typeface="+mn-cs"/>
              </a:rPr>
              <a:t>Thank you!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 panose="020B0502020104020203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8738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E0EE44-6CD7-47E7-85F6-97F470411F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2013"/>
            <a:ext cx="12192000" cy="56281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CE2FC7F-2917-4D82-BE9C-48EC8C85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05639"/>
            <a:ext cx="11029616" cy="611078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CAREC INTER-REGIONAL FLIGHTS – FEB 2019</a:t>
            </a:r>
            <a:endParaRPr lang="en-NZ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B713A3-0435-4E29-95F7-2DB8B24E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118" y="4261808"/>
            <a:ext cx="4464997" cy="216210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Intermittent schedules intra-CAREC continued in February 2019 (pre-COVID)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Potential to increase regional connectivity within CAREC, for both passenger &amp; cargo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Secondary city connectivity by air can facilitate same-day, e-cargo shipments</a:t>
            </a:r>
            <a:endParaRPr lang="en-NZ" sz="20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8452-7447-42C9-B5EE-1B8333AD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3</a:t>
            </a:fld>
            <a:endParaRPr lang="en-NZ"/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E01BB3D-E449-4C1A-9EC9-8948AD148D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6" y="6423914"/>
            <a:ext cx="1114150" cy="297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665582-ACE1-4F9B-9A2D-A48C59275E0D}"/>
              </a:ext>
            </a:extLst>
          </p:cNvPr>
          <p:cNvSpPr txBox="1"/>
          <p:nvPr/>
        </p:nvSpPr>
        <p:spPr>
          <a:xfrm>
            <a:off x="4727642" y="6562048"/>
            <a:ext cx="5989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Eagle Aviation Consulting Analysis – based on full passenger schedule Feb 2019, pre-COVID pandemic</a:t>
            </a:r>
            <a:endParaRPr lang="en-NZ" sz="105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A728F74-5DF8-4E9C-A837-B581A6BB912B}"/>
              </a:ext>
            </a:extLst>
          </p:cNvPr>
          <p:cNvSpPr txBox="1">
            <a:spLocks noChangeArrowheads="1"/>
          </p:cNvSpPr>
          <p:nvPr/>
        </p:nvSpPr>
        <p:spPr>
          <a:xfrm>
            <a:off x="580858" y="-84235"/>
            <a:ext cx="11029950" cy="611188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>
                <a:latin typeface="Franklin Gothic Demi" panose="020B0703020102020204" pitchFamily="34" charset="0"/>
              </a:rPr>
              <a:t>ВНУТРИРЕГИОНАЛЬНЫЕ РЕЙСЫ В ЦАРЭС - ФЕВРАЛЬ 2019 Г.</a:t>
            </a:r>
            <a:endParaRPr lang="ru-RU" altLang="ru-RU" dirty="0">
              <a:latin typeface="Franklin Gothic Demi" panose="020B0703020102020204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AA73CED-0A21-4735-9F88-80DAF7BA2EF9}"/>
              </a:ext>
            </a:extLst>
          </p:cNvPr>
          <p:cNvSpPr txBox="1">
            <a:spLocks noChangeArrowheads="1"/>
          </p:cNvSpPr>
          <p:nvPr/>
        </p:nvSpPr>
        <p:spPr>
          <a:xfrm>
            <a:off x="7197118" y="1447367"/>
            <a:ext cx="4465637" cy="216217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1600" dirty="0">
                <a:latin typeface="Franklin Gothic Book" panose="020B0503020102020204" pitchFamily="34" charset="0"/>
              </a:rPr>
              <a:t>Нерегулярные рейсы внутри ЦАРЭС продолжились в феврале 2019 г. (до КОВИД)</a:t>
            </a:r>
          </a:p>
          <a:p>
            <a:pPr>
              <a:lnSpc>
                <a:spcPct val="100000"/>
              </a:lnSpc>
            </a:pPr>
            <a:r>
              <a:rPr lang="ru-RU" altLang="ru-RU" sz="1600" dirty="0">
                <a:latin typeface="Franklin Gothic Book" panose="020B0503020102020204" pitchFamily="34" charset="0"/>
              </a:rPr>
              <a:t>Потенциал повышения региональной связанности внутри ЦАРЭС, как в отношении пассажиров, так и в отношении грузов</a:t>
            </a:r>
          </a:p>
          <a:p>
            <a:pPr>
              <a:lnSpc>
                <a:spcPct val="100000"/>
              </a:lnSpc>
            </a:pPr>
            <a:r>
              <a:rPr lang="ru-RU" altLang="ru-RU" sz="1600" dirty="0">
                <a:latin typeface="Franklin Gothic Book" panose="020B0503020102020204" pitchFamily="34" charset="0"/>
              </a:rPr>
              <a:t>Воздушное сообщение между второстепенными городами может способствовать поставкам грузов электронной коммерции день в день</a:t>
            </a:r>
          </a:p>
        </p:txBody>
      </p:sp>
    </p:spTree>
    <p:extLst>
      <p:ext uri="{BB962C8B-B14F-4D97-AF65-F5344CB8AC3E}">
        <p14:creationId xmlns:p14="http://schemas.microsoft.com/office/powerpoint/2010/main" val="48767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BF23-B019-482F-A5BF-2F053FF89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4550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How ready is CAREC to handle increased cargo volumes?</a:t>
            </a:r>
            <a:endParaRPr lang="en-NZ" dirty="0">
              <a:solidFill>
                <a:schemeClr val="accent2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D2B4404-8E8B-4678-AF8F-FFE12099912F}"/>
              </a:ext>
            </a:extLst>
          </p:cNvPr>
          <p:cNvGrpSpPr/>
          <p:nvPr/>
        </p:nvGrpSpPr>
        <p:grpSpPr>
          <a:xfrm>
            <a:off x="141288" y="1147665"/>
            <a:ext cx="9674516" cy="4721323"/>
            <a:chOff x="141288" y="1547813"/>
            <a:chExt cx="8858250" cy="4321175"/>
          </a:xfrm>
          <a:gradFill flip="none" rotWithShape="1">
            <a:gsLst>
              <a:gs pos="0">
                <a:sysClr val="window" lastClr="FFFFFF">
                  <a:lumMod val="7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11F6E8FB-BABE-4B03-A7BB-108BBD72AB9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1288" y="1836738"/>
              <a:ext cx="1236662" cy="534987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54F317F2-7785-41DB-A62F-ADE475B8D85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1221" y="4584699"/>
              <a:ext cx="222250" cy="22225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4FDD5CF4-A946-422D-83B5-C8D5D335B96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41875" y="4341813"/>
              <a:ext cx="334962" cy="322263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00D2B1BB-67C2-496B-BBA3-A6099E8ED009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4488" y="3460751"/>
              <a:ext cx="295275" cy="201613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6C1EF147-5497-4DEB-815C-76AA1214431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41738" y="3181351"/>
              <a:ext cx="241300" cy="206375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FDDB81A5-CC1F-4857-9FD4-58EF78774B3F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4775" y="3025776"/>
              <a:ext cx="17462" cy="38100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180DE001-D67F-4F37-A723-BCFC0A118EDB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3250" y="2605088"/>
              <a:ext cx="476250" cy="268288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9ADF3AD0-6B20-4877-AEDF-D0A0E1E9DE06}"/>
                </a:ext>
              </a:extLst>
            </p:cNvPr>
            <p:cNvSpPr>
              <a:spLocks/>
            </p:cNvSpPr>
            <p:nvPr/>
          </p:nvSpPr>
          <p:spPr bwMode="gray">
            <a:xfrm>
              <a:off x="7086600" y="3319463"/>
              <a:ext cx="244475" cy="479425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DCE3B2FA-C2B5-4342-A1B0-AEB883E09D9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120900" y="3683001"/>
              <a:ext cx="384175" cy="374650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188413C5-101D-490D-AFC7-B1AE56F261B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50913" y="2481263"/>
              <a:ext cx="1576387" cy="781050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D6C217A8-E692-45E8-873D-473FA0253A8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32075" y="5056188"/>
              <a:ext cx="149225" cy="153988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BD82922E-6F63-4D6D-9CB7-62D185F897B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65588" y="2133601"/>
              <a:ext cx="231775" cy="331788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3C1E8337-A6F3-40B7-B323-4231D59D274C}"/>
                </a:ext>
              </a:extLst>
            </p:cNvPr>
            <p:cNvSpPr>
              <a:spLocks/>
            </p:cNvSpPr>
            <p:nvPr/>
          </p:nvSpPr>
          <p:spPr bwMode="gray">
            <a:xfrm>
              <a:off x="5662613" y="3217863"/>
              <a:ext cx="134937" cy="128588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68709578-ACA1-4AF7-91C0-D4CBE93630D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6950" y="2389188"/>
              <a:ext cx="449262" cy="252413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4DFAA0E0-4D80-4499-B74C-AF9D72D7B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62538" y="3943351"/>
              <a:ext cx="157162" cy="185738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8CA4F935-DA44-45B0-B2EC-243A952510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0225" y="2692401"/>
              <a:ext cx="406400" cy="242888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1F917FF6-D3B4-430E-9A16-28E58D4C0AB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99025" y="2711451"/>
              <a:ext cx="534987" cy="203200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DE0C5D44-1041-4419-9754-124E5D33229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33888" y="2868613"/>
              <a:ext cx="109537" cy="228600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172CB624-2AB4-4577-9864-ECF1F6CF96F2}"/>
                </a:ext>
              </a:extLst>
            </p:cNvPr>
            <p:cNvSpPr>
              <a:spLocks/>
            </p:cNvSpPr>
            <p:nvPr/>
          </p:nvSpPr>
          <p:spPr bwMode="gray">
            <a:xfrm>
              <a:off x="4210050" y="3719513"/>
              <a:ext cx="57150" cy="161925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135D67E-0351-4E5C-BE4A-E9342C6087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9125" y="3416301"/>
              <a:ext cx="249237" cy="477838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1F0B5304-F1C4-48C5-849B-2481CF4E585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60950" y="4111626"/>
              <a:ext cx="309562" cy="349250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7C7216C7-ABDC-46A5-A835-8171F719A42C}"/>
                </a:ext>
              </a:extLst>
            </p:cNvPr>
            <p:cNvSpPr>
              <a:spLocks/>
            </p:cNvSpPr>
            <p:nvPr/>
          </p:nvSpPr>
          <p:spPr bwMode="gray">
            <a:xfrm>
              <a:off x="6021388" y="2749551"/>
              <a:ext cx="222250" cy="141288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F40640D4-29BC-4511-B41E-95B5B77976D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77138" y="3257551"/>
              <a:ext cx="47625" cy="107950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E5C81331-9775-40FA-915C-2610B32DC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9538" y="2865438"/>
              <a:ext cx="180975" cy="166688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13002D49-3780-4743-9C80-BBD057B67C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8963" y="2530476"/>
              <a:ext cx="115887" cy="63500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7D9893F4-1E5C-4C29-BC91-13EDB07CEB3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530725" y="1897063"/>
              <a:ext cx="279400" cy="398463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E9EF46D1-1DDD-476C-8849-8CEC173C2DEA}"/>
                </a:ext>
              </a:extLst>
            </p:cNvPr>
            <p:cNvSpPr>
              <a:spLocks/>
            </p:cNvSpPr>
            <p:nvPr/>
          </p:nvSpPr>
          <p:spPr bwMode="gray">
            <a:xfrm>
              <a:off x="5080000" y="4911726"/>
              <a:ext cx="41275" cy="53975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B70C2A6B-03D8-4357-B13E-1630BC10562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1113" y="3884613"/>
              <a:ext cx="117475" cy="134938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C22909D7-9FAC-483E-8CA9-8AE22B27E77A}"/>
                </a:ext>
              </a:extLst>
            </p:cNvPr>
            <p:cNvSpPr>
              <a:spLocks/>
            </p:cNvSpPr>
            <p:nvPr/>
          </p:nvSpPr>
          <p:spPr bwMode="gray">
            <a:xfrm>
              <a:off x="6491288" y="3767138"/>
              <a:ext cx="68262" cy="122238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89B3C23E-33F5-4D5D-9244-3E00F52EF10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997325" y="2660651"/>
              <a:ext cx="352425" cy="247650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C2C9C07D-1222-4A55-8688-BFCEDFF5CF7E}"/>
                </a:ext>
              </a:extLst>
            </p:cNvPr>
            <p:cNvSpPr>
              <a:spLocks/>
            </p:cNvSpPr>
            <p:nvPr/>
          </p:nvSpPr>
          <p:spPr bwMode="gray">
            <a:xfrm>
              <a:off x="5389563" y="3687763"/>
              <a:ext cx="287337" cy="446088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8C89AEDF-2D55-4A76-9D7B-7B52B9DB7A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693150" y="4295776"/>
              <a:ext cx="149225" cy="139700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E8B34E1D-200F-45C2-A3C8-A9CA928173B5}"/>
                </a:ext>
              </a:extLst>
            </p:cNvPr>
            <p:cNvSpPr>
              <a:spLocks/>
            </p:cNvSpPr>
            <p:nvPr/>
          </p:nvSpPr>
          <p:spPr bwMode="gray">
            <a:xfrm>
              <a:off x="4584700" y="2557463"/>
              <a:ext cx="84137" cy="49213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0B3F34A7-A924-46D7-B523-DB1BD300F40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0425" y="2476501"/>
              <a:ext cx="144462" cy="58738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120CFB03-0F85-4288-83CF-2FB7E525783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6988" y="3751263"/>
              <a:ext cx="84137" cy="107950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4643D9F7-F4DB-44FD-A335-7E614E0D9F5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52850" y="3532188"/>
              <a:ext cx="168275" cy="147638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3CC477BD-7DA2-4564-B3EC-07DD9992BC66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4775" y="3035301"/>
              <a:ext cx="596900" cy="512763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F83090E9-F467-486A-B10E-3FF4F7B7896C}"/>
                </a:ext>
              </a:extLst>
            </p:cNvPr>
            <p:cNvSpPr>
              <a:spLocks/>
            </p:cNvSpPr>
            <p:nvPr/>
          </p:nvSpPr>
          <p:spPr bwMode="gray">
            <a:xfrm>
              <a:off x="5038725" y="4111626"/>
              <a:ext cx="60325" cy="58738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059F91E7-DDDA-4DC5-AD41-C1CC3C34394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004175" y="2178051"/>
              <a:ext cx="122237" cy="482600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08A13EEF-8A03-489D-89CB-4FE515BA125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37100" y="1582738"/>
              <a:ext cx="3641725" cy="1158875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E311BF8-C6E2-4742-8A04-D262C685AF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0913" y="2517776"/>
              <a:ext cx="247650" cy="147638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43AD734A-E725-467E-BEDF-AC112205ECA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1975" y="3227388"/>
              <a:ext cx="26987" cy="57150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08DDE452-8295-40E8-B98D-3A2F3F24DC5B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2513" y="3481388"/>
              <a:ext cx="55562" cy="23813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E7138F5C-C73D-44DA-84B8-A1973248AD0D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3038" y="2714626"/>
              <a:ext cx="92075" cy="165100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0E5F5EF3-6DDD-464D-9874-BD247A48C435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2163" y="2312988"/>
              <a:ext cx="250825" cy="180975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7FA6FF17-A569-461C-BA59-8BB906C5681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562850" y="3470276"/>
              <a:ext cx="287337" cy="484188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FFCA9575-C114-4B28-B44E-1903F1240E36}"/>
                </a:ext>
              </a:extLst>
            </p:cNvPr>
            <p:cNvSpPr>
              <a:spLocks/>
            </p:cNvSpPr>
            <p:nvPr/>
          </p:nvSpPr>
          <p:spPr bwMode="gray">
            <a:xfrm>
              <a:off x="1885950" y="4076701"/>
              <a:ext cx="377825" cy="600075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B9A6DB33-EB31-490D-A57D-A580C59352D8}"/>
                </a:ext>
              </a:extLst>
            </p:cNvPr>
            <p:cNvSpPr>
              <a:spLocks/>
            </p:cNvSpPr>
            <p:nvPr/>
          </p:nvSpPr>
          <p:spPr bwMode="gray">
            <a:xfrm>
              <a:off x="2463800" y="4702176"/>
              <a:ext cx="241300" cy="273050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75F0F524-FCB7-4AA5-819D-2860D9C0E2A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235950" y="4138613"/>
              <a:ext cx="438150" cy="292100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E3ED80A7-F46C-4F1A-A135-59F8719BA29D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4675" y="3767138"/>
              <a:ext cx="163512" cy="77788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39C3D840-4C0A-45B6-822C-E15445EE8B8D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3913" y="2878138"/>
              <a:ext cx="422275" cy="423863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F5C90CC9-22BF-41AD-BE99-1B1350A814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367588" y="3517901"/>
              <a:ext cx="38100" cy="25400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C5578BE7-3199-4695-B19B-0240FE7BCBF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6425" y="3265488"/>
              <a:ext cx="217487" cy="271463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5664732A-6FE7-4EAB-BF2C-CA98507D37B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89438" y="1612901"/>
              <a:ext cx="547687" cy="601663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3352ACA9-3363-4B6A-A089-704BC2A01B3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4188" y="3627438"/>
              <a:ext cx="336550" cy="311150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857E885C-2C9E-42D5-BC24-011F30F89A65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2750" y="3316288"/>
              <a:ext cx="446087" cy="379413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E555DC5E-D5CE-43F2-9AE4-F2A9AA76FFC2}"/>
                </a:ext>
              </a:extLst>
            </p:cNvPr>
            <p:cNvSpPr>
              <a:spLocks/>
            </p:cNvSpPr>
            <p:nvPr/>
          </p:nvSpPr>
          <p:spPr bwMode="gray">
            <a:xfrm>
              <a:off x="1722438" y="3597276"/>
              <a:ext cx="131762" cy="133350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6902C24-97A2-4501-9C39-7C0FA68DFDE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488363" y="5191126"/>
              <a:ext cx="511175" cy="395288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C7367E33-BA28-4957-9E98-1232D386494D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9550" y="2416176"/>
              <a:ext cx="171450" cy="153988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6F81B7E4-4AC2-48FF-AE7E-F12943B9D6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5938" y="2355851"/>
              <a:ext cx="109537" cy="84138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3D7B4DEB-121B-4947-8507-F5A3D8F4A108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5725" y="3089276"/>
              <a:ext cx="236537" cy="133350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9C70E3EF-28F3-4365-8E2F-9AF298A22ADD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6600" y="4627563"/>
              <a:ext cx="384175" cy="392113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EF7B76C8-CE3F-439C-9869-DB2B3E3FCC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07200" y="3152776"/>
              <a:ext cx="255587" cy="603250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B699537D-610B-4B03-ABAD-E4B7AC9F7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0475" y="4418013"/>
              <a:ext cx="307975" cy="538163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F6E3FBA9-0545-45C5-BFED-FD8840E226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857625" y="2914651"/>
              <a:ext cx="341312" cy="266700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52D226AA-6446-49B7-85B4-981620706DBE}"/>
                </a:ext>
              </a:extLst>
            </p:cNvPr>
            <p:cNvSpPr>
              <a:spLocks/>
            </p:cNvSpPr>
            <p:nvPr/>
          </p:nvSpPr>
          <p:spPr bwMode="gray">
            <a:xfrm>
              <a:off x="4718050" y="2665413"/>
              <a:ext cx="46037" cy="53975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DEA414F0-0B1D-4B86-B9A7-E6D485173865}"/>
                </a:ext>
              </a:extLst>
            </p:cNvPr>
            <p:cNvSpPr>
              <a:spLocks/>
            </p:cNvSpPr>
            <p:nvPr/>
          </p:nvSpPr>
          <p:spPr bwMode="gray">
            <a:xfrm>
              <a:off x="6450013" y="2393951"/>
              <a:ext cx="844550" cy="334963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51661A86-9F1F-49B0-9E2D-E1C22E4616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921250" y="2511426"/>
              <a:ext cx="87312" cy="95250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E74C5863-5F44-4B4C-A880-401B84BC59D2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1875" y="3019426"/>
              <a:ext cx="749300" cy="587375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0612F889-18F3-4100-96AC-275952660D5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11688" y="2903538"/>
              <a:ext cx="12700" cy="11113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EE64B2CA-EFC0-4CAF-A65F-ACFC5B61900D}"/>
                </a:ext>
              </a:extLst>
            </p:cNvPr>
            <p:cNvSpPr>
              <a:spLocks/>
            </p:cNvSpPr>
            <p:nvPr/>
          </p:nvSpPr>
          <p:spPr bwMode="gray">
            <a:xfrm>
              <a:off x="3741738" y="3195638"/>
              <a:ext cx="346075" cy="404813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0BFDF7F8-DA85-489D-BF58-ED9F77759790}"/>
                </a:ext>
              </a:extLst>
            </p:cNvPr>
            <p:cNvSpPr>
              <a:spLocks/>
            </p:cNvSpPr>
            <p:nvPr/>
          </p:nvSpPr>
          <p:spPr bwMode="gray">
            <a:xfrm>
              <a:off x="3868738" y="3265488"/>
              <a:ext cx="466725" cy="484188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39483E61-3D40-4CF1-B61A-86A53D3E695D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3900" y="3859213"/>
              <a:ext cx="123825" cy="176213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24C12104-5AC5-464D-A08A-441949EBE9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362825" y="3838576"/>
              <a:ext cx="276225" cy="212725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99754867-DB55-4329-AB4E-6C926E608431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5088" y="4383088"/>
              <a:ext cx="93662" cy="252413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C1646B81-4B8B-4951-A2C0-A6FC9F0A8888}"/>
                </a:ext>
              </a:extLst>
            </p:cNvPr>
            <p:cNvSpPr>
              <a:spLocks/>
            </p:cNvSpPr>
            <p:nvPr/>
          </p:nvSpPr>
          <p:spPr bwMode="gray">
            <a:xfrm>
              <a:off x="5419725" y="4476751"/>
              <a:ext cx="239712" cy="438150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829AC553-AB73-4074-859C-9A32AFB9F4F9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5200" y="2703513"/>
              <a:ext cx="66675" cy="50800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A4592F5D-14BD-4EC9-AB44-3404E40664F3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2613" y="2459038"/>
              <a:ext cx="20637" cy="17463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E264C185-972A-4527-B7F5-1345EF09A0AC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4088" y="2262188"/>
              <a:ext cx="136525" cy="79375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B568254D-7B88-4280-A8A1-E8F5D50B2E3A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3100" y="2546351"/>
              <a:ext cx="6350" cy="9525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5C92FB4E-A735-45A8-A9F2-EF9027C37C65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9925" y="3000376"/>
              <a:ext cx="442912" cy="446088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787BA31F-EB38-4DFD-ADE2-DEF2F8765F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8263" y="3798888"/>
              <a:ext cx="123825" cy="139700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1934587D-8BA4-4452-ACD8-7A4209F34D3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68875" y="5006976"/>
              <a:ext cx="66675" cy="65088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E75F79A7-5EB1-48BA-848C-1D80920A6B96}"/>
                </a:ext>
              </a:extLst>
            </p:cNvPr>
            <p:cNvSpPr>
              <a:spLocks/>
            </p:cNvSpPr>
            <p:nvPr/>
          </p:nvSpPr>
          <p:spPr bwMode="gray">
            <a:xfrm>
              <a:off x="5176838" y="2954338"/>
              <a:ext cx="42862" cy="63500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5A008B57-D682-43B7-A65A-B70A7B956948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0913" y="2212976"/>
              <a:ext cx="171450" cy="73025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B7F629E1-F724-450A-9966-35459A6449F4}"/>
                </a:ext>
              </a:extLst>
            </p:cNvPr>
            <p:cNvSpPr>
              <a:spLocks/>
            </p:cNvSpPr>
            <p:nvPr/>
          </p:nvSpPr>
          <p:spPr bwMode="gray">
            <a:xfrm>
              <a:off x="7034213" y="3348038"/>
              <a:ext cx="241300" cy="279400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A4D7F072-CB78-488C-998A-21EBA1616CEB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7900" y="2680205"/>
              <a:ext cx="269875" cy="125413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03DF5C7A-68CE-41F5-A3C8-BB5A563890A6}"/>
                </a:ext>
              </a:extLst>
            </p:cNvPr>
            <p:cNvSpPr>
              <a:spLocks/>
            </p:cNvSpPr>
            <p:nvPr/>
          </p:nvSpPr>
          <p:spPr bwMode="gray">
            <a:xfrm>
              <a:off x="5510213" y="3103563"/>
              <a:ext cx="55562" cy="49213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3035EB34-2EDA-40D9-A03A-7DCAB17980B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612063" y="2828926"/>
              <a:ext cx="109537" cy="171450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0816EDD4-D31F-4B39-85EA-40A770450E4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19988" y="2687638"/>
              <a:ext cx="131762" cy="168275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69696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CECACB3F-FBB3-4461-AF56-2BB6F179EBC1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9538" y="3925888"/>
              <a:ext cx="225425" cy="306388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13860316-3E61-4CB8-9793-2CFCAC41405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19725" y="2295526"/>
              <a:ext cx="1012825" cy="468313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9715D529-3823-45E8-B1FB-102B9E73DB5C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9538" y="2998788"/>
              <a:ext cx="112712" cy="134938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4335FABD-8390-499A-9310-B866B47A68AD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0" y="3481388"/>
              <a:ext cx="63500" cy="20638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A0487113-B8A6-49D2-87B2-8B5729A1237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673975" y="2605088"/>
              <a:ext cx="352425" cy="687388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0697F044-4189-46DC-B489-CD86F7AEA7A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11663" y="2552701"/>
              <a:ext cx="312737" cy="334963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91E48B03-6CF3-48DD-87D6-5C6E4DA44CE2}"/>
                </a:ext>
              </a:extLst>
            </p:cNvPr>
            <p:cNvSpPr>
              <a:spLocks/>
            </p:cNvSpPr>
            <p:nvPr/>
          </p:nvSpPr>
          <p:spPr bwMode="gray">
            <a:xfrm>
              <a:off x="5165725" y="2994026"/>
              <a:ext cx="41275" cy="128588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EEE5A61-3E60-45FF-8FFE-93D158DFFB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0500" y="2298701"/>
              <a:ext cx="112712" cy="119063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2740A04B-2F47-4A28-8BFD-C2FA6844ED8C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3200" y="2868613"/>
              <a:ext cx="276225" cy="265113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65984028-CA97-4A0D-8AE4-567C1E91105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0675" y="2787651"/>
              <a:ext cx="579437" cy="474663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A0486194-4784-4BED-8498-1FBC6462DF4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38963" y="3894138"/>
              <a:ext cx="1314450" cy="523875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7F2D625B-6098-4386-8082-E56CE9D6B1C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34100" y="2909888"/>
              <a:ext cx="785812" cy="949325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8C35126E-4423-4805-9C9F-A5F8FFD7572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57613" y="1966913"/>
              <a:ext cx="230187" cy="88900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AEFE73B8-DAA6-4759-B856-35F7BC280439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7725" y="2508251"/>
              <a:ext cx="171450" cy="88900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4418FC2D-DD06-4A53-88FC-D616E85A6EF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9575" y="3559176"/>
              <a:ext cx="179387" cy="98425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AC57EFEB-B6C2-4FA8-A65C-EEE4D83F4859}"/>
                </a:ext>
              </a:extLst>
            </p:cNvPr>
            <p:cNvSpPr>
              <a:spLocks/>
            </p:cNvSpPr>
            <p:nvPr/>
          </p:nvSpPr>
          <p:spPr bwMode="gray">
            <a:xfrm>
              <a:off x="2119313" y="3433763"/>
              <a:ext cx="79375" cy="61913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53D18680-E16E-4AD3-BB31-F4820AE186AB}"/>
                </a:ext>
              </a:extLst>
            </p:cNvPr>
            <p:cNvSpPr>
              <a:spLocks/>
            </p:cNvSpPr>
            <p:nvPr/>
          </p:nvSpPr>
          <p:spPr bwMode="gray">
            <a:xfrm>
              <a:off x="2647950" y="3890963"/>
              <a:ext cx="82550" cy="119063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D86B2E9F-8C5A-4244-8260-D8F75FADDE4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55863" y="3803651"/>
              <a:ext cx="131762" cy="234950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5209C292-3EE3-4B5E-9E1F-2E09D316C6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751263" y="3663951"/>
              <a:ext cx="74612" cy="63500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785FABB6-A46C-497B-B5E4-42B9CB724DB8}"/>
                </a:ext>
              </a:extLst>
            </p:cNvPr>
            <p:cNvSpPr>
              <a:spLocks/>
            </p:cNvSpPr>
            <p:nvPr/>
          </p:nvSpPr>
          <p:spPr bwMode="gray">
            <a:xfrm>
              <a:off x="3787775" y="3667126"/>
              <a:ext cx="209550" cy="177800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A4B94F86-D516-48B8-BD2F-1D3A955BA55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95438" y="3497263"/>
              <a:ext cx="119062" cy="134938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56AA310-0B21-4B5E-8D8C-D92580F5473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84500" y="1547813"/>
              <a:ext cx="1127125" cy="614363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D4DCE710-7C39-4D6B-A38F-8931286955E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73613" y="2724151"/>
              <a:ext cx="214312" cy="22225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43D3FF15-E8A0-4637-A662-DB9A19BECC29}"/>
                </a:ext>
              </a:extLst>
            </p:cNvPr>
            <p:cNvSpPr>
              <a:spLocks/>
            </p:cNvSpPr>
            <p:nvPr/>
          </p:nvSpPr>
          <p:spPr bwMode="gray">
            <a:xfrm>
              <a:off x="4117975" y="3717926"/>
              <a:ext cx="131762" cy="207963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DF653D27-ED5D-4BE3-976D-7BECE3630D98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8963" y="2309813"/>
              <a:ext cx="227012" cy="236538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767C58E4-4F1D-4402-ABFC-F5D209F1DE0C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8438" y="2665413"/>
              <a:ext cx="185737" cy="84138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269E14CC-62D8-44D3-8362-E2B7CECBD23D}"/>
                </a:ext>
              </a:extLst>
            </p:cNvPr>
            <p:cNvSpPr>
              <a:spLocks/>
            </p:cNvSpPr>
            <p:nvPr/>
          </p:nvSpPr>
          <p:spPr bwMode="gray">
            <a:xfrm>
              <a:off x="3738563" y="3630613"/>
              <a:ext cx="85725" cy="20638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F4653393-7827-4749-8A1A-7CD6E82638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2463" y="3998913"/>
              <a:ext cx="168275" cy="206375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7DB4223F-8826-4426-AC18-BA93AF11D06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122738" y="2424113"/>
              <a:ext cx="366712" cy="315913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rgbClr val="969696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B19089A-FF40-40AF-A2BC-AD2880E71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4400" y="1870076"/>
              <a:ext cx="254000" cy="288925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58C3A367-9BB5-4384-9174-350E726FBCB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9375" y="3595688"/>
              <a:ext cx="425450" cy="371475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DFECBB04-D90D-4DB5-BA7E-85AADAF97E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75200" y="2168526"/>
              <a:ext cx="139700" cy="61913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0470227E-A5D3-4786-ACFD-2C3B9A1E0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8275" y="3492501"/>
              <a:ext cx="193675" cy="184150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D04AAC08-A89E-460F-905A-F1927474B7BA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9925" y="4002088"/>
              <a:ext cx="58737" cy="44450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5F394A3A-677A-4809-A8A9-BAE33807EC83}"/>
                </a:ext>
              </a:extLst>
            </p:cNvPr>
            <p:cNvSpPr>
              <a:spLocks/>
            </p:cNvSpPr>
            <p:nvPr/>
          </p:nvSpPr>
          <p:spPr bwMode="gray">
            <a:xfrm>
              <a:off x="1651000" y="3609976"/>
              <a:ext cx="68262" cy="44450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6778B7C1-1BCF-4F33-9428-7CADB52F66D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03788" y="3051176"/>
              <a:ext cx="317500" cy="323850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099270D8-C183-4F57-BCBE-24538C1B855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90713" y="4025901"/>
              <a:ext cx="166687" cy="212725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106322CA-F7BD-42B1-907D-CC284AE2C05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56525" y="4344988"/>
              <a:ext cx="100012" cy="47625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B7F61BFF-2872-47E1-A7DC-522B3BD6C82A}"/>
                </a:ext>
              </a:extLst>
            </p:cNvPr>
            <p:cNvSpPr>
              <a:spLocks/>
            </p:cNvSpPr>
            <p:nvPr/>
          </p:nvSpPr>
          <p:spPr bwMode="gray">
            <a:xfrm>
              <a:off x="2187575" y="3433763"/>
              <a:ext cx="100012" cy="66675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815E14CE-9E15-49DA-82B0-B083686F9912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2263" y="3667126"/>
              <a:ext cx="47625" cy="55563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5E3E2B70-C7ED-47BF-B77A-E2568C950F3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54525" y="2227263"/>
              <a:ext cx="111125" cy="95250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AD7225B0-F698-421B-A4BA-18CBABDA7861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2950" y="2430463"/>
              <a:ext cx="169862" cy="77788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D98EB92A-9FAD-4637-A579-11D15FCCB895}"/>
                </a:ext>
              </a:extLst>
            </p:cNvPr>
            <p:cNvSpPr>
              <a:spLocks/>
            </p:cNvSpPr>
            <p:nvPr/>
          </p:nvSpPr>
          <p:spPr bwMode="gray">
            <a:xfrm>
              <a:off x="5099050" y="2922588"/>
              <a:ext cx="60325" cy="34925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EFA985D3-7242-41E7-8F37-FA557CFEF97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36738" y="3324226"/>
              <a:ext cx="296862" cy="109538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1286FF9A-CDDD-4134-874A-59FC6AA0A1E6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4225" y="2573338"/>
              <a:ext cx="147637" cy="111125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62B20E4B-3B3E-4EE5-8299-3DD66D90750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5575" y="3730626"/>
              <a:ext cx="176212" cy="207963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5639F729-CAD7-4B05-8C0A-E0E0B857FC70}"/>
                </a:ext>
              </a:extLst>
            </p:cNvPr>
            <p:cNvSpPr>
              <a:spLocks/>
            </p:cNvSpPr>
            <p:nvPr/>
          </p:nvSpPr>
          <p:spPr bwMode="gray">
            <a:xfrm>
              <a:off x="1762125" y="3714751"/>
              <a:ext cx="96837" cy="92075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2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46B48B9F-C345-4CC5-B4AA-4C57EEEB74B6}"/>
                </a:ext>
              </a:extLst>
            </p:cNvPr>
            <p:cNvSpPr>
              <a:spLocks/>
            </p:cNvSpPr>
            <p:nvPr/>
          </p:nvSpPr>
          <p:spPr bwMode="gray">
            <a:xfrm>
              <a:off x="4565650" y="3903663"/>
              <a:ext cx="542925" cy="611188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6E591089-7799-4F61-AC50-36FA21A8C686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0725" y="3957638"/>
              <a:ext cx="215900" cy="280988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4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58535F9A-D664-4184-81E2-53FE3C2D7A85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7863" y="3673476"/>
              <a:ext cx="349250" cy="541338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5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B8A37D21-1884-48C2-80FC-5F609742B3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30438" y="4649788"/>
              <a:ext cx="465137" cy="1219200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6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CDB36861-20A8-4D6E-9659-9E6945B643E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88075" y="2349501"/>
              <a:ext cx="1473200" cy="1136650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rgbClr val="FFD44B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7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80E5A5F5-DB36-41C5-9253-F5AC13FA4E00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7400" y="3316288"/>
              <a:ext cx="298450" cy="519113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8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C40613D5-B9C2-4A9B-B108-CE3B732CEEA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25975" y="3722688"/>
              <a:ext cx="368300" cy="280988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9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1F76E969-330F-43EA-B054-E41E01C2E86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5050" y="1557338"/>
              <a:ext cx="2243137" cy="1160463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0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F6784644-CDE6-41B7-BC6E-7E69E744BF3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9288" y="3651251"/>
              <a:ext cx="219075" cy="373063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1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0D036A4C-0D7E-474B-B9A8-023A181EDA58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7875" y="3606801"/>
              <a:ext cx="152400" cy="134938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B2B2B2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2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35FBE95B-E285-466F-952E-F4C68FD534D5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3488" y="4157663"/>
              <a:ext cx="53975" cy="66675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3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226B630D-8A38-4FD1-936F-38FAC11BD76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56063" y="3590926"/>
              <a:ext cx="230187" cy="180975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4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80C49605-694E-4364-9E6D-568D618E6F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2825" y="2647951"/>
              <a:ext cx="158750" cy="90488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5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ECE04B61-8809-4FC0-A66C-E2D1F280713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98675" y="3906838"/>
              <a:ext cx="1120775" cy="1266825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rgbClr val="B2B2B2">
                <a:lumMod val="60000"/>
                <a:lumOff val="40000"/>
              </a:srgb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6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00EC66F9-024D-4DA2-81E1-00E5F345420D}"/>
                </a:ext>
              </a:extLst>
            </p:cNvPr>
            <p:cNvSpPr>
              <a:spLocks/>
            </p:cNvSpPr>
            <p:nvPr/>
          </p:nvSpPr>
          <p:spPr bwMode="gray">
            <a:xfrm>
              <a:off x="4778375" y="4654551"/>
              <a:ext cx="260350" cy="293688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7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E6C1BF80-D855-447C-89A5-BA411EB91742}"/>
                </a:ext>
              </a:extLst>
            </p:cNvPr>
            <p:cNvSpPr>
              <a:spLocks/>
            </p:cNvSpPr>
            <p:nvPr/>
          </p:nvSpPr>
          <p:spPr bwMode="gray">
            <a:xfrm>
              <a:off x="4643438" y="2611438"/>
              <a:ext cx="106362" cy="95250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8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F7D511A0-0D25-4673-B8E8-79A8FFDE28A8}"/>
                </a:ext>
              </a:extLst>
            </p:cNvPr>
            <p:cNvSpPr>
              <a:spLocks/>
            </p:cNvSpPr>
            <p:nvPr/>
          </p:nvSpPr>
          <p:spPr bwMode="gray">
            <a:xfrm>
              <a:off x="2233613" y="4392613"/>
              <a:ext cx="358775" cy="42703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9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E49404E7-CDA7-4EF9-984E-808D2E5E4CD4}"/>
                </a:ext>
              </a:extLst>
            </p:cNvPr>
            <p:cNvSpPr>
              <a:spLocks/>
            </p:cNvSpPr>
            <p:nvPr/>
          </p:nvSpPr>
          <p:spPr bwMode="gray">
            <a:xfrm>
              <a:off x="6686550" y="3159126"/>
              <a:ext cx="93662" cy="53975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0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5A9570F5-FA4A-445C-843F-D369DC9E782F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7038" y="3676651"/>
              <a:ext cx="88900" cy="200025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1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8BF589E5-E835-4C22-BCD9-0A61D349012A}"/>
                </a:ext>
              </a:extLst>
            </p:cNvPr>
            <p:cNvSpPr>
              <a:spLocks/>
            </p:cNvSpPr>
            <p:nvPr/>
          </p:nvSpPr>
          <p:spPr bwMode="gray">
            <a:xfrm>
              <a:off x="1687513" y="3478213"/>
              <a:ext cx="42862" cy="85725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2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15228875-3CFE-41BC-A31B-4C53B99EBB31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1175" y="2417763"/>
              <a:ext cx="90487" cy="61913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3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0F3C8AD4-3590-41AF-8718-68397BB4575B}"/>
                </a:ext>
              </a:extLst>
            </p:cNvPr>
            <p:cNvSpPr>
              <a:spLocks/>
            </p:cNvSpPr>
            <p:nvPr/>
          </p:nvSpPr>
          <p:spPr bwMode="gray">
            <a:xfrm>
              <a:off x="6673850" y="3217863"/>
              <a:ext cx="150812" cy="171450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4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9F1CD0B3-F5D8-41A6-AC6F-0FA83E42F01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4413" y="2271713"/>
              <a:ext cx="228600" cy="149225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5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418F3434-BB1A-4F33-9986-9BC1B9A5FC2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9275" y="3219451"/>
              <a:ext cx="11112" cy="22225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3064304 w 15"/>
                <a:gd name="T7" fmla="*/ 2147483647 h 28"/>
                <a:gd name="T8" fmla="*/ 813445092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6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93D36758-4CEB-42B2-A2F7-FB8D1833E9F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19725" y="2719388"/>
              <a:ext cx="146050" cy="117475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7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4D859529-89D9-4693-BC25-18EF3140DDA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9450" y="2493963"/>
              <a:ext cx="184150" cy="80963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8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223AB4DE-E770-423E-9C87-950B43A0D1B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331075" y="4422776"/>
              <a:ext cx="1143000" cy="1071563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9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9746AB83-7A2C-4ADF-A762-ABC00E591203}"/>
                </a:ext>
              </a:extLst>
            </p:cNvPr>
            <p:cNvSpPr>
              <a:spLocks/>
            </p:cNvSpPr>
            <p:nvPr/>
          </p:nvSpPr>
          <p:spPr bwMode="gray">
            <a:xfrm>
              <a:off x="5380038" y="2736851"/>
              <a:ext cx="88900" cy="85725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0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E302206F-06F7-402D-8DC8-03B41ADE89B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90763" y="4787901"/>
              <a:ext cx="439737" cy="982663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1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AC6FD151-A1A5-4089-9E35-49A0DB12C06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546600" y="4216401"/>
              <a:ext cx="357187" cy="446088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2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624BA531-409A-42CE-ABD7-110C850639DF}"/>
                </a:ext>
              </a:extLst>
            </p:cNvPr>
            <p:cNvSpPr>
              <a:spLocks/>
            </p:cNvSpPr>
            <p:nvPr/>
          </p:nvSpPr>
          <p:spPr bwMode="gray">
            <a:xfrm>
              <a:off x="4276725" y="2697163"/>
              <a:ext cx="12700" cy="6350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3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77A73503-564A-4178-BC5C-6AC41637EBA0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0813" y="2873376"/>
              <a:ext cx="595312" cy="587375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4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9D2F335-2786-41B1-9A3D-A829FDB9D7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733925" y="2697163"/>
              <a:ext cx="58737" cy="98425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5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4C8D6D9A-B7F7-4AD1-8930-943E95CD454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678363" y="4797426"/>
              <a:ext cx="457200" cy="411163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6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F2AD1AFB-B9E5-4CF1-BE8B-0C0C78BB27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7400" y="2828926"/>
              <a:ext cx="365125" cy="296863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77" name="Group 340">
              <a:extLst>
                <a:ext uri="{FF2B5EF4-FFF2-40B4-BE49-F238E27FC236}">
                  <a16:creationId xmlns:a16="http://schemas.microsoft.com/office/drawing/2014/main" id="{2BDABABF-E4D9-4D3E-AE23-3780C38A5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2584451"/>
              <a:ext cx="111125" cy="136525"/>
              <a:chOff x="2184" y="1242"/>
              <a:chExt cx="257" cy="316"/>
            </a:xfrm>
            <a:grpFill/>
          </p:grpSpPr>
          <p:sp>
            <p:nvSpPr>
              <p:cNvPr id="180" name="Freeform 341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99542804-11B2-449F-977F-F447627556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1" name="Freeform 342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E92E928-77E4-490F-9C2E-223A316CDB5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78" name="Freeform 8">
              <a:extLst>
                <a:ext uri="{FF2B5EF4-FFF2-40B4-BE49-F238E27FC236}">
                  <a16:creationId xmlns:a16="http://schemas.microsoft.com/office/drawing/2014/main" id="{F78F10D7-537E-4072-9996-AEACCE57C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266" y="3322737"/>
              <a:ext cx="485065" cy="475875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9" name="Freeform 9">
              <a:extLst>
                <a:ext uri="{FF2B5EF4-FFF2-40B4-BE49-F238E27FC236}">
                  <a16:creationId xmlns:a16="http://schemas.microsoft.com/office/drawing/2014/main" id="{011FB120-4CDE-4AA8-9594-F0FA0B0E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664" y="3677090"/>
              <a:ext cx="349247" cy="292061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2" name="Slide Number Placeholder 181">
            <a:extLst>
              <a:ext uri="{FF2B5EF4-FFF2-40B4-BE49-F238E27FC236}">
                <a16:creationId xmlns:a16="http://schemas.microsoft.com/office/drawing/2014/main" id="{C655882D-0796-4462-96D2-CE68DA52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D89BD-E4D6-4028-AA5B-A97F265F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16" y="4895316"/>
            <a:ext cx="11029615" cy="1384887"/>
          </a:xfrm>
          <a:solidFill>
            <a:srgbClr val="FFC000">
              <a:alpha val="61176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In 2020, over 2 billion people shopped online, with COVID creating a jump in e-Commerce sales</a:t>
            </a:r>
            <a:endParaRPr lang="en-NZ" sz="1600" b="1" dirty="0">
              <a:solidFill>
                <a:srgbClr val="0070C0"/>
              </a:solidFill>
            </a:endParaRPr>
          </a:p>
          <a:p>
            <a:r>
              <a:rPr lang="en-GB" sz="1600" b="1" dirty="0">
                <a:solidFill>
                  <a:srgbClr val="0070C0"/>
                </a:solidFill>
              </a:rPr>
              <a:t>E-commerce rose to 18% of the total retail sales in 2020</a:t>
            </a:r>
          </a:p>
          <a:p>
            <a:r>
              <a:rPr lang="en-GB" sz="1600" b="1" dirty="0">
                <a:solidFill>
                  <a:srgbClr val="0070C0"/>
                </a:solidFill>
              </a:rPr>
              <a:t>Cargo produced 36% of airlines' benefits in 2020</a:t>
            </a:r>
          </a:p>
          <a:p>
            <a:r>
              <a:rPr lang="en-GB" sz="1600" b="1" dirty="0">
                <a:solidFill>
                  <a:srgbClr val="0070C0"/>
                </a:solidFill>
              </a:rPr>
              <a:t>Airlines lead the transformation and movement of e-commerce volume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41FB8E6-9B20-4A3E-B9F4-702AE493FBBF}"/>
              </a:ext>
            </a:extLst>
          </p:cNvPr>
          <p:cNvSpPr txBox="1"/>
          <p:nvPr/>
        </p:nvSpPr>
        <p:spPr>
          <a:xfrm>
            <a:off x="2523508" y="6257371"/>
            <a:ext cx="49311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Source: </a:t>
            </a:r>
            <a:r>
              <a:rPr lang="en-US" sz="9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https://www.iata.org/en/publications/newsletters/tracker/cargo-tracker-february-2021/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endParaRPr lang="en-NZ" sz="900" dirty="0">
              <a:solidFill>
                <a:schemeClr val="tx2"/>
              </a:solidFill>
            </a:endParaRPr>
          </a:p>
        </p:txBody>
      </p:sp>
      <p:sp>
        <p:nvSpPr>
          <p:cNvPr id="185" name="Title 1">
            <a:extLst>
              <a:ext uri="{FF2B5EF4-FFF2-40B4-BE49-F238E27FC236}">
                <a16:creationId xmlns:a16="http://schemas.microsoft.com/office/drawing/2014/main" id="{D3ABA08F-8ECE-4B6E-B820-FB4DCEDDBFE1}"/>
              </a:ext>
            </a:extLst>
          </p:cNvPr>
          <p:cNvSpPr txBox="1">
            <a:spLocks noChangeArrowheads="1"/>
          </p:cNvSpPr>
          <p:nvPr/>
        </p:nvSpPr>
        <p:spPr>
          <a:xfrm>
            <a:off x="550653" y="1136274"/>
            <a:ext cx="11029950" cy="446088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500">
                <a:latin typeface="Franklin Gothic Demi" panose="020B0703020102020204" pitchFamily="34" charset="0"/>
              </a:rPr>
              <a:t>Насколько готовы страны ЦАРЭС к увеличению грузопотока?</a:t>
            </a:r>
            <a:endParaRPr lang="ru-RU" altLang="ru-RU" sz="2500" dirty="0">
              <a:latin typeface="Franklin Gothic Demi" panose="020B0703020102020204" pitchFamily="34" charset="0"/>
            </a:endParaRPr>
          </a:p>
        </p:txBody>
      </p:sp>
      <p:sp>
        <p:nvSpPr>
          <p:cNvPr id="186" name="Content Placeholder 2">
            <a:extLst>
              <a:ext uri="{FF2B5EF4-FFF2-40B4-BE49-F238E27FC236}">
                <a16:creationId xmlns:a16="http://schemas.microsoft.com/office/drawing/2014/main" id="{27ECBD67-A3B1-4076-AC3A-6935410B47B5}"/>
              </a:ext>
            </a:extLst>
          </p:cNvPr>
          <p:cNvSpPr txBox="1">
            <a:spLocks noChangeArrowheads="1"/>
          </p:cNvSpPr>
          <p:nvPr/>
        </p:nvSpPr>
        <p:spPr>
          <a:xfrm>
            <a:off x="8525868" y="2434354"/>
            <a:ext cx="3394750" cy="2317251"/>
          </a:xfrm>
          <a:prstGeom prst="rect">
            <a:avLst/>
          </a:prstGeom>
          <a:solidFill>
            <a:srgbClr val="FFC000">
              <a:alpha val="61176"/>
            </a:srgbClr>
          </a:solidFill>
          <a:ln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>
                <a:latin typeface="Franklin Gothic Book" panose="020B0503020102020204" pitchFamily="34" charset="0"/>
              </a:rPr>
              <a:t>В 2020 году более 2 миллиардов людей делали покупки онлайн. КОВИД привел к всплеску электронной торговли</a:t>
            </a:r>
          </a:p>
          <a:p>
            <a:r>
              <a:rPr lang="ru-RU" altLang="ru-RU" sz="1600" b="1" dirty="0">
                <a:latin typeface="Franklin Gothic Book" panose="020B0503020102020204" pitchFamily="34" charset="0"/>
              </a:rPr>
              <a:t>Электронная торговля выросла до 18% от совокупного объема продаж в 2020 г.</a:t>
            </a:r>
          </a:p>
          <a:p>
            <a:r>
              <a:rPr lang="ru-RU" altLang="ru-RU" sz="1600" b="1" dirty="0">
                <a:latin typeface="Franklin Gothic Book" panose="020B0503020102020204" pitchFamily="34" charset="0"/>
              </a:rPr>
              <a:t>В 2020 году на грузы пришлось 36% выгоды авиакомпаний</a:t>
            </a:r>
          </a:p>
          <a:p>
            <a:r>
              <a:rPr lang="ru-RU" altLang="ru-RU" sz="1600" b="1" dirty="0">
                <a:latin typeface="Franklin Gothic Book" panose="020B0503020102020204" pitchFamily="34" charset="0"/>
              </a:rPr>
              <a:t>Авиакомпании ведут за собой трансформацию и перемещение объемов электронной торговли</a:t>
            </a:r>
          </a:p>
        </p:txBody>
      </p:sp>
    </p:spTree>
    <p:extLst>
      <p:ext uri="{BB962C8B-B14F-4D97-AF65-F5344CB8AC3E}">
        <p14:creationId xmlns:p14="http://schemas.microsoft.com/office/powerpoint/2010/main" val="375470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70138-2349-4216-A84A-352FBBF25C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285" y="1400784"/>
            <a:ext cx="9735150" cy="45745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F4BE08-493D-44F5-9461-2DA2CDEF89F9}"/>
              </a:ext>
            </a:extLst>
          </p:cNvPr>
          <p:cNvSpPr txBox="1"/>
          <p:nvPr/>
        </p:nvSpPr>
        <p:spPr>
          <a:xfrm>
            <a:off x="1809345" y="6507701"/>
            <a:ext cx="36391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Source: </a:t>
            </a:r>
            <a:r>
              <a:rPr lang="en-US" sz="9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https://www.boeing.com/commercial/market/cargo-forecast/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endParaRPr lang="en-NZ" sz="900" dirty="0">
              <a:solidFill>
                <a:schemeClr val="tx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E75FF4-D841-4963-A320-BC069B9B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47" y="702156"/>
            <a:ext cx="11929353" cy="35815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Drop in passenger belly capacity has boosted freighter demand</a:t>
            </a:r>
            <a:endParaRPr lang="en-NZ" sz="26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20D067-F694-465A-8F5A-8AC8D27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52E9-9879-41B1-B3D0-77AFD6060852}" type="slidenum">
              <a:rPr lang="en-NZ" smtClean="0"/>
              <a:t>5</a:t>
            </a:fld>
            <a:endParaRPr lang="en-NZ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9A47B67-46E7-4949-86F6-285E6DA610DC}"/>
              </a:ext>
            </a:extLst>
          </p:cNvPr>
          <p:cNvSpPr txBox="1">
            <a:spLocks noChangeArrowheads="1"/>
          </p:cNvSpPr>
          <p:nvPr/>
        </p:nvSpPr>
        <p:spPr>
          <a:xfrm>
            <a:off x="261938" y="173146"/>
            <a:ext cx="11930062" cy="358775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1700" dirty="0">
                <a:latin typeface="Franklin Gothic Demi" panose="020B0703020102020204" pitchFamily="34" charset="0"/>
              </a:rPr>
              <a:t>Снижение объемов грузоперевозок пассажирскими самолетами увеличило спрос на грузовые воздушные суда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CEBCC89-EE7A-4056-9DB5-0860D769E470}"/>
              </a:ext>
            </a:extLst>
          </p:cNvPr>
          <p:cNvSpPr txBox="1">
            <a:spLocks noChangeArrowheads="1"/>
          </p:cNvSpPr>
          <p:nvPr/>
        </p:nvSpPr>
        <p:spPr>
          <a:xfrm>
            <a:off x="6600897" y="1936229"/>
            <a:ext cx="3957403" cy="358159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1600" dirty="0">
                <a:latin typeface="Franklin Gothic Demi" panose="020B0703020102020204" pitchFamily="34" charset="0"/>
              </a:rPr>
              <a:t>Выделенные грузовые самолеты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42B9D17-3336-4A65-AD47-A75998E9C747}"/>
              </a:ext>
            </a:extLst>
          </p:cNvPr>
          <p:cNvSpPr txBox="1">
            <a:spLocks noChangeArrowheads="1"/>
          </p:cNvSpPr>
          <p:nvPr/>
        </p:nvSpPr>
        <p:spPr>
          <a:xfrm>
            <a:off x="5614044" y="3250739"/>
            <a:ext cx="3957403" cy="358159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1600" dirty="0">
                <a:latin typeface="Franklin Gothic Demi" panose="020B0703020102020204" pitchFamily="34" charset="0"/>
              </a:rPr>
              <a:t>Совокупная мощность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5C7612A-AA73-4E86-BF7C-4119DC0E0438}"/>
              </a:ext>
            </a:extLst>
          </p:cNvPr>
          <p:cNvSpPr txBox="1">
            <a:spLocks noChangeArrowheads="1"/>
          </p:cNvSpPr>
          <p:nvPr/>
        </p:nvSpPr>
        <p:spPr>
          <a:xfrm>
            <a:off x="6600896" y="4931666"/>
            <a:ext cx="3957403" cy="939836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1600" dirty="0">
                <a:latin typeface="Franklin Gothic Demi" panose="020B0703020102020204" pitchFamily="34" charset="0"/>
              </a:rPr>
              <a:t>Грузовые отсеки широкофюзеляжных</a:t>
            </a:r>
          </a:p>
          <a:p>
            <a:r>
              <a:rPr lang="ru-RU" altLang="ru-RU" sz="1600" dirty="0">
                <a:latin typeface="Franklin Gothic Demi" panose="020B0703020102020204" pitchFamily="34" charset="0"/>
              </a:rPr>
              <a:t>Пассажирских самолетов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5D036-16F2-4A56-A016-2F9D7BEDE14F}"/>
              </a:ext>
            </a:extLst>
          </p:cNvPr>
          <p:cNvSpPr/>
          <p:nvPr/>
        </p:nvSpPr>
        <p:spPr>
          <a:xfrm>
            <a:off x="3839029" y="1257998"/>
            <a:ext cx="509016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200" dirty="0">
                <a:solidFill>
                  <a:schemeClr val="tx1"/>
                </a:solidFill>
              </a:rPr>
              <a:t>Еженедельные мощности грузоперевозок 2020, по типам самолетов</a:t>
            </a:r>
          </a:p>
        </p:txBody>
      </p:sp>
    </p:spTree>
    <p:extLst>
      <p:ext uri="{BB962C8B-B14F-4D97-AF65-F5344CB8AC3E}">
        <p14:creationId xmlns:p14="http://schemas.microsoft.com/office/powerpoint/2010/main" val="303137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9594B83-380F-4FD2-B5D8-CF29B042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40" y="13744"/>
            <a:ext cx="3409783" cy="130036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Freighter volume up Year-on-year in 2020</a:t>
            </a:r>
            <a:endParaRPr lang="en-NZ" sz="1800" dirty="0">
              <a:solidFill>
                <a:schemeClr val="accent1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94EB7A-B299-4E9B-94B0-23328B82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77" y="1283031"/>
            <a:ext cx="3409782" cy="1960143"/>
          </a:xfrm>
        </p:spPr>
        <p:txBody>
          <a:bodyPr>
            <a:norm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 Challenge with lack of capacity limiting faster air cargo recovery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Pandemic is limiting ease of operation of passenger flights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Demand for freighter transportation is likely to remain high until full recovery of passenger flights</a:t>
            </a:r>
            <a:endParaRPr lang="en-NZ" sz="1400" dirty="0">
              <a:solidFill>
                <a:schemeClr val="accent1"/>
              </a:solidFill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9F64338-0D24-4E4A-B07A-13A462CC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31" y="1020728"/>
            <a:ext cx="6831503" cy="47991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5A0B-F914-46D3-A386-C78F5FC8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CC27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CC27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BCAC3-2114-4579-B349-DE22D8442573}"/>
              </a:ext>
            </a:extLst>
          </p:cNvPr>
          <p:cNvSpPr txBox="1"/>
          <p:nvPr/>
        </p:nvSpPr>
        <p:spPr>
          <a:xfrm>
            <a:off x="4504266" y="6000749"/>
            <a:ext cx="502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Source: </a:t>
            </a:r>
            <a:r>
              <a:rPr lang="en-US" sz="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https://www.iata.org/en/iata-repository/publications/economic-reports/air-freight-monthly-analysis---october-2020/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endParaRPr lang="en-NZ" sz="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8A9AA-D8CA-478D-AFC8-FAC775556354}"/>
              </a:ext>
            </a:extLst>
          </p:cNvPr>
          <p:cNvSpPr txBox="1"/>
          <p:nvPr/>
        </p:nvSpPr>
        <p:spPr>
          <a:xfrm>
            <a:off x="4504266" y="6394447"/>
            <a:ext cx="7122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*ACTK = available cargo </a:t>
            </a:r>
            <a:r>
              <a:rPr lang="en-US" sz="1400" dirty="0" err="1">
                <a:solidFill>
                  <a:schemeClr val="bg2"/>
                </a:solidFill>
              </a:rPr>
              <a:t>tonne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err="1">
                <a:solidFill>
                  <a:schemeClr val="bg2"/>
                </a:solidFill>
              </a:rPr>
              <a:t>kilometres</a:t>
            </a:r>
            <a:r>
              <a:rPr lang="en-US" sz="1400" dirty="0">
                <a:solidFill>
                  <a:schemeClr val="bg2"/>
                </a:solidFill>
              </a:rPr>
              <a:t> | </a:t>
            </a:r>
            <a:r>
              <a:rPr lang="en-US" sz="1400" b="1" dirty="0">
                <a:solidFill>
                  <a:schemeClr val="bg1"/>
                </a:solidFill>
              </a:rPr>
              <a:t>*</a:t>
            </a:r>
            <a:r>
              <a:rPr lang="ru-RU" sz="1400" b="1" dirty="0">
                <a:solidFill>
                  <a:schemeClr val="bg1"/>
                </a:solidFill>
              </a:rPr>
              <a:t>АСКТ = доступные тонно-километры грузов</a:t>
            </a:r>
            <a:endParaRPr lang="en-NZ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463CE-5B8E-4D6F-B258-D72E93AD29CF}"/>
              </a:ext>
            </a:extLst>
          </p:cNvPr>
          <p:cNvSpPr txBox="1"/>
          <p:nvPr/>
        </p:nvSpPr>
        <p:spPr>
          <a:xfrm>
            <a:off x="5958446" y="82117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*</a:t>
            </a:r>
            <a:endParaRPr lang="en-NZ" dirty="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772F3B-DCE1-4259-9B68-DD6F617E7891}"/>
              </a:ext>
            </a:extLst>
          </p:cNvPr>
          <p:cNvSpPr txBox="1">
            <a:spLocks noChangeArrowheads="1"/>
          </p:cNvSpPr>
          <p:nvPr/>
        </p:nvSpPr>
        <p:spPr>
          <a:xfrm>
            <a:off x="499173" y="3327383"/>
            <a:ext cx="3409950" cy="894984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18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Рост объем перевозок грузовыми бортами в 2020 году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17398DA-1DCA-4006-8A70-DB3B01220F94}"/>
              </a:ext>
            </a:extLst>
          </p:cNvPr>
          <p:cNvSpPr txBox="1">
            <a:spLocks noChangeArrowheads="1"/>
          </p:cNvSpPr>
          <p:nvPr/>
        </p:nvSpPr>
        <p:spPr>
          <a:xfrm>
            <a:off x="499173" y="4336917"/>
            <a:ext cx="3409950" cy="183157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Трудности с нехваткой мощностей ограничивает более быстрое восстановление воздушных грузоперевозок</a:t>
            </a:r>
          </a:p>
          <a:p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Пандемия ограничивает легкость операций пассажирских рейсов</a:t>
            </a:r>
          </a:p>
          <a:p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Вероятно, до полного восстановления пассажирских рейсов спрос на грузовые самолеты останется высоким</a:t>
            </a:r>
            <a:endParaRPr lang="en-NZ" alt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A08F84-DC2C-47A9-B17B-76128297FC1D}"/>
              </a:ext>
            </a:extLst>
          </p:cNvPr>
          <p:cNvSpPr/>
          <p:nvPr/>
        </p:nvSpPr>
        <p:spPr>
          <a:xfrm>
            <a:off x="6428782" y="1283031"/>
            <a:ext cx="5654361" cy="2098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400" b="1" dirty="0">
                <a:solidFill>
                  <a:schemeClr val="bg1"/>
                </a:solidFill>
              </a:rPr>
              <a:t>Грузовые самолеты              ссажирские самолеты         Итого</a:t>
            </a:r>
          </a:p>
        </p:txBody>
      </p:sp>
    </p:spTree>
    <p:extLst>
      <p:ext uri="{BB962C8B-B14F-4D97-AF65-F5344CB8AC3E}">
        <p14:creationId xmlns:p14="http://schemas.microsoft.com/office/powerpoint/2010/main" val="3495642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B34D440-E359-4CB9-B8E8-81977A86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195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A large airplane taking off&#10;&#10;Description automatically generated with low confidence">
            <a:extLst>
              <a:ext uri="{FF2B5EF4-FFF2-40B4-BE49-F238E27FC236}">
                <a16:creationId xmlns:a16="http://schemas.microsoft.com/office/drawing/2014/main" id="{B23FDF48-34C4-424C-A6B4-DD24961BF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86052" y="457281"/>
            <a:ext cx="2848403" cy="28108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793C7A-58D1-4D18-AE9C-90AA777372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87" y="4146721"/>
            <a:ext cx="3217333" cy="169714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288FC14-B788-4FBC-9C5E-BC4892F5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6852C-ACC3-4CD9-9E7B-18D73CA1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77" y="93991"/>
            <a:ext cx="6400367" cy="916203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Freighters will continue to drive world air cargo</a:t>
            </a:r>
            <a:endParaRPr lang="en-NZ" dirty="0">
              <a:solidFill>
                <a:schemeClr val="accent1"/>
              </a:solidFill>
            </a:endParaRP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001877EB-2AC2-42F9-957E-2F442836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900" y="1010194"/>
            <a:ext cx="7139912" cy="22257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accent1"/>
                </a:solidFill>
              </a:rPr>
              <a:t>Cargo trade routes not typically served by passenger belly-hold capacity for tonnage &amp; seasonality required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accent1"/>
                </a:solidFill>
              </a:rPr>
              <a:t>Hazardous goods or temperature-controlled perishables products require freighter aircraft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accent1"/>
                </a:solidFill>
              </a:rPr>
              <a:t>Payload restrictions and limited volume available on passenger flights requires freighter solution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accent1"/>
                </a:solidFill>
              </a:rPr>
              <a:t>Passenger schedules are often incompatible with air cargo needs for time-sensitive shipments</a:t>
            </a:r>
            <a:endParaRPr lang="en-NZ" sz="1400" dirty="0">
              <a:solidFill>
                <a:schemeClr val="accent1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0FEDE9-2722-456B-8D53-FE510D1A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262" y="6256202"/>
            <a:ext cx="5448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57E5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57E5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67A7A-88A4-4499-86BB-A38843D3DD2C}"/>
              </a:ext>
            </a:extLst>
          </p:cNvPr>
          <p:cNvSpPr txBox="1"/>
          <p:nvPr/>
        </p:nvSpPr>
        <p:spPr>
          <a:xfrm>
            <a:off x="891087" y="2975733"/>
            <a:ext cx="2848403" cy="281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600" dirty="0">
                <a:solidFill>
                  <a:schemeClr val="tx2">
                    <a:lumMod val="75000"/>
                  </a:schemeClr>
                </a:solidFill>
              </a:rPr>
              <a:t>Picture source: </a:t>
            </a:r>
            <a:r>
              <a:rPr lang="en-GB" sz="600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Silk Way West Airlines stands ready for a leading role in the global distribution of medical supplies - Cargo Newswire - International Cargo Wire News</a:t>
            </a:r>
            <a:endParaRPr lang="en-NZ" sz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AE5274-A391-47CE-AFB8-54BA56514365}"/>
              </a:ext>
            </a:extLst>
          </p:cNvPr>
          <p:cNvSpPr txBox="1"/>
          <p:nvPr/>
        </p:nvSpPr>
        <p:spPr>
          <a:xfrm>
            <a:off x="642442" y="5794537"/>
            <a:ext cx="358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2">
                    <a:lumMod val="75000"/>
                  </a:schemeClr>
                </a:solidFill>
              </a:rPr>
              <a:t>Picture source: https://www.aircargonews.net/freighters-world/turkmenistan-to-take-first-airbus-jets-through-a330-freighter-conversion/ </a:t>
            </a:r>
            <a:endParaRPr lang="en-NZ" sz="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7" name="Picture 4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50810B6-7B84-4A1C-8893-303FF621E4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6" y="6423914"/>
            <a:ext cx="1114150" cy="29739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BBFE5E8-8111-47ED-8136-19605ADA4697}"/>
              </a:ext>
            </a:extLst>
          </p:cNvPr>
          <p:cNvSpPr txBox="1">
            <a:spLocks noChangeArrowheads="1"/>
          </p:cNvSpPr>
          <p:nvPr/>
        </p:nvSpPr>
        <p:spPr>
          <a:xfrm>
            <a:off x="5089613" y="3082447"/>
            <a:ext cx="6400800" cy="130968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dirty="0">
                <a:solidFill>
                  <a:srgbClr val="FFFFFF"/>
                </a:solidFill>
                <a:latin typeface="Franklin Gothic Demi" panose="020B0703020102020204" pitchFamily="34" charset="0"/>
              </a:rPr>
              <a:t>Грузовые самолеты продолжат доминировать в мировых воздушных грузоперевозках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0B499C5-367B-4701-8F4A-BFE0AFA2F62A}"/>
              </a:ext>
            </a:extLst>
          </p:cNvPr>
          <p:cNvSpPr txBox="1">
            <a:spLocks noChangeArrowheads="1"/>
          </p:cNvSpPr>
          <p:nvPr/>
        </p:nvSpPr>
        <p:spPr>
          <a:xfrm>
            <a:off x="4873974" y="3788988"/>
            <a:ext cx="6902450" cy="347027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altLang="ru-RU" sz="16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Грузовые маршруты, обычно не обслуживаемые пассажирскими самолетами, в отношении необходимого тоннажа и сезонности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altLang="ru-RU" sz="16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Опасные грузы или скоропортящиеся грузы с температурным режимом требуют грузовых самолетов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altLang="ru-RU" sz="16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Ограничения по полезной загрузке и ограниченные объемы на пассажирских рейсах обусловливают необходимость грузовых самолетов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altLang="ru-RU" sz="16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Графики пассажирских рейсов часто не сопоставимы с требованиями воздушных грузоперевозок ограниченных во времени </a:t>
            </a:r>
            <a:r>
              <a:rPr lang="ru-RU" altLang="ru-RU" sz="1600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грузоотправлений</a:t>
            </a:r>
            <a:endParaRPr lang="ru-RU" altLang="ru-RU" sz="1600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2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6D04A-B959-4DD8-BFAE-B5114993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2" y="607987"/>
            <a:ext cx="3259016" cy="61399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1"/>
                </a:solidFill>
              </a:rPr>
              <a:t>Air cargo prices have risen with covid pandemic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E06D3B-7892-430A-ABE8-D25F72ED8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1181775"/>
            <a:ext cx="3347050" cy="1909542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</a:rPr>
              <a:t>Air cargo capacity has reduced due to withdrawal of passenger belly space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/>
                </a:solidFill>
              </a:rPr>
              <a:t>Yields have increased with constrained air cargo supply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/>
                </a:solidFill>
              </a:rPr>
              <a:t>Online trade is a growth driver for the air cargo industry.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chemeClr val="accent1"/>
                </a:solidFill>
              </a:rPr>
              <a:t>According to IATA, airfreight is needed to rapidly refill inventories</a:t>
            </a:r>
            <a:endParaRPr lang="en-NZ" sz="12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0A17064-B13A-4488-8C36-F0BC092624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1455B-D925-4FEA-A600-E381F4BA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bg1">
                    <a:lumMod val="75000"/>
                    <a:lumOff val="25000"/>
                  </a:schemeClr>
                </a:solidFill>
              </a:rPr>
              <a:pPr defTabSz="457200"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C5463-1545-4EF9-97DE-D882E92D4060}"/>
              </a:ext>
            </a:extLst>
          </p:cNvPr>
          <p:cNvSpPr txBox="1"/>
          <p:nvPr/>
        </p:nvSpPr>
        <p:spPr>
          <a:xfrm>
            <a:off x="6141865" y="6253915"/>
            <a:ext cx="58268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/>
                </a:solidFill>
              </a:rPr>
              <a:t>Source: </a:t>
            </a:r>
            <a:r>
              <a:rPr lang="en-GB" sz="700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Drewry</a:t>
            </a:r>
            <a:r>
              <a:rPr lang="en-GB" sz="7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Logistics Executive Briefing - Air freight rates will not normalise despite recent retreat</a:t>
            </a:r>
            <a:r>
              <a:rPr lang="en-GB" sz="700" dirty="0">
                <a:solidFill>
                  <a:schemeClr val="bg2"/>
                </a:solidFill>
              </a:rPr>
              <a:t>, </a:t>
            </a:r>
            <a:r>
              <a:rPr lang="en-GB" sz="800" b="0" i="0" dirty="0">
                <a:solidFill>
                  <a:schemeClr val="bg2"/>
                </a:solidFill>
                <a:effectLst/>
                <a:latin typeface="AktivGrotes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https://www.iata.org/en/programs/cargo/cargo-operations/e-commerce-logistics/</a:t>
            </a:r>
            <a:r>
              <a:rPr lang="en-GB" sz="800" b="0" i="0" dirty="0">
                <a:solidFill>
                  <a:schemeClr val="bg2"/>
                </a:solidFill>
                <a:effectLst/>
                <a:latin typeface="AktivGrotesk"/>
              </a:rPr>
              <a:t> </a:t>
            </a:r>
            <a:endParaRPr lang="en-NZ" sz="700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79348F-B438-47B7-ABBC-CE30AD45BA30}"/>
              </a:ext>
            </a:extLst>
          </p:cNvPr>
          <p:cNvSpPr txBox="1"/>
          <p:nvPr/>
        </p:nvSpPr>
        <p:spPr>
          <a:xfrm>
            <a:off x="6227665" y="494324"/>
            <a:ext cx="442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East-West Cargo rates by Air</a:t>
            </a:r>
            <a:endParaRPr lang="en-NZ" sz="2800" dirty="0">
              <a:solidFill>
                <a:srgbClr val="0070C0"/>
              </a:solidFill>
            </a:endParaRPr>
          </a:p>
        </p:txBody>
      </p:sp>
      <p:pic>
        <p:nvPicPr>
          <p:cNvPr id="54" name="Picture 5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CEAA6D39-1182-42F5-8179-E5C1C4F96C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6" y="6423914"/>
            <a:ext cx="1114150" cy="297394"/>
          </a:xfrm>
          <a:prstGeom prst="rect">
            <a:avLst/>
          </a:prstGeom>
        </p:spPr>
      </p:pic>
      <p:sp>
        <p:nvSpPr>
          <p:cNvPr id="15" name="TextBox 23">
            <a:extLst>
              <a:ext uri="{FF2B5EF4-FFF2-40B4-BE49-F238E27FC236}">
                <a16:creationId xmlns:a16="http://schemas.microsoft.com/office/drawing/2014/main" id="{9E0C2D9F-8070-416C-9FEB-C85A577F0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26" y="-59160"/>
            <a:ext cx="4422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9pPr>
          </a:lstStyle>
          <a:p>
            <a:r>
              <a:rPr lang="ru-RU" altLang="ru-RU" sz="2800" dirty="0">
                <a:solidFill>
                  <a:schemeClr val="bg1"/>
                </a:solidFill>
              </a:rPr>
              <a:t>Тарифы на авиаперевозки восток-запад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BAD1BA6-1D1C-4D35-916B-B2AB12BDC55C}"/>
              </a:ext>
            </a:extLst>
          </p:cNvPr>
          <p:cNvSpPr txBox="1">
            <a:spLocks noChangeArrowheads="1"/>
          </p:cNvSpPr>
          <p:nvPr/>
        </p:nvSpPr>
        <p:spPr>
          <a:xfrm>
            <a:off x="685751" y="2968157"/>
            <a:ext cx="3259137" cy="921685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На фоне пандемии КОВИД выросли цены на авиаперевозки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EEB282A0-8635-4183-BEB9-5405D48C0ED9}"/>
              </a:ext>
            </a:extLst>
          </p:cNvPr>
          <p:cNvSpPr txBox="1">
            <a:spLocks noChangeArrowheads="1"/>
          </p:cNvSpPr>
          <p:nvPr/>
        </p:nvSpPr>
        <p:spPr>
          <a:xfrm>
            <a:off x="446534" y="3872572"/>
            <a:ext cx="3618138" cy="2517993"/>
          </a:xfrm>
          <a:prstGeom prst="rect">
            <a:avLst/>
          </a:prstGeom>
          <a:ln/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Мощности грузовых авиаперевозок сократились в связи с падением грузоперевозок пассажирскими рейсами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Прибыльность грузоперевозок выросла на фоне ограниченного предложения воздушных грузоперевозок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Онлайн-торговля стимулирует рост индустрии грузовых авиаперевозок.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altLang="ru-RU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По данным IATA грузовые авиаперевозки необходимы для быстрого пополнения товарно-материальных запасов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4A645B-2D68-4628-A0D1-DEDA7F74AACF}"/>
              </a:ext>
            </a:extLst>
          </p:cNvPr>
          <p:cNvSpPr/>
          <p:nvPr/>
        </p:nvSpPr>
        <p:spPr>
          <a:xfrm>
            <a:off x="6520649" y="5772940"/>
            <a:ext cx="5534502" cy="200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1400" b="1" dirty="0">
                <a:solidFill>
                  <a:schemeClr val="bg1"/>
                </a:solidFill>
              </a:rPr>
              <a:t>Грузовой индекс восток-запад                 Факторы уровня загрузки (%)</a:t>
            </a:r>
          </a:p>
        </p:txBody>
      </p:sp>
    </p:spTree>
    <p:extLst>
      <p:ext uri="{BB962C8B-B14F-4D97-AF65-F5344CB8AC3E}">
        <p14:creationId xmlns:p14="http://schemas.microsoft.com/office/powerpoint/2010/main" val="2893211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5CBEB3-5DEA-4DA5-A051-58D418CEC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0BA8F-CE6F-4E96-A424-89A6DD77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00" y="4613395"/>
            <a:ext cx="3353432" cy="1336485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Passenger to freighter conversions (P2F)</a:t>
            </a:r>
            <a:endParaRPr lang="en-NZ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E82E-5EC1-44D5-9AA2-238A8B8B9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5" y="4551577"/>
            <a:ext cx="7791891" cy="177621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1"/>
                </a:solidFill>
              </a:rPr>
              <a:t>Boeing predicts airlines will need 2,430 additional freighters, in latest 20-year cargo outlook (Oct-2020)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accent1"/>
                </a:solidFill>
              </a:rPr>
              <a:t>Includes 930 new-build widebodies (e.g. 747-8F, 767F and 777F), as well as 1,500 P2F conversions</a:t>
            </a:r>
          </a:p>
          <a:p>
            <a:pPr>
              <a:lnSpc>
                <a:spcPct val="100000"/>
              </a:lnSpc>
            </a:pPr>
            <a:r>
              <a:rPr lang="en-GB" sz="1600" dirty="0" err="1">
                <a:solidFill>
                  <a:schemeClr val="accent1"/>
                </a:solidFill>
              </a:rPr>
              <a:t>Shorthaul</a:t>
            </a:r>
            <a:r>
              <a:rPr lang="en-GB" sz="1600" dirty="0">
                <a:solidFill>
                  <a:schemeClr val="accent1"/>
                </a:solidFill>
              </a:rPr>
              <a:t>/Domestic 737-800BCF now has 134 orders and commitments with 23.9 tonne capacity</a:t>
            </a:r>
            <a:endParaRPr lang="en-NZ" sz="1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9ADAB-E3C7-49E6-84DF-4C54D38C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526" y="5981897"/>
            <a:ext cx="5448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B11229C-2098-4047-A78D-9F3CE6CA6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71" y="6541622"/>
            <a:ext cx="1114150" cy="297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087495-8CD7-44DE-9FA9-C8466A703649}"/>
              </a:ext>
            </a:extLst>
          </p:cNvPr>
          <p:cNvSpPr txBox="1"/>
          <p:nvPr/>
        </p:nvSpPr>
        <p:spPr>
          <a:xfrm>
            <a:off x="9547413" y="6648105"/>
            <a:ext cx="2644568" cy="252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Boeing - </a:t>
            </a:r>
            <a:r>
              <a:rPr lang="en-NZ" sz="1000" b="0" i="0" dirty="0">
                <a:solidFill>
                  <a:srgbClr val="444444"/>
                </a:solidFill>
                <a:effectLst/>
                <a:latin typeface="Hind"/>
              </a:rPr>
              <a:t> </a:t>
            </a:r>
            <a:r>
              <a:rPr lang="en-NZ" sz="1000" b="0" i="0" dirty="0">
                <a:effectLst/>
                <a:latin typeface="Hind"/>
              </a:rPr>
              <a:t>Boeing’s 737-800BCF</a:t>
            </a:r>
            <a:endParaRPr lang="en-NZ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54EE8-1E9F-41D7-81ED-82CE3111ECF6}"/>
              </a:ext>
            </a:extLst>
          </p:cNvPr>
          <p:cNvSpPr txBox="1"/>
          <p:nvPr/>
        </p:nvSpPr>
        <p:spPr>
          <a:xfrm>
            <a:off x="2403618" y="6670192"/>
            <a:ext cx="8910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</a:t>
            </a:r>
            <a:r>
              <a:rPr lang="en-GB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Passenger to cargo conversions boom, but can it last? | In depth | Flight Global</a:t>
            </a:r>
            <a:endParaRPr lang="en-NZ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F34B9-6DD5-420E-A328-956FA514572F}"/>
              </a:ext>
            </a:extLst>
          </p:cNvPr>
          <p:cNvSpPr txBox="1"/>
          <p:nvPr/>
        </p:nvSpPr>
        <p:spPr>
          <a:xfrm>
            <a:off x="5058385" y="212131"/>
            <a:ext cx="703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b="0" i="0" dirty="0">
                <a:solidFill>
                  <a:schemeClr val="accent3"/>
                </a:solidFill>
                <a:effectLst/>
                <a:latin typeface="HelveticaNeueW01-55Roma"/>
              </a:rPr>
              <a:t>Boeing 737-800BCF offers newer technology, lower fuel consumption, and primarily used to carry express cargo on domestic or short-haul routes</a:t>
            </a:r>
            <a:endParaRPr lang="en-NZ" sz="1600" dirty="0">
              <a:solidFill>
                <a:schemeClr val="accent3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043EA0BA-D76A-4ECD-96DB-82A09423D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317" y="858726"/>
            <a:ext cx="70373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1600" dirty="0" err="1">
                <a:latin typeface="HelveticaNeueW01-55Roma"/>
              </a:rPr>
              <a:t>Boeing</a:t>
            </a:r>
            <a:r>
              <a:rPr lang="ru-RU" altLang="ru-RU" sz="1600" dirty="0">
                <a:latin typeface="HelveticaNeueW01-55Roma"/>
              </a:rPr>
              <a:t> 737-800BCF предлагает новые технологии, снижение потребления топлива, и используется в основном для перевозки экспресс-грузов на внутренних и коротких маршрутах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A7212F7-B401-40C3-B379-EF488BCCDBC1}"/>
              </a:ext>
            </a:extLst>
          </p:cNvPr>
          <p:cNvSpPr txBox="1">
            <a:spLocks noChangeArrowheads="1"/>
          </p:cNvSpPr>
          <p:nvPr/>
        </p:nvSpPr>
        <p:spPr>
          <a:xfrm>
            <a:off x="347369" y="2577474"/>
            <a:ext cx="3685031" cy="1336675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dirty="0">
                <a:latin typeface="Franklin Gothic Demi" panose="020B0703020102020204" pitchFamily="34" charset="0"/>
              </a:rPr>
              <a:t>Конверсия из пассажирских в грузовые (P2F)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1AE79B7-4188-4C9F-8974-6EFD9D4EDBD5}"/>
              </a:ext>
            </a:extLst>
          </p:cNvPr>
          <p:cNvSpPr txBox="1">
            <a:spLocks noChangeArrowheads="1"/>
          </p:cNvSpPr>
          <p:nvPr/>
        </p:nvSpPr>
        <p:spPr>
          <a:xfrm>
            <a:off x="4053181" y="2227226"/>
            <a:ext cx="7791450" cy="1873345"/>
          </a:xfrm>
          <a:prstGeom prst="rect">
            <a:avLst/>
          </a:prstGeom>
          <a:solidFill>
            <a:schemeClr val="accent2"/>
          </a:solidFill>
          <a:ln/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По подсчетам </a:t>
            </a:r>
            <a:r>
              <a:rPr lang="ru-RU" altLang="ru-RU" sz="1600" dirty="0" err="1">
                <a:solidFill>
                  <a:srgbClr val="FFFFFF"/>
                </a:solidFill>
                <a:latin typeface="Franklin Gothic Book" panose="020B0503020102020204" pitchFamily="34" charset="0"/>
              </a:rPr>
              <a:t>Boeing</a:t>
            </a:r>
            <a:r>
              <a:rPr lang="ru-RU" altLang="ru-RU" sz="16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в последнем прогнозе развития грузовых авиаперевозок на 20 лет (октябрь 2020 г.), авиакомпаниям потребуется 2,430 дополнительных грузовых самолетов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Это включает 930 новых широкофюзеляжных самолетов (например, 747-8F, 767F и 777F), и 1,500 P2F конверсий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737-800BCF для внутренних/коротких рейсов имеет 134 заказа и обязательства, грузоподъемность - 23.9 тонн</a:t>
            </a:r>
          </a:p>
        </p:txBody>
      </p:sp>
    </p:spTree>
    <p:extLst>
      <p:ext uri="{BB962C8B-B14F-4D97-AF65-F5344CB8AC3E}">
        <p14:creationId xmlns:p14="http://schemas.microsoft.com/office/powerpoint/2010/main" val="2812054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HBxhigfu0m1rrKy2UPj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HBxhigfu0m1rrKy2UPj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HBxhigfu0m1rrKy2UPj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HBxhigfu0m1rrKy2UPj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HBxhigfu0m1rrKy2UPj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HBxhigfu0m1rrKy2UPjZA"/>
</p:tagLst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purl.org/dc/elements/1.1/"/>
    <ds:schemaRef ds:uri="http://schemas.microsoft.com/office/2006/documentManagement/types"/>
    <ds:schemaRef ds:uri="http://purl.org/dc/terms/"/>
    <ds:schemaRef ds:uri="16c05727-aa75-4e4a-9b5f-8a80a1165891"/>
    <ds:schemaRef ds:uri="http://purl.org/dc/dcmitype/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{A91FCEF6-225B-4F67-9E33-275726906EB8}tf33552983_win32</Template>
  <TotalTime>7155</TotalTime>
  <Words>2313</Words>
  <Application>Microsoft Office PowerPoint</Application>
  <PresentationFormat>Widescreen</PresentationFormat>
  <Paragraphs>229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AktivGrotesk</vt:lpstr>
      <vt:lpstr>Arial</vt:lpstr>
      <vt:lpstr>Calibri</vt:lpstr>
      <vt:lpstr>Calibri Light</vt:lpstr>
      <vt:lpstr>Corbel</vt:lpstr>
      <vt:lpstr>Franklin Gothic Book</vt:lpstr>
      <vt:lpstr>Franklin Gothic Demi</vt:lpstr>
      <vt:lpstr>Gill Sans MT</vt:lpstr>
      <vt:lpstr>HelveticaNeueW01-55Roma</vt:lpstr>
      <vt:lpstr>Hind</vt:lpstr>
      <vt:lpstr>Wingdings 2</vt:lpstr>
      <vt:lpstr>DividendVTI</vt:lpstr>
      <vt:lpstr>Office Theme</vt:lpstr>
      <vt:lpstr>1_DividendVTI</vt:lpstr>
      <vt:lpstr>air Cargo  CAREC Aviation and Tourism Webinar, 10 March 2021  Simon Russell CEO, eagleaviation consulting limited  simon@eagleavia.com +64 21 657 050</vt:lpstr>
      <vt:lpstr>In 2017/2018, Intra-carec bilaterals crucial to increase Cargo growth</vt:lpstr>
      <vt:lpstr>CAREC INTER-REGIONAL FLIGHTS – FEB 2019</vt:lpstr>
      <vt:lpstr>How ready is CAREC to handle increased cargo volumes?</vt:lpstr>
      <vt:lpstr>Drop in passenger belly capacity has boosted freighter demand</vt:lpstr>
      <vt:lpstr>Freighter volume up Year-on-year in 2020</vt:lpstr>
      <vt:lpstr>Freighters will continue to drive world air cargo</vt:lpstr>
      <vt:lpstr>Air cargo prices have risen with covid pandemic</vt:lpstr>
      <vt:lpstr>Passenger to freighter conversions (P2F)</vt:lpstr>
      <vt:lpstr>How long will the cargo demand for freighters continue?</vt:lpstr>
      <vt:lpstr>Return of passenger widebody fleet impact on cargo capacity?</vt:lpstr>
      <vt:lpstr>EFFICIENT SUPPLY CHAIN ENABLES EFFECTIVE AIR CARGO</vt:lpstr>
      <vt:lpstr>Coordinated infrastructure maintains vital air cargo routes</vt:lpstr>
      <vt:lpstr>E-commerce top 100 airports</vt:lpstr>
      <vt:lpstr>Liberalization of market access for air cargo</vt:lpstr>
      <vt:lpstr>Fast, efficient processing and transit of air cargo</vt:lpstr>
      <vt:lpstr>STRATEGIC HUBS SUPPORT EFFICIENT TRANSFER OF AIR CARGO</vt:lpstr>
      <vt:lpstr>Damman Airport, Saudi Arabia - competing with World top 20 cargo airports – Dubai, Abu Dhabi, and Doha – Private investment to create logistics hub for road and air, and compete within Saudi Arabia with Jeddah and Riyadh airports</vt:lpstr>
      <vt:lpstr>Multimodal logistics networks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Simon Russell</dc:creator>
  <cp:lastModifiedBy>Simon Russell</cp:lastModifiedBy>
  <cp:revision>12</cp:revision>
  <dcterms:created xsi:type="dcterms:W3CDTF">2021-02-23T06:17:32Z</dcterms:created>
  <dcterms:modified xsi:type="dcterms:W3CDTF">2021-03-03T05:36:17Z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