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70" r:id="rId4"/>
    <p:sldId id="271" r:id="rId5"/>
    <p:sldId id="275" r:id="rId6"/>
    <p:sldId id="276" r:id="rId7"/>
    <p:sldId id="693" r:id="rId8"/>
    <p:sldId id="277" r:id="rId9"/>
    <p:sldId id="694" r:id="rId10"/>
    <p:sldId id="69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3B9F8"/>
    <a:srgbClr val="02B4F2"/>
    <a:srgbClr val="FE9202"/>
    <a:srgbClr val="E7FF01"/>
    <a:srgbClr val="E39A3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620" autoAdjust="0"/>
  </p:normalViewPr>
  <p:slideViewPr>
    <p:cSldViewPr>
      <p:cViewPr varScale="1">
        <p:scale>
          <a:sx n="50" d="100"/>
          <a:sy n="50" d="100"/>
        </p:scale>
        <p:origin x="36" y="4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CA555-FCF5-BB4D-987E-446A81874AD5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35E6005-E8F6-504F-A6A5-A10BCCE3953B}">
      <dgm:prSet phldrT="[Text]"/>
      <dgm:spPr/>
      <dgm:t>
        <a:bodyPr/>
        <a:lstStyle/>
        <a:p>
          <a:r>
            <a:rPr lang="ru-RU" cap="small">
              <a:latin typeface="+mj-lt"/>
            </a:rPr>
            <a:t>1</a:t>
          </a:r>
        </a:p>
      </dgm:t>
    </dgm:pt>
    <dgm:pt modelId="{2A7B2BB3-CD5B-024C-BF59-4155C451CB80}" type="parTrans" cxnId="{F405ACF2-56E0-0F48-93BC-7A8FEE39AF59}">
      <dgm:prSet/>
      <dgm:spPr/>
      <dgm:t>
        <a:bodyPr/>
        <a:lstStyle/>
        <a:p>
          <a:endParaRPr lang="en-GB"/>
        </a:p>
      </dgm:t>
    </dgm:pt>
    <dgm:pt modelId="{F557DA33-EFD7-C740-BA71-CB84F4C3EA32}" type="sibTrans" cxnId="{F405ACF2-56E0-0F48-93BC-7A8FEE39AF59}">
      <dgm:prSet/>
      <dgm:spPr/>
      <dgm:t>
        <a:bodyPr/>
        <a:lstStyle/>
        <a:p>
          <a:endParaRPr lang="en-GB"/>
        </a:p>
      </dgm:t>
    </dgm:pt>
    <dgm:pt modelId="{4CAA6F51-75A2-0444-B18C-AD06F798057B}">
      <dgm:prSet/>
      <dgm:spPr/>
      <dgm:t>
        <a:bodyPr/>
        <a:lstStyle/>
        <a:p>
          <a:r>
            <a:rPr lang="ru-RU" cap="small">
              <a:latin typeface="+mj-lt"/>
            </a:rPr>
            <a:t>2</a:t>
          </a:r>
        </a:p>
      </dgm:t>
    </dgm:pt>
    <dgm:pt modelId="{FBAFDB0B-0245-1343-A487-40964BCBD9A1}" type="parTrans" cxnId="{52DA487F-F8C7-B145-8624-5C3B7736D87B}">
      <dgm:prSet/>
      <dgm:spPr/>
      <dgm:t>
        <a:bodyPr/>
        <a:lstStyle/>
        <a:p>
          <a:endParaRPr lang="en-GB"/>
        </a:p>
      </dgm:t>
    </dgm:pt>
    <dgm:pt modelId="{F797F6E3-6D9B-9A4B-BA8D-1B24158D269A}" type="sibTrans" cxnId="{52DA487F-F8C7-B145-8624-5C3B7736D87B}">
      <dgm:prSet/>
      <dgm:spPr/>
      <dgm:t>
        <a:bodyPr/>
        <a:lstStyle/>
        <a:p>
          <a:endParaRPr lang="en-GB"/>
        </a:p>
      </dgm:t>
    </dgm:pt>
    <dgm:pt modelId="{22202EAF-74F1-CF4B-BF85-7A941F31E685}">
      <dgm:prSet/>
      <dgm:spPr/>
      <dgm:t>
        <a:bodyPr/>
        <a:lstStyle/>
        <a:p>
          <a:r>
            <a:rPr lang="ru-RU" cap="small">
              <a:latin typeface="+mj-lt"/>
            </a:rPr>
            <a:t>4 </a:t>
          </a:r>
        </a:p>
      </dgm:t>
    </dgm:pt>
    <dgm:pt modelId="{2A8826C8-915B-6F47-8151-3762DCE403CF}" type="parTrans" cxnId="{BFFCC520-682B-C940-AE8B-41F5E434C9BD}">
      <dgm:prSet/>
      <dgm:spPr/>
      <dgm:t>
        <a:bodyPr/>
        <a:lstStyle/>
        <a:p>
          <a:endParaRPr lang="en-GB"/>
        </a:p>
      </dgm:t>
    </dgm:pt>
    <dgm:pt modelId="{62DD673D-A4F8-914B-9323-322B4351295A}" type="sibTrans" cxnId="{BFFCC520-682B-C940-AE8B-41F5E434C9BD}">
      <dgm:prSet/>
      <dgm:spPr/>
      <dgm:t>
        <a:bodyPr/>
        <a:lstStyle/>
        <a:p>
          <a:endParaRPr lang="en-GB"/>
        </a:p>
      </dgm:t>
    </dgm:pt>
    <dgm:pt modelId="{9403FDA0-27CC-CF4F-8207-57FC7E7A3163}">
      <dgm:prSet phldrT="[Text]"/>
      <dgm:spPr/>
      <dgm:t>
        <a:bodyPr/>
        <a:lstStyle/>
        <a:p>
          <a:r>
            <a:rPr lang="ru-RU" cap="small">
              <a:latin typeface="+mj-lt"/>
            </a:rPr>
            <a:t>Важность включения данных миграции в ИСРТ</a:t>
          </a:r>
        </a:p>
      </dgm:t>
    </dgm:pt>
    <dgm:pt modelId="{57451822-FF48-AF48-85A8-FB794BF5CB65}" type="parTrans" cxnId="{DD84CCBE-A3B2-F64B-A63B-24648BD89051}">
      <dgm:prSet/>
      <dgm:spPr/>
      <dgm:t>
        <a:bodyPr/>
        <a:lstStyle/>
        <a:p>
          <a:endParaRPr lang="en-GB"/>
        </a:p>
      </dgm:t>
    </dgm:pt>
    <dgm:pt modelId="{E17C618A-784E-EE41-AC03-57BBB7F0BE95}" type="sibTrans" cxnId="{DD84CCBE-A3B2-F64B-A63B-24648BD89051}">
      <dgm:prSet/>
      <dgm:spPr/>
      <dgm:t>
        <a:bodyPr/>
        <a:lstStyle/>
        <a:p>
          <a:endParaRPr lang="en-GB"/>
        </a:p>
      </dgm:t>
    </dgm:pt>
    <dgm:pt modelId="{276B3E3F-1808-E744-A052-492724892E9B}">
      <dgm:prSet/>
      <dgm:spPr/>
      <dgm:t>
        <a:bodyPr/>
        <a:lstStyle/>
        <a:p>
          <a:r>
            <a:rPr lang="ru-RU" cap="small">
              <a:latin typeface="+mj-lt"/>
            </a:rPr>
            <a:t>Предыдущие исследовательские проекты и базы данных по миграции/политике – пример DEMIG</a:t>
          </a:r>
        </a:p>
      </dgm:t>
    </dgm:pt>
    <dgm:pt modelId="{9721768E-C89E-4841-852D-64A9BA8DCC5C}" type="parTrans" cxnId="{E32CEEBE-CC48-9A4C-B7C1-F5E389BC2718}">
      <dgm:prSet/>
      <dgm:spPr/>
      <dgm:t>
        <a:bodyPr/>
        <a:lstStyle/>
        <a:p>
          <a:endParaRPr lang="en-GB"/>
        </a:p>
      </dgm:t>
    </dgm:pt>
    <dgm:pt modelId="{4DBC79C2-8D7C-1B4A-B73B-BAAD3531DC88}" type="sibTrans" cxnId="{E32CEEBE-CC48-9A4C-B7C1-F5E389BC2718}">
      <dgm:prSet/>
      <dgm:spPr/>
      <dgm:t>
        <a:bodyPr/>
        <a:lstStyle/>
        <a:p>
          <a:endParaRPr lang="en-GB"/>
        </a:p>
      </dgm:t>
    </dgm:pt>
    <dgm:pt modelId="{EFD594F0-70D3-1B44-BB58-F2980A090DFD}">
      <dgm:prSet/>
      <dgm:spPr/>
      <dgm:t>
        <a:bodyPr/>
        <a:lstStyle/>
        <a:p>
          <a:r>
            <a:rPr lang="ru-RU" cap="small">
              <a:latin typeface="+mj-lt"/>
            </a:rPr>
            <a:t>3</a:t>
          </a:r>
        </a:p>
      </dgm:t>
    </dgm:pt>
    <dgm:pt modelId="{AC494917-05C1-CA42-813B-832574C204C3}" type="parTrans" cxnId="{713C81A3-C43C-7E4F-B7E3-130B64718411}">
      <dgm:prSet/>
      <dgm:spPr/>
      <dgm:t>
        <a:bodyPr/>
        <a:lstStyle/>
        <a:p>
          <a:endParaRPr lang="en-GB"/>
        </a:p>
      </dgm:t>
    </dgm:pt>
    <dgm:pt modelId="{F67CF637-B589-6A47-91AE-19462E9FEA23}" type="sibTrans" cxnId="{713C81A3-C43C-7E4F-B7E3-130B64718411}">
      <dgm:prSet/>
      <dgm:spPr/>
      <dgm:t>
        <a:bodyPr/>
        <a:lstStyle/>
        <a:p>
          <a:endParaRPr lang="en-GB"/>
        </a:p>
      </dgm:t>
    </dgm:pt>
    <dgm:pt modelId="{4A749D0B-8EBD-6545-A099-53A0F218E028}">
      <dgm:prSet/>
      <dgm:spPr/>
      <dgm:t>
        <a:bodyPr/>
        <a:lstStyle/>
        <a:p>
          <a:r>
            <a:rPr lang="ru-RU" cap="small" dirty="0">
              <a:latin typeface="+mj-lt"/>
            </a:rPr>
            <a:t>перспективы применения подобных проектов в регионе ЦАРЭС</a:t>
          </a:r>
        </a:p>
      </dgm:t>
    </dgm:pt>
    <dgm:pt modelId="{21A71781-4123-674D-8A24-AD9DB0D63D96}" type="parTrans" cxnId="{D674F829-585A-B64E-91D0-4D92C5230C3E}">
      <dgm:prSet/>
      <dgm:spPr/>
      <dgm:t>
        <a:bodyPr/>
        <a:lstStyle/>
        <a:p>
          <a:endParaRPr lang="en-GB"/>
        </a:p>
      </dgm:t>
    </dgm:pt>
    <dgm:pt modelId="{C2A701F3-DE58-7C4A-AC6F-BDB515D46340}" type="sibTrans" cxnId="{D674F829-585A-B64E-91D0-4D92C5230C3E}">
      <dgm:prSet/>
      <dgm:spPr/>
      <dgm:t>
        <a:bodyPr/>
        <a:lstStyle/>
        <a:p>
          <a:endParaRPr lang="en-GB"/>
        </a:p>
      </dgm:t>
    </dgm:pt>
    <dgm:pt modelId="{BECCAAD3-9CBF-5440-9F64-2481E75CA478}">
      <dgm:prSet/>
      <dgm:spPr/>
      <dgm:t>
        <a:bodyPr/>
        <a:lstStyle/>
        <a:p>
          <a:r>
            <a:rPr lang="ru-RU" cap="small">
              <a:latin typeface="+mj-lt"/>
            </a:rPr>
            <a:t>Дальнейшая работа: понимание возможных региональных решений для лучшей увязки данных и анализа навыков, рынка труда и миграции </a:t>
          </a:r>
        </a:p>
      </dgm:t>
    </dgm:pt>
    <dgm:pt modelId="{D625F8AB-288E-3C4F-B147-28FE063AF3D0}" type="parTrans" cxnId="{FC45ABBC-4AFF-2343-A50A-E9CE9B27D1F3}">
      <dgm:prSet/>
      <dgm:spPr/>
      <dgm:t>
        <a:bodyPr/>
        <a:lstStyle/>
        <a:p>
          <a:endParaRPr lang="en-GB"/>
        </a:p>
      </dgm:t>
    </dgm:pt>
    <dgm:pt modelId="{C1BF2F99-727F-C647-898A-F956CCA54701}" type="sibTrans" cxnId="{FC45ABBC-4AFF-2343-A50A-E9CE9B27D1F3}">
      <dgm:prSet/>
      <dgm:spPr/>
      <dgm:t>
        <a:bodyPr/>
        <a:lstStyle/>
        <a:p>
          <a:endParaRPr lang="en-GB"/>
        </a:p>
      </dgm:t>
    </dgm:pt>
    <dgm:pt modelId="{729C8B27-F63F-D944-8FF6-114A87BC6D8B}" type="pres">
      <dgm:prSet presAssocID="{D5ACA555-FCF5-BB4D-987E-446A81874AD5}" presName="linearFlow" presStyleCnt="0">
        <dgm:presLayoutVars>
          <dgm:dir/>
          <dgm:animLvl val="lvl"/>
          <dgm:resizeHandles val="exact"/>
        </dgm:presLayoutVars>
      </dgm:prSet>
      <dgm:spPr/>
    </dgm:pt>
    <dgm:pt modelId="{23780CFF-207B-5945-B326-EF0C4046D60E}" type="pres">
      <dgm:prSet presAssocID="{E35E6005-E8F6-504F-A6A5-A10BCCE3953B}" presName="composite" presStyleCnt="0"/>
      <dgm:spPr/>
    </dgm:pt>
    <dgm:pt modelId="{12E42FFC-8214-D348-B6C9-EA8CF945C327}" type="pres">
      <dgm:prSet presAssocID="{E35E6005-E8F6-504F-A6A5-A10BCCE3953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D7B6447D-90AB-834D-B64C-27BDDC0435DA}" type="pres">
      <dgm:prSet presAssocID="{E35E6005-E8F6-504F-A6A5-A10BCCE3953B}" presName="descendantText" presStyleLbl="alignAcc1" presStyleIdx="0" presStyleCnt="4">
        <dgm:presLayoutVars>
          <dgm:bulletEnabled val="1"/>
        </dgm:presLayoutVars>
      </dgm:prSet>
      <dgm:spPr/>
    </dgm:pt>
    <dgm:pt modelId="{6E6B6366-2663-8A44-BB32-75096296C824}" type="pres">
      <dgm:prSet presAssocID="{F557DA33-EFD7-C740-BA71-CB84F4C3EA32}" presName="sp" presStyleCnt="0"/>
      <dgm:spPr/>
    </dgm:pt>
    <dgm:pt modelId="{D6A58BC4-FA99-144E-A863-0ADB7CC10B42}" type="pres">
      <dgm:prSet presAssocID="{4CAA6F51-75A2-0444-B18C-AD06F798057B}" presName="composite" presStyleCnt="0"/>
      <dgm:spPr/>
    </dgm:pt>
    <dgm:pt modelId="{5FC8D0D4-508F-294F-8256-20BF155791B0}" type="pres">
      <dgm:prSet presAssocID="{4CAA6F51-75A2-0444-B18C-AD06F798057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BFDF6B4-C6BA-F848-8AD4-1214C1A4F915}" type="pres">
      <dgm:prSet presAssocID="{4CAA6F51-75A2-0444-B18C-AD06F798057B}" presName="descendantText" presStyleLbl="alignAcc1" presStyleIdx="1" presStyleCnt="4">
        <dgm:presLayoutVars>
          <dgm:bulletEnabled val="1"/>
        </dgm:presLayoutVars>
      </dgm:prSet>
      <dgm:spPr/>
    </dgm:pt>
    <dgm:pt modelId="{E3E5F044-C7FB-AC4D-99D9-19DF070B3D88}" type="pres">
      <dgm:prSet presAssocID="{F797F6E3-6D9B-9A4B-BA8D-1B24158D269A}" presName="sp" presStyleCnt="0"/>
      <dgm:spPr/>
    </dgm:pt>
    <dgm:pt modelId="{44F3F636-DF34-9349-84A2-6D9C95ED8920}" type="pres">
      <dgm:prSet presAssocID="{EFD594F0-70D3-1B44-BB58-F2980A090DFD}" presName="composite" presStyleCnt="0"/>
      <dgm:spPr/>
    </dgm:pt>
    <dgm:pt modelId="{DE6468A2-851E-FD4C-A859-D6A858234011}" type="pres">
      <dgm:prSet presAssocID="{EFD594F0-70D3-1B44-BB58-F2980A090DF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8CA5A00E-217E-3345-A2EF-88C8B575B51E}" type="pres">
      <dgm:prSet presAssocID="{EFD594F0-70D3-1B44-BB58-F2980A090DFD}" presName="descendantText" presStyleLbl="alignAcc1" presStyleIdx="2" presStyleCnt="4">
        <dgm:presLayoutVars>
          <dgm:bulletEnabled val="1"/>
        </dgm:presLayoutVars>
      </dgm:prSet>
      <dgm:spPr/>
    </dgm:pt>
    <dgm:pt modelId="{E0ECFFD5-C464-2A48-BDF0-8BCFA8315DCF}" type="pres">
      <dgm:prSet presAssocID="{F67CF637-B589-6A47-91AE-19462E9FEA23}" presName="sp" presStyleCnt="0"/>
      <dgm:spPr/>
    </dgm:pt>
    <dgm:pt modelId="{52F6FA91-F9E0-8E4F-A4D7-88A9FE6D3318}" type="pres">
      <dgm:prSet presAssocID="{22202EAF-74F1-CF4B-BF85-7A941F31E685}" presName="composite" presStyleCnt="0"/>
      <dgm:spPr/>
    </dgm:pt>
    <dgm:pt modelId="{472E7187-EA39-614E-80C1-157822DBCAB2}" type="pres">
      <dgm:prSet presAssocID="{22202EAF-74F1-CF4B-BF85-7A941F31E68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AE887BD-7E1D-4049-8C4F-24434CB2BB68}" type="pres">
      <dgm:prSet presAssocID="{22202EAF-74F1-CF4B-BF85-7A941F31E68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4D49418-2DC6-AA4B-A182-289FAB940E66}" type="presOf" srcId="{E35E6005-E8F6-504F-A6A5-A10BCCE3953B}" destId="{12E42FFC-8214-D348-B6C9-EA8CF945C327}" srcOrd="0" destOrd="0" presId="urn:microsoft.com/office/officeart/2005/8/layout/chevron2"/>
    <dgm:cxn modelId="{BFFCC520-682B-C940-AE8B-41F5E434C9BD}" srcId="{D5ACA555-FCF5-BB4D-987E-446A81874AD5}" destId="{22202EAF-74F1-CF4B-BF85-7A941F31E685}" srcOrd="3" destOrd="0" parTransId="{2A8826C8-915B-6F47-8151-3762DCE403CF}" sibTransId="{62DD673D-A4F8-914B-9323-322B4351295A}"/>
    <dgm:cxn modelId="{6D0E7222-0F2D-1547-94CD-ED27B6828A40}" type="presOf" srcId="{9403FDA0-27CC-CF4F-8207-57FC7E7A3163}" destId="{D7B6447D-90AB-834D-B64C-27BDDC0435DA}" srcOrd="0" destOrd="0" presId="urn:microsoft.com/office/officeart/2005/8/layout/chevron2"/>
    <dgm:cxn modelId="{B37B1A28-E36C-B24F-9EF4-BF140796DD3F}" type="presOf" srcId="{EFD594F0-70D3-1B44-BB58-F2980A090DFD}" destId="{DE6468A2-851E-FD4C-A859-D6A858234011}" srcOrd="0" destOrd="0" presId="urn:microsoft.com/office/officeart/2005/8/layout/chevron2"/>
    <dgm:cxn modelId="{D674F829-585A-B64E-91D0-4D92C5230C3E}" srcId="{EFD594F0-70D3-1B44-BB58-F2980A090DFD}" destId="{4A749D0B-8EBD-6545-A099-53A0F218E028}" srcOrd="0" destOrd="0" parTransId="{21A71781-4123-674D-8A24-AD9DB0D63D96}" sibTransId="{C2A701F3-DE58-7C4A-AC6F-BDB515D46340}"/>
    <dgm:cxn modelId="{4721F42D-82DD-D140-93ED-A3412561F4F8}" type="presOf" srcId="{4CAA6F51-75A2-0444-B18C-AD06F798057B}" destId="{5FC8D0D4-508F-294F-8256-20BF155791B0}" srcOrd="0" destOrd="0" presId="urn:microsoft.com/office/officeart/2005/8/layout/chevron2"/>
    <dgm:cxn modelId="{A51DFE37-9E88-654F-9911-AC492D618034}" type="presOf" srcId="{22202EAF-74F1-CF4B-BF85-7A941F31E685}" destId="{472E7187-EA39-614E-80C1-157822DBCAB2}" srcOrd="0" destOrd="0" presId="urn:microsoft.com/office/officeart/2005/8/layout/chevron2"/>
    <dgm:cxn modelId="{99DCE063-6C70-5841-AD6F-D0BB831AED71}" type="presOf" srcId="{D5ACA555-FCF5-BB4D-987E-446A81874AD5}" destId="{729C8B27-F63F-D944-8FF6-114A87BC6D8B}" srcOrd="0" destOrd="0" presId="urn:microsoft.com/office/officeart/2005/8/layout/chevron2"/>
    <dgm:cxn modelId="{33C99378-2516-D249-B78F-4C85AD9ECE3C}" type="presOf" srcId="{4A749D0B-8EBD-6545-A099-53A0F218E028}" destId="{8CA5A00E-217E-3345-A2EF-88C8B575B51E}" srcOrd="0" destOrd="0" presId="urn:microsoft.com/office/officeart/2005/8/layout/chevron2"/>
    <dgm:cxn modelId="{52DA487F-F8C7-B145-8624-5C3B7736D87B}" srcId="{D5ACA555-FCF5-BB4D-987E-446A81874AD5}" destId="{4CAA6F51-75A2-0444-B18C-AD06F798057B}" srcOrd="1" destOrd="0" parTransId="{FBAFDB0B-0245-1343-A487-40964BCBD9A1}" sibTransId="{F797F6E3-6D9B-9A4B-BA8D-1B24158D269A}"/>
    <dgm:cxn modelId="{2D383D9A-A9B6-D24A-98E3-53BDF1BBCFD9}" type="presOf" srcId="{BECCAAD3-9CBF-5440-9F64-2481E75CA478}" destId="{8AE887BD-7E1D-4049-8C4F-24434CB2BB68}" srcOrd="0" destOrd="0" presId="urn:microsoft.com/office/officeart/2005/8/layout/chevron2"/>
    <dgm:cxn modelId="{713C81A3-C43C-7E4F-B7E3-130B64718411}" srcId="{D5ACA555-FCF5-BB4D-987E-446A81874AD5}" destId="{EFD594F0-70D3-1B44-BB58-F2980A090DFD}" srcOrd="2" destOrd="0" parTransId="{AC494917-05C1-CA42-813B-832574C204C3}" sibTransId="{F67CF637-B589-6A47-91AE-19462E9FEA23}"/>
    <dgm:cxn modelId="{FC45ABBC-4AFF-2343-A50A-E9CE9B27D1F3}" srcId="{22202EAF-74F1-CF4B-BF85-7A941F31E685}" destId="{BECCAAD3-9CBF-5440-9F64-2481E75CA478}" srcOrd="0" destOrd="0" parTransId="{D625F8AB-288E-3C4F-B147-28FE063AF3D0}" sibTransId="{C1BF2F99-727F-C647-898A-F956CCA54701}"/>
    <dgm:cxn modelId="{DD84CCBE-A3B2-F64B-A63B-24648BD89051}" srcId="{E35E6005-E8F6-504F-A6A5-A10BCCE3953B}" destId="{9403FDA0-27CC-CF4F-8207-57FC7E7A3163}" srcOrd="0" destOrd="0" parTransId="{57451822-FF48-AF48-85A8-FB794BF5CB65}" sibTransId="{E17C618A-784E-EE41-AC03-57BBB7F0BE95}"/>
    <dgm:cxn modelId="{E32CEEBE-CC48-9A4C-B7C1-F5E389BC2718}" srcId="{4CAA6F51-75A2-0444-B18C-AD06F798057B}" destId="{276B3E3F-1808-E744-A052-492724892E9B}" srcOrd="0" destOrd="0" parTransId="{9721768E-C89E-4841-852D-64A9BA8DCC5C}" sibTransId="{4DBC79C2-8D7C-1B4A-B73B-BAAD3531DC88}"/>
    <dgm:cxn modelId="{F405ACF2-56E0-0F48-93BC-7A8FEE39AF59}" srcId="{D5ACA555-FCF5-BB4D-987E-446A81874AD5}" destId="{E35E6005-E8F6-504F-A6A5-A10BCCE3953B}" srcOrd="0" destOrd="0" parTransId="{2A7B2BB3-CD5B-024C-BF59-4155C451CB80}" sibTransId="{F557DA33-EFD7-C740-BA71-CB84F4C3EA32}"/>
    <dgm:cxn modelId="{E21BF3F3-DE98-D942-A788-65F3A19C35F2}" type="presOf" srcId="{276B3E3F-1808-E744-A052-492724892E9B}" destId="{DBFDF6B4-C6BA-F848-8AD4-1214C1A4F915}" srcOrd="0" destOrd="0" presId="urn:microsoft.com/office/officeart/2005/8/layout/chevron2"/>
    <dgm:cxn modelId="{BA3266F6-A5D0-7944-B89B-EE3029E15F59}" type="presParOf" srcId="{729C8B27-F63F-D944-8FF6-114A87BC6D8B}" destId="{23780CFF-207B-5945-B326-EF0C4046D60E}" srcOrd="0" destOrd="0" presId="urn:microsoft.com/office/officeart/2005/8/layout/chevron2"/>
    <dgm:cxn modelId="{D0A84BFC-F83A-5649-83F2-162FEFA692EF}" type="presParOf" srcId="{23780CFF-207B-5945-B326-EF0C4046D60E}" destId="{12E42FFC-8214-D348-B6C9-EA8CF945C327}" srcOrd="0" destOrd="0" presId="urn:microsoft.com/office/officeart/2005/8/layout/chevron2"/>
    <dgm:cxn modelId="{3B1900F4-6D34-4C4C-A41D-B3930A73F95B}" type="presParOf" srcId="{23780CFF-207B-5945-B326-EF0C4046D60E}" destId="{D7B6447D-90AB-834D-B64C-27BDDC0435DA}" srcOrd="1" destOrd="0" presId="urn:microsoft.com/office/officeart/2005/8/layout/chevron2"/>
    <dgm:cxn modelId="{EC1969A3-93B1-E445-BF73-456790125B88}" type="presParOf" srcId="{729C8B27-F63F-D944-8FF6-114A87BC6D8B}" destId="{6E6B6366-2663-8A44-BB32-75096296C824}" srcOrd="1" destOrd="0" presId="urn:microsoft.com/office/officeart/2005/8/layout/chevron2"/>
    <dgm:cxn modelId="{1A994971-4550-BD4E-8F8C-BDB00B5DDB3F}" type="presParOf" srcId="{729C8B27-F63F-D944-8FF6-114A87BC6D8B}" destId="{D6A58BC4-FA99-144E-A863-0ADB7CC10B42}" srcOrd="2" destOrd="0" presId="urn:microsoft.com/office/officeart/2005/8/layout/chevron2"/>
    <dgm:cxn modelId="{EA90C995-09F7-4042-AD34-05383BBE363B}" type="presParOf" srcId="{D6A58BC4-FA99-144E-A863-0ADB7CC10B42}" destId="{5FC8D0D4-508F-294F-8256-20BF155791B0}" srcOrd="0" destOrd="0" presId="urn:microsoft.com/office/officeart/2005/8/layout/chevron2"/>
    <dgm:cxn modelId="{48B53193-9038-7E4D-873D-8088A5B4889E}" type="presParOf" srcId="{D6A58BC4-FA99-144E-A863-0ADB7CC10B42}" destId="{DBFDF6B4-C6BA-F848-8AD4-1214C1A4F915}" srcOrd="1" destOrd="0" presId="urn:microsoft.com/office/officeart/2005/8/layout/chevron2"/>
    <dgm:cxn modelId="{EE379C6D-FD0B-064C-9C1D-E01DB00D9BEF}" type="presParOf" srcId="{729C8B27-F63F-D944-8FF6-114A87BC6D8B}" destId="{E3E5F044-C7FB-AC4D-99D9-19DF070B3D88}" srcOrd="3" destOrd="0" presId="urn:microsoft.com/office/officeart/2005/8/layout/chevron2"/>
    <dgm:cxn modelId="{22D32C51-92FD-B240-BE8D-C9CEADE1E10E}" type="presParOf" srcId="{729C8B27-F63F-D944-8FF6-114A87BC6D8B}" destId="{44F3F636-DF34-9349-84A2-6D9C95ED8920}" srcOrd="4" destOrd="0" presId="urn:microsoft.com/office/officeart/2005/8/layout/chevron2"/>
    <dgm:cxn modelId="{C0DD729F-22E3-0A48-89F4-A86733A40159}" type="presParOf" srcId="{44F3F636-DF34-9349-84A2-6D9C95ED8920}" destId="{DE6468A2-851E-FD4C-A859-D6A858234011}" srcOrd="0" destOrd="0" presId="urn:microsoft.com/office/officeart/2005/8/layout/chevron2"/>
    <dgm:cxn modelId="{EF009FB0-D1BE-864E-8B48-39B73F5BEB10}" type="presParOf" srcId="{44F3F636-DF34-9349-84A2-6D9C95ED8920}" destId="{8CA5A00E-217E-3345-A2EF-88C8B575B51E}" srcOrd="1" destOrd="0" presId="urn:microsoft.com/office/officeart/2005/8/layout/chevron2"/>
    <dgm:cxn modelId="{70AA9A5B-B4A1-5042-8CF3-2CB51DB11DB7}" type="presParOf" srcId="{729C8B27-F63F-D944-8FF6-114A87BC6D8B}" destId="{E0ECFFD5-C464-2A48-BDF0-8BCFA8315DCF}" srcOrd="5" destOrd="0" presId="urn:microsoft.com/office/officeart/2005/8/layout/chevron2"/>
    <dgm:cxn modelId="{F5AC8408-9FBD-0148-9979-E88F67325522}" type="presParOf" srcId="{729C8B27-F63F-D944-8FF6-114A87BC6D8B}" destId="{52F6FA91-F9E0-8E4F-A4D7-88A9FE6D3318}" srcOrd="6" destOrd="0" presId="urn:microsoft.com/office/officeart/2005/8/layout/chevron2"/>
    <dgm:cxn modelId="{7F3A15B4-58C9-1E44-9B48-0693202EFBFD}" type="presParOf" srcId="{52F6FA91-F9E0-8E4F-A4D7-88A9FE6D3318}" destId="{472E7187-EA39-614E-80C1-157822DBCAB2}" srcOrd="0" destOrd="0" presId="urn:microsoft.com/office/officeart/2005/8/layout/chevron2"/>
    <dgm:cxn modelId="{72734AD5-9B70-E740-BD69-1ACE7C7C89DC}" type="presParOf" srcId="{52F6FA91-F9E0-8E4F-A4D7-88A9FE6D3318}" destId="{8AE887BD-7E1D-4049-8C4F-24434CB2B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42FFC-8214-D348-B6C9-EA8CF945C327}">
      <dsp:nvSpPr>
        <dsp:cNvPr id="0" name=""/>
        <dsp:cNvSpPr/>
      </dsp:nvSpPr>
      <dsp:spPr>
        <a:xfrm rot="5400000">
          <a:off x="-122576" y="124108"/>
          <a:ext cx="817178" cy="5720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1</a:t>
          </a:r>
        </a:p>
      </dsp:txBody>
      <dsp:txXfrm rot="-5400000">
        <a:off x="1" y="287545"/>
        <a:ext cx="572025" cy="245153"/>
      </dsp:txXfrm>
    </dsp:sp>
    <dsp:sp modelId="{D7B6447D-90AB-834D-B64C-27BDDC0435DA}">
      <dsp:nvSpPr>
        <dsp:cNvPr id="0" name=""/>
        <dsp:cNvSpPr/>
      </dsp:nvSpPr>
      <dsp:spPr>
        <a:xfrm rot="5400000">
          <a:off x="3761701" y="-3188145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Важность включения данных миграции в ИСРТ</a:t>
          </a:r>
        </a:p>
      </dsp:txBody>
      <dsp:txXfrm rot="-5400000">
        <a:off x="572025" y="27460"/>
        <a:ext cx="6884590" cy="479308"/>
      </dsp:txXfrm>
    </dsp:sp>
    <dsp:sp modelId="{5FC8D0D4-508F-294F-8256-20BF155791B0}">
      <dsp:nvSpPr>
        <dsp:cNvPr id="0" name=""/>
        <dsp:cNvSpPr/>
      </dsp:nvSpPr>
      <dsp:spPr>
        <a:xfrm rot="5400000">
          <a:off x="-122576" y="785134"/>
          <a:ext cx="817178" cy="5720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2</a:t>
          </a:r>
        </a:p>
      </dsp:txBody>
      <dsp:txXfrm rot="-5400000">
        <a:off x="1" y="948571"/>
        <a:ext cx="572025" cy="245153"/>
      </dsp:txXfrm>
    </dsp:sp>
    <dsp:sp modelId="{DBFDF6B4-C6BA-F848-8AD4-1214C1A4F915}">
      <dsp:nvSpPr>
        <dsp:cNvPr id="0" name=""/>
        <dsp:cNvSpPr/>
      </dsp:nvSpPr>
      <dsp:spPr>
        <a:xfrm rot="5400000">
          <a:off x="3761701" y="-2527119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Предыдущие исследовательские проекты и базы данных по миграции/политике – пример DEMIG</a:t>
          </a:r>
        </a:p>
      </dsp:txBody>
      <dsp:txXfrm rot="-5400000">
        <a:off x="572025" y="688486"/>
        <a:ext cx="6884590" cy="479308"/>
      </dsp:txXfrm>
    </dsp:sp>
    <dsp:sp modelId="{DE6468A2-851E-FD4C-A859-D6A858234011}">
      <dsp:nvSpPr>
        <dsp:cNvPr id="0" name=""/>
        <dsp:cNvSpPr/>
      </dsp:nvSpPr>
      <dsp:spPr>
        <a:xfrm rot="5400000">
          <a:off x="-122576" y="1446160"/>
          <a:ext cx="817178" cy="5720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3</a:t>
          </a:r>
        </a:p>
      </dsp:txBody>
      <dsp:txXfrm rot="-5400000">
        <a:off x="1" y="1609597"/>
        <a:ext cx="572025" cy="245153"/>
      </dsp:txXfrm>
    </dsp:sp>
    <dsp:sp modelId="{8CA5A00E-217E-3345-A2EF-88C8B575B51E}">
      <dsp:nvSpPr>
        <dsp:cNvPr id="0" name=""/>
        <dsp:cNvSpPr/>
      </dsp:nvSpPr>
      <dsp:spPr>
        <a:xfrm rot="5400000">
          <a:off x="3761701" y="-1866093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 dirty="0">
              <a:latin typeface="+mj-lt"/>
            </a:rPr>
            <a:t>перспективы применения подобных проектов в регионе ЦАРЭС</a:t>
          </a:r>
        </a:p>
      </dsp:txBody>
      <dsp:txXfrm rot="-5400000">
        <a:off x="572025" y="1349512"/>
        <a:ext cx="6884590" cy="479308"/>
      </dsp:txXfrm>
    </dsp:sp>
    <dsp:sp modelId="{472E7187-EA39-614E-80C1-157822DBCAB2}">
      <dsp:nvSpPr>
        <dsp:cNvPr id="0" name=""/>
        <dsp:cNvSpPr/>
      </dsp:nvSpPr>
      <dsp:spPr>
        <a:xfrm rot="5400000">
          <a:off x="-122576" y="2107186"/>
          <a:ext cx="817178" cy="57202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cap="small">
              <a:latin typeface="+mj-lt"/>
            </a:rPr>
            <a:t>4 </a:t>
          </a:r>
        </a:p>
      </dsp:txBody>
      <dsp:txXfrm rot="-5400000">
        <a:off x="1" y="2270623"/>
        <a:ext cx="572025" cy="245153"/>
      </dsp:txXfrm>
    </dsp:sp>
    <dsp:sp modelId="{8AE887BD-7E1D-4049-8C4F-24434CB2BB68}">
      <dsp:nvSpPr>
        <dsp:cNvPr id="0" name=""/>
        <dsp:cNvSpPr/>
      </dsp:nvSpPr>
      <dsp:spPr>
        <a:xfrm rot="5400000">
          <a:off x="3761701" y="-1205067"/>
          <a:ext cx="531166" cy="69105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cap="small">
              <a:latin typeface="+mj-lt"/>
            </a:rPr>
            <a:t>Дальнейшая работа: понимание возможных региональных решений для лучшей увязки данных и анализа навыков, рынка труда и миграции </a:t>
          </a:r>
        </a:p>
      </dsp:txBody>
      <dsp:txXfrm rot="-5400000">
        <a:off x="572025" y="2010538"/>
        <a:ext cx="6884590" cy="47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2571750"/>
            <a:ext cx="7177135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55520"/>
            <a:ext cx="7164342" cy="610821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E531C40-5BCC-4413-AA5C-B41B8C684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BCD3074-E865-498A-A5A2-263675CEE5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3A11F9F-0F18-41EF-8401-07B664584F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66491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7E726B-9D90-4860-AA11-BEC25578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702443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044700"/>
            <a:ext cx="7024430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35011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822507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011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2507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60A5A7-9F09-47D4-BC9F-BB1ADA5EA23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3" y="4556915"/>
            <a:ext cx="545597" cy="5455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2C8A23C-685D-43C1-B988-55AA07D6BE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7" y="4544038"/>
            <a:ext cx="558475" cy="558475"/>
          </a:xfrm>
          <a:prstGeom prst="rect">
            <a:avLst/>
          </a:prstGeom>
        </p:spPr>
      </p:pic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B33467BE-478F-4B37-A5E8-813E9F16326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805" y="4542001"/>
            <a:ext cx="1437430" cy="69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18D8EA-F1CE-402D-A4F8-248FA285A6B5}"/>
              </a:ext>
            </a:extLst>
          </p:cNvPr>
          <p:cNvSpPr txBox="1">
            <a:spLocks/>
          </p:cNvSpPr>
          <p:nvPr/>
        </p:nvSpPr>
        <p:spPr>
          <a:xfrm>
            <a:off x="296260" y="1197405"/>
            <a:ext cx="6566315" cy="178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>
                <a:solidFill>
                  <a:schemeClr val="bg1"/>
                </a:solidFill>
                <a:latin typeface="Arial Black" panose="020B0A04020102020204" pitchFamily="34" charset="0"/>
              </a:rPr>
              <a:t>СЕССИЯ VI: Перспективы создания базы данных и информационной системы о рабочей силе и рынке труда в масштабах ЦАРЭС</a:t>
            </a:r>
          </a:p>
          <a:p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EA72FE8-9FBF-4530-85AF-6ABD622BB239}"/>
              </a:ext>
            </a:extLst>
          </p:cNvPr>
          <p:cNvSpPr txBox="1">
            <a:spLocks/>
          </p:cNvSpPr>
          <p:nvPr/>
        </p:nvSpPr>
        <p:spPr>
          <a:xfrm>
            <a:off x="296261" y="2571750"/>
            <a:ext cx="4428444" cy="13743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Хайн де Хаас</a:t>
            </a:r>
            <a:br>
              <a:rPr lang="ru-RU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Амстердамского университета и</a:t>
            </a:r>
            <a:br>
              <a:rPr lang="ru-RU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Института международной миграции (IMI)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F303A0-6AF5-4C4C-9ED4-98642EE5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35"/>
            <a:ext cx="5182820" cy="916230"/>
          </a:xfrm>
        </p:spPr>
        <p:txBody>
          <a:bodyPr>
            <a:noAutofit/>
          </a:bodyPr>
          <a:lstStyle/>
          <a:p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Times New Roman" panose="02020603050405020304" pitchFamily="18" charset="0"/>
              </a:rPr>
              <a:t>Укрепление регионального сотрудничества по развитию навыков в рамках Программы ЦАРЭС: Основные </a:t>
            </a:r>
            <a:r>
              <a:rPr kumimoji="0" lang="ru-RU" sz="1050" b="1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  <a:t>достижения, вызовы и возможности сотрудничества.</a:t>
            </a:r>
            <a:br>
              <a:rPr kumimoji="0" lang="ru-RU" sz="1050" i="0" u="none" strike="noStrike" cap="none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Организационное совещание и круглый стол с участием международных экспертов  </a:t>
            </a:r>
            <a:b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</a:br>
            <a:r>
              <a:rPr kumimoji="0" lang="ru-RU" sz="1000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e garde"/>
                <a:ea typeface="Times New Roman" panose="02020603050405020304" pitchFamily="18" charset="0"/>
              </a:rPr>
              <a:t>30–31 мая 2022, Тбилиси, Грузия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br>
              <a:rPr lang="ru-RU" sz="2400" b="1" cap="small">
                <a:solidFill>
                  <a:schemeClr val="bg1"/>
                </a:solidFill>
              </a:rPr>
            </a:br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4. Дальнейшие планы</a:t>
            </a:r>
            <a:br>
              <a:rPr lang="ru-RU" sz="2400" b="1" cap="small">
                <a:solidFill>
                  <a:schemeClr val="bg1"/>
                </a:solidFill>
              </a:rPr>
            </a:br>
            <a:br>
              <a:rPr lang="ru-RU" sz="2400" b="1" cap="small">
                <a:solidFill>
                  <a:schemeClr val="bg1"/>
                </a:solidFill>
              </a:rPr>
            </a:b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90B4DF-0883-E449-ACD9-E585DF1B134B}"/>
              </a:ext>
            </a:extLst>
          </p:cNvPr>
          <p:cNvSpPr txBox="1">
            <a:spLocks/>
          </p:cNvSpPr>
          <p:nvPr/>
        </p:nvSpPr>
        <p:spPr>
          <a:xfrm>
            <a:off x="448965" y="135011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Установление нового мирового стандарта в анализе мобильности навыков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Систематический анализ беспрецедентных данных позволит получить важные сведения о 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7375E"/>
                </a:solidFill>
                <a:cs typeface="Calibri"/>
              </a:rPr>
              <a:t>Тенденциях и движущих силах мобильности навыков в Центральной Азии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7375E"/>
                </a:solidFill>
                <a:cs typeface="Calibri"/>
              </a:rPr>
              <a:t>Тенденциях миграционной политики и доступе к рынку труда в Центральной Азии 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7375E"/>
                </a:solidFill>
                <a:cs typeface="Calibri"/>
              </a:rPr>
              <a:t>Эффективности навыков и миграционной политики </a:t>
            </a:r>
          </a:p>
          <a:p>
            <a:pPr marL="1257300" lvl="2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000" dirty="0">
                <a:solidFill>
                  <a:srgbClr val="17375E"/>
                </a:solidFill>
                <a:cs typeface="Calibri"/>
              </a:rPr>
              <a:t>Мобильности навыков в Центральной Азии: прогнозы и сценарии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Предоставление доказательной базы для возможных региональных решений в целях лучшей увязки данных и анализа навыков, динамики рынка труда и миграции. 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ru-RU" sz="2400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lvl="1" indent="0">
              <a:lnSpc>
                <a:spcPct val="80000"/>
              </a:lnSpc>
              <a:buClr>
                <a:srgbClr val="17375E"/>
              </a:buClr>
              <a:buNone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7505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BE21FB-C888-1A40-A20D-6A3A4CAC1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89" y="891995"/>
            <a:ext cx="8229600" cy="857250"/>
          </a:xfrm>
        </p:spPr>
        <p:txBody>
          <a:bodyPr/>
          <a:lstStyle/>
          <a:p>
            <a:r>
              <a:rPr lang="ru-RU">
                <a:solidFill>
                  <a:schemeClr val="accent6">
                    <a:lumMod val="75000"/>
                  </a:schemeClr>
                </a:solidFill>
              </a:rPr>
              <a:t>Содержание презентации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D83F0E-09B9-8242-BD6A-3648BEF379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830567"/>
              </p:ext>
            </p:extLst>
          </p:nvPr>
        </p:nvGraphicFramePr>
        <p:xfrm>
          <a:off x="907079" y="1753595"/>
          <a:ext cx="7482545" cy="280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07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  <a:effectLst/>
              </a:rPr>
            </a:br>
            <a:br>
              <a:rPr lang="ru-RU" sz="2400" b="1" cap="small">
                <a:solidFill>
                  <a:schemeClr val="bg1"/>
                </a:solidFill>
                <a:effectLst/>
              </a:rPr>
            </a:br>
            <a:r>
              <a:rPr lang="ru-RU" sz="2400" b="1" cap="small">
                <a:solidFill>
                  <a:schemeClr val="bg1"/>
                </a:solidFill>
                <a:effectLst/>
              </a:rPr>
              <a:t>1. </a:t>
            </a:r>
            <a:r>
              <a:rPr lang="ru-RU" sz="2400" b="1" cap="small">
                <a:solidFill>
                  <a:schemeClr val="bg1"/>
                </a:solidFill>
              </a:rPr>
              <a:t>Важность включения данных миграции в ИСРТ</a:t>
            </a:r>
            <a:br>
              <a:rPr lang="ru-RU" sz="2400" b="1" cap="small">
                <a:solidFill>
                  <a:schemeClr val="bg1"/>
                </a:solidFill>
              </a:rPr>
            </a:b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90B4DF-0883-E449-ACD9-E585DF1B134B}"/>
              </a:ext>
            </a:extLst>
          </p:cNvPr>
          <p:cNvSpPr txBox="1">
            <a:spLocks/>
          </p:cNvSpPr>
          <p:nvPr/>
        </p:nvSpPr>
        <p:spPr>
          <a:xfrm>
            <a:off x="448965" y="135011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Миграция является одним из основных механизмов, который может привести к более оптимальному соответствию навыков и выполняемой работы. 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Непродуманная политика в области миграции и навыков приводит к неоптимальным или контрпродуктивным результатам с точки зрения размещения рабочей силы.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Более эффективная миграционная политика обеспечивает более высокие льготы для стран происхождения и назначения, а также для работников.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Отсутствие надежных подробных данных по миграции в ЦАРЭС препятствует разработке более эффективной политики рынка труда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3680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 dirty="0"/>
          </a:p>
          <a:p>
            <a:pPr marL="514350" indent="-514350">
              <a:buAutoNum type="arabicPeriod"/>
            </a:pPr>
            <a:endParaRPr lang="en-NL" b="1" cap="smal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Предыдущие исследовательские проекты и базы данных по миграции/политике – Проект DEMIG</a:t>
            </a: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8FB9B-7E48-404C-BC7B-BD516C87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1044700"/>
            <a:ext cx="5414165" cy="40606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1DCE2E-CACC-3BC2-D4CC-14AD1EE604D2}"/>
              </a:ext>
            </a:extLst>
          </p:cNvPr>
          <p:cNvSpPr/>
          <p:nvPr/>
        </p:nvSpPr>
        <p:spPr>
          <a:xfrm>
            <a:off x="2239816" y="2266340"/>
            <a:ext cx="5080873" cy="916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17375E"/>
                </a:solidFill>
              </a:rPr>
              <a:t>Детерминанты международной миграции</a:t>
            </a:r>
          </a:p>
          <a:p>
            <a:pPr algn="ctr"/>
            <a:r>
              <a:rPr lang="ru-RU" sz="1700" i="1" dirty="0">
                <a:solidFill>
                  <a:srgbClr val="17375E"/>
                </a:solidFill>
              </a:rPr>
              <a:t>Теоретическая и эмпирическая оценка</a:t>
            </a:r>
            <a:r>
              <a:rPr lang="en-US" sz="1700" i="1" dirty="0">
                <a:solidFill>
                  <a:srgbClr val="17375E"/>
                </a:solidFill>
              </a:rPr>
              <a:t> </a:t>
            </a:r>
            <a:r>
              <a:rPr lang="ru-RU" sz="1700" i="1" dirty="0">
                <a:solidFill>
                  <a:srgbClr val="17375E"/>
                </a:solidFill>
              </a:rPr>
              <a:t>эффектов политики, происхождения и назначения</a:t>
            </a:r>
            <a:endParaRPr lang="ru-KZ" sz="1700" i="1" dirty="0">
              <a:solidFill>
                <a:srgbClr val="17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9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/>
          </a:p>
          <a:p>
            <a:pPr marL="514350" indent="-514350">
              <a:buAutoNum type="arabicPeriod"/>
            </a:pPr>
            <a:endParaRPr lang="en-NL" b="1" cap="small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Цели проекта DEMIG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endParaRPr lang="ru-RU" sz="2400" b="1" cap="small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7A2D4-351F-D049-A70D-3BB67845EC46}"/>
              </a:ext>
            </a:extLst>
          </p:cNvPr>
          <p:cNvSpPr txBox="1">
            <a:spLocks/>
          </p:cNvSpPr>
          <p:nvPr/>
        </p:nvSpPr>
        <p:spPr>
          <a:xfrm>
            <a:off x="143555" y="1044700"/>
            <a:ext cx="8704185" cy="36649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Изучить краткосрочные и долгосрочные тенденции международной миграции за период 1950-2015 гг.?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Какие факторы вызвали сдвиги в структуре и тенденциях двусторонней и региональной миграции?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Как политика влияет на (i) объем, (</a:t>
            </a:r>
            <a:r>
              <a:rPr lang="ru-RU" sz="2400" dirty="0" err="1">
                <a:solidFill>
                  <a:srgbClr val="17375E"/>
                </a:solidFill>
                <a:cs typeface="Calibri"/>
              </a:rPr>
              <a:t>ii</a:t>
            </a:r>
            <a:r>
              <a:rPr lang="ru-RU" sz="2400" dirty="0">
                <a:solidFill>
                  <a:srgbClr val="17375E"/>
                </a:solidFill>
                <a:cs typeface="Calibri"/>
              </a:rPr>
              <a:t>) сроки, (</a:t>
            </a:r>
            <a:r>
              <a:rPr lang="ru-RU" sz="2400" dirty="0" err="1">
                <a:solidFill>
                  <a:srgbClr val="17375E"/>
                </a:solidFill>
                <a:cs typeface="Calibri"/>
              </a:rPr>
              <a:t>iii</a:t>
            </a:r>
            <a:r>
              <a:rPr lang="ru-RU" sz="2400" dirty="0">
                <a:solidFill>
                  <a:srgbClr val="17375E"/>
                </a:solidFill>
                <a:cs typeface="Calibri"/>
              </a:rPr>
              <a:t>) продолжительность, (</a:t>
            </a:r>
            <a:r>
              <a:rPr lang="ru-RU" sz="2400" dirty="0" err="1">
                <a:solidFill>
                  <a:srgbClr val="17375E"/>
                </a:solidFill>
                <a:cs typeface="Calibri"/>
              </a:rPr>
              <a:t>iv</a:t>
            </a:r>
            <a:r>
              <a:rPr lang="ru-RU" sz="2400" dirty="0">
                <a:solidFill>
                  <a:srgbClr val="17375E"/>
                </a:solidFill>
                <a:cs typeface="Calibri"/>
              </a:rPr>
              <a:t>) направление и (v) выбор навыков миграционных потоков?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Как политика может способствовать достижению более оптимальных результатов и как можно избежать непредвиденных последствий?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Разработка сценариев миграции — проект </a:t>
            </a:r>
            <a:r>
              <a:rPr lang="ru-RU" sz="2400" i="1" dirty="0">
                <a:solidFill>
                  <a:srgbClr val="17375E"/>
                </a:solidFill>
                <a:cs typeface="Calibri"/>
              </a:rPr>
              <a:t>Global </a:t>
            </a:r>
            <a:r>
              <a:rPr lang="ru-RU" sz="2400" i="1" dirty="0" err="1">
                <a:solidFill>
                  <a:srgbClr val="17375E"/>
                </a:solidFill>
                <a:cs typeface="Calibri"/>
              </a:rPr>
              <a:t>Migration</a:t>
            </a:r>
            <a:r>
              <a:rPr lang="ru-RU" sz="2400" i="1" dirty="0">
                <a:solidFill>
                  <a:srgbClr val="17375E"/>
                </a:solidFill>
                <a:cs typeface="Calibri"/>
              </a:rPr>
              <a:t> </a:t>
            </a:r>
            <a:r>
              <a:rPr lang="ru-RU" sz="2400" i="1" dirty="0" err="1">
                <a:solidFill>
                  <a:srgbClr val="17375E"/>
                </a:solidFill>
                <a:cs typeface="Calibri"/>
              </a:rPr>
              <a:t>Futures</a:t>
            </a:r>
            <a:r>
              <a:rPr lang="ru-RU" sz="2400" dirty="0">
                <a:solidFill>
                  <a:srgbClr val="17375E"/>
                </a:solidFill>
                <a:cs typeface="Calibri"/>
              </a:rPr>
              <a:t> </a:t>
            </a: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C989E67-A28C-824F-9741-C426321A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44769"/>
            <a:ext cx="1985165" cy="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 dirty="0"/>
          </a:p>
          <a:p>
            <a:pPr marL="514350" indent="-514350">
              <a:buAutoNum type="arabicPeriod"/>
            </a:pPr>
            <a:endParaRPr lang="en-NL" b="1" cap="smal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Базы данных DEMIG</a:t>
            </a:r>
            <a:br>
              <a:rPr lang="ru-RU" sz="2400" b="1" cap="small">
                <a:solidFill>
                  <a:schemeClr val="bg1"/>
                </a:solidFill>
              </a:rPr>
            </a:br>
            <a:endParaRPr lang="ru-RU" sz="2400" b="1" cap="small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7A2D4-351F-D049-A70D-3BB67845EC46}"/>
              </a:ext>
            </a:extLst>
          </p:cNvPr>
          <p:cNvSpPr txBox="1">
            <a:spLocks/>
          </p:cNvSpPr>
          <p:nvPr/>
        </p:nvSpPr>
        <p:spPr>
          <a:xfrm>
            <a:off x="0" y="1044702"/>
            <a:ext cx="9000445" cy="36649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DEMIG C2C</a:t>
            </a:r>
            <a:r>
              <a:rPr lang="ru-RU" dirty="0">
                <a:solidFill>
                  <a:srgbClr val="002060"/>
                </a:solidFill>
              </a:rPr>
              <a:t>: двусторонние потоки по стране проживания (COR), гражданству (COC), рождению (COB); 34 страны, 1946-2011, ≈50 000 диад. </a:t>
            </a: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DEMIG TOTAL: </a:t>
            </a:r>
            <a:r>
              <a:rPr lang="ru-RU" dirty="0">
                <a:solidFill>
                  <a:srgbClr val="002060"/>
                </a:solidFill>
              </a:rPr>
              <a:t>Общая иммиграция, эмиграция и чистая миграция, граждане и иностранцы, 163 страны, с 1820 г. </a:t>
            </a: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DEMIG POLICY</a:t>
            </a:r>
            <a:r>
              <a:rPr lang="ru-RU" dirty="0">
                <a:solidFill>
                  <a:srgbClr val="002060"/>
                </a:solidFill>
              </a:rPr>
              <a:t>: 6 500 изменений в миграционную политику, 45 стран, 1946–2013 гг., закодированных по (i) областям политики; (</a:t>
            </a:r>
            <a:r>
              <a:rPr lang="ru-RU" dirty="0" err="1">
                <a:solidFill>
                  <a:srgbClr val="002060"/>
                </a:solidFill>
              </a:rPr>
              <a:t>ii</a:t>
            </a:r>
            <a:r>
              <a:rPr lang="ru-RU" dirty="0">
                <a:solidFill>
                  <a:srgbClr val="002060"/>
                </a:solidFill>
              </a:rPr>
              <a:t>) инструментам политики; (</a:t>
            </a:r>
            <a:r>
              <a:rPr lang="ru-RU" dirty="0" err="1">
                <a:solidFill>
                  <a:srgbClr val="002060"/>
                </a:solidFill>
              </a:rPr>
              <a:t>iii</a:t>
            </a:r>
            <a:r>
              <a:rPr lang="ru-RU" dirty="0">
                <a:solidFill>
                  <a:srgbClr val="002060"/>
                </a:solidFill>
              </a:rPr>
              <a:t>) категориям мигрантов; (</a:t>
            </a:r>
            <a:r>
              <a:rPr lang="ru-RU" dirty="0" err="1">
                <a:solidFill>
                  <a:srgbClr val="002060"/>
                </a:solidFill>
              </a:rPr>
              <a:t>iv</a:t>
            </a:r>
            <a:r>
              <a:rPr lang="ru-RU" dirty="0">
                <a:solidFill>
                  <a:srgbClr val="002060"/>
                </a:solidFill>
              </a:rPr>
              <a:t>) географическому происхождению; также охватывает </a:t>
            </a:r>
            <a:r>
              <a:rPr lang="ru-RU" i="1" dirty="0">
                <a:solidFill>
                  <a:srgbClr val="002060"/>
                </a:solidFill>
              </a:rPr>
              <a:t>эмиграционную политику</a:t>
            </a:r>
          </a:p>
          <a:p>
            <a:pPr>
              <a:spcAft>
                <a:spcPts val="120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DEMIG VISA:</a:t>
            </a:r>
            <a:r>
              <a:rPr lang="ru-RU" dirty="0">
                <a:solidFill>
                  <a:srgbClr val="002060"/>
                </a:solidFill>
              </a:rPr>
              <a:t> Глобальная группа (196*196 стран) двусторонних требований к въездной визе и разрешениям на выезд, 1973-2014 гг. </a:t>
            </a:r>
          </a:p>
          <a:p>
            <a:pPr marL="0" indent="0">
              <a:buFont typeface="Arial" pitchFamily="34" charset="0"/>
              <a:buNone/>
            </a:pPr>
            <a:r>
              <a:rPr lang="ru-RU" b="1" cap="small" dirty="0">
                <a:solidFill>
                  <a:schemeClr val="bg1"/>
                </a:solidFill>
              </a:rPr>
              <a:t>Институты и программы обучения </a:t>
            </a:r>
          </a:p>
          <a:p>
            <a:pPr marL="0" indent="0">
              <a:buFont typeface="Arial" pitchFamily="34" charset="0"/>
              <a:buNone/>
            </a:pPr>
            <a:endParaRPr lang="en-NL" b="1" cap="small" dirty="0"/>
          </a:p>
          <a:p>
            <a:pPr marL="0" indent="0">
              <a:buFont typeface="Arial" pitchFamily="34" charset="0"/>
              <a:buNone/>
            </a:pPr>
            <a:endParaRPr lang="en-NL" dirty="0"/>
          </a:p>
          <a:p>
            <a:pPr marL="514350" indent="-514350">
              <a:buFont typeface="Arial" pitchFamily="34" charset="0"/>
              <a:buAutoNum type="arabicPeriod"/>
            </a:pPr>
            <a:endParaRPr lang="en-NL" b="1" cap="small" dirty="0"/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C4630-050F-1E40-93A5-0284FBED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251505"/>
            <a:ext cx="1985165" cy="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2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194D2-CF48-8349-9E7D-DF8A7165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15" y="128470"/>
            <a:ext cx="5344675" cy="4566704"/>
          </a:xfrm>
          <a:prstGeom prst="rect">
            <a:avLst/>
          </a:prstGeom>
          <a:ln>
            <a:solidFill>
              <a:schemeClr val="accent5">
                <a:lumMod val="10000"/>
              </a:schemeClr>
            </a:solidFill>
          </a:ln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1A3F983-3520-ED42-88C9-E9F3E9ACD725}"/>
              </a:ext>
            </a:extLst>
          </p:cNvPr>
          <p:cNvSpPr txBox="1">
            <a:spLocks/>
          </p:cNvSpPr>
          <p:nvPr/>
        </p:nvSpPr>
        <p:spPr>
          <a:xfrm>
            <a:off x="3350360" y="4722998"/>
            <a:ext cx="8246070" cy="305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  <a:defRPr/>
            </a:pPr>
            <a:r>
              <a:rPr lang="ru-RU" sz="1600" b="1">
                <a:solidFill>
                  <a:srgbClr val="002060"/>
                </a:solidFill>
              </a:rPr>
              <a:t>www.migrationinstitute.org</a:t>
            </a:r>
          </a:p>
        </p:txBody>
      </p:sp>
    </p:spTree>
    <p:extLst>
      <p:ext uri="{BB962C8B-B14F-4D97-AF65-F5344CB8AC3E}">
        <p14:creationId xmlns:p14="http://schemas.microsoft.com/office/powerpoint/2010/main" val="136890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85491D-FB54-CD42-A32D-3940367BD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/>
          </a:p>
          <a:p>
            <a:pPr marL="514350" indent="-514350">
              <a:buAutoNum type="arabicPeriod"/>
            </a:pPr>
            <a:endParaRPr lang="en-NL" b="1" cap="small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cap="small">
                <a:solidFill>
                  <a:schemeClr val="bg1"/>
                </a:solidFill>
              </a:rPr>
              <a:t>Воздействие проект DEMIG</a:t>
            </a:r>
            <a:br>
              <a:rPr lang="ru-RU" sz="2400" b="1" cap="small">
                <a:solidFill>
                  <a:schemeClr val="bg1"/>
                </a:solidFill>
              </a:rPr>
            </a:br>
            <a:r>
              <a:rPr lang="ru-RU" sz="2400" b="1" i="1" cap="small">
                <a:solidFill>
                  <a:schemeClr val="bg1"/>
                </a:solidFill>
              </a:rPr>
              <a:t>установление нового стандарта</a:t>
            </a:r>
            <a:br>
              <a:rPr lang="ru-RU" sz="2400" b="1" i="1" cap="small">
                <a:solidFill>
                  <a:schemeClr val="bg1"/>
                </a:solidFill>
              </a:rPr>
            </a:br>
            <a:endParaRPr lang="ru-RU" sz="2400" b="1" i="1" cap="small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E77A2D4-351F-D049-A70D-3BB67845EC46}"/>
              </a:ext>
            </a:extLst>
          </p:cNvPr>
          <p:cNvSpPr txBox="1">
            <a:spLocks/>
          </p:cNvSpPr>
          <p:nvPr/>
        </p:nvSpPr>
        <p:spPr>
          <a:xfrm>
            <a:off x="481906" y="790098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17375E"/>
              </a:buClr>
              <a:buNone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dirty="0">
                <a:solidFill>
                  <a:srgbClr val="17375E"/>
                </a:solidFill>
                <a:cs typeface="Calibri"/>
              </a:rPr>
              <a:t>Более глубокое понимание того, как политика влияет на динамику миграции и рынка труда 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dirty="0">
                <a:solidFill>
                  <a:srgbClr val="17375E"/>
                </a:solidFill>
                <a:cs typeface="Calibri"/>
              </a:rPr>
              <a:t>Базы данных DEMIG широко используются в странах ОЭСР.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dirty="0">
                <a:solidFill>
                  <a:srgbClr val="17375E"/>
                </a:solidFill>
                <a:cs typeface="Calibri"/>
              </a:rPr>
              <a:t>Широкое внедрение методологии DEMIG в научных и политических исследованиях.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dirty="0">
                <a:solidFill>
                  <a:srgbClr val="17375E"/>
                </a:solidFill>
                <a:cs typeface="Calibri"/>
              </a:rPr>
              <a:t>Последние обновления и расширения баз данных DEMIG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C989E67-A28C-824F-9741-C426321A1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4015709"/>
            <a:ext cx="1985165" cy="7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28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EC5826-318D-9446-B472-2C065B7D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06" y="128470"/>
            <a:ext cx="8229600" cy="63396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ru-RU" sz="2400" b="1" cap="small" dirty="0">
                <a:solidFill>
                  <a:schemeClr val="bg1"/>
                </a:solidFill>
              </a:rPr>
            </a:br>
            <a:br>
              <a:rPr lang="ru-RU" sz="2400" b="1" cap="small" dirty="0">
                <a:solidFill>
                  <a:schemeClr val="bg1"/>
                </a:solidFill>
              </a:rPr>
            </a:br>
            <a:br>
              <a:rPr lang="ru-RU" sz="2400" b="1" cap="small" dirty="0">
                <a:solidFill>
                  <a:schemeClr val="bg1"/>
                </a:solidFill>
              </a:rPr>
            </a:br>
            <a:br>
              <a:rPr lang="ru-RU" sz="2400" b="1" cap="small" dirty="0">
                <a:solidFill>
                  <a:schemeClr val="bg1"/>
                </a:solidFill>
              </a:rPr>
            </a:br>
            <a:r>
              <a:rPr lang="ru-RU" sz="2400" b="1" cap="small" dirty="0">
                <a:solidFill>
                  <a:schemeClr val="bg1"/>
                </a:solidFill>
              </a:rPr>
              <a:t>3. Перспективы применения подобных проектов в регионе ЦАРЭС</a:t>
            </a:r>
            <a:br>
              <a:rPr lang="ru-RU" sz="2400" b="1" cap="small" dirty="0">
                <a:solidFill>
                  <a:schemeClr val="bg1"/>
                </a:solidFill>
              </a:rPr>
            </a:br>
            <a:br>
              <a:rPr lang="ru-RU" sz="2400" b="1" cap="small" dirty="0">
                <a:solidFill>
                  <a:schemeClr val="bg1"/>
                </a:solidFill>
              </a:rPr>
            </a:br>
            <a:br>
              <a:rPr lang="ru-RU" sz="2400" b="1" cap="small" dirty="0">
                <a:solidFill>
                  <a:schemeClr val="bg1"/>
                </a:solidFill>
              </a:rPr>
            </a:br>
            <a:br>
              <a:rPr lang="ru-RU" sz="2400" b="1" cap="small" dirty="0">
                <a:solidFill>
                  <a:schemeClr val="bg1"/>
                </a:solidFill>
              </a:rPr>
            </a:br>
            <a:endParaRPr lang="ru-RU" sz="2400" b="1" cap="small" dirty="0">
              <a:solidFill>
                <a:schemeClr val="bg1"/>
              </a:solidFill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B90B4DF-0883-E449-ACD9-E585DF1B134B}"/>
              </a:ext>
            </a:extLst>
          </p:cNvPr>
          <p:cNvSpPr txBox="1">
            <a:spLocks/>
          </p:cNvSpPr>
          <p:nvPr/>
        </p:nvSpPr>
        <p:spPr>
          <a:xfrm>
            <a:off x="448965" y="1350112"/>
            <a:ext cx="8246070" cy="366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Потенциал методологии DEMIG для развертывания в странах ЦАРЭС</a:t>
            </a: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Методологии и требования к данным</a:t>
            </a: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Расширение баз данных DEMIG POLICY и DEMIG C2C</a:t>
            </a: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r>
              <a:rPr lang="ru-RU" sz="2400" dirty="0">
                <a:solidFill>
                  <a:srgbClr val="17375E"/>
                </a:solidFill>
                <a:cs typeface="Calibri"/>
              </a:rPr>
              <a:t>Разработка сценариев мобильности навыков с использованием методологии Global </a:t>
            </a:r>
            <a:r>
              <a:rPr lang="ru-RU" sz="2400" dirty="0" err="1">
                <a:solidFill>
                  <a:srgbClr val="17375E"/>
                </a:solidFill>
                <a:cs typeface="Calibri"/>
              </a:rPr>
              <a:t>Migration</a:t>
            </a:r>
            <a:r>
              <a:rPr lang="ru-RU" sz="2400" dirty="0">
                <a:solidFill>
                  <a:srgbClr val="17375E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17375E"/>
                </a:solidFill>
                <a:cs typeface="Calibri"/>
              </a:rPr>
              <a:t>Futures</a:t>
            </a:r>
            <a:endParaRPr lang="ru-RU" sz="2400" dirty="0">
              <a:solidFill>
                <a:srgbClr val="17375E"/>
              </a:solidFill>
              <a:cs typeface="Calibri"/>
            </a:endParaRP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lvl="1"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>
              <a:lnSpc>
                <a:spcPct val="80000"/>
              </a:lnSpc>
              <a:buClr>
                <a:srgbClr val="17375E"/>
              </a:buClr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sz="2400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457200" indent="-457200">
              <a:lnSpc>
                <a:spcPct val="80000"/>
              </a:lnSpc>
              <a:buClr>
                <a:srgbClr val="17375E"/>
              </a:buClr>
              <a:buFont typeface="+mj-lt"/>
              <a:buAutoNum type="arabicPeriod"/>
              <a:defRPr/>
            </a:pPr>
            <a:endParaRPr lang="en-GB" dirty="0">
              <a:solidFill>
                <a:srgbClr val="17375E"/>
              </a:solidFill>
              <a:cs typeface="Calibri"/>
            </a:endParaRPr>
          </a:p>
          <a:p>
            <a:pPr marL="0" indent="0">
              <a:buFont typeface="Arial" pitchFamily="34" charset="0"/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016653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BDocumentDate xmlns="c1fdd505-2570-46c2-bd04-3e0f2d874cf5" xsi:nil="true"/>
    <ADBMonth xmlns="c1fdd505-2570-46c2-bd04-3e0f2d874cf5" xsi:nil="true"/>
    <hca2169e3b0945318411f30479ba40c8 xmlns="c1fdd505-2570-46c2-bd04-3e0f2d874cf5">
      <Terms xmlns="http://schemas.microsoft.com/office/infopath/2007/PartnerControls"/>
    </hca2169e3b0945318411f30479ba40c8>
    <a0d1b14b197747dfafc19f70ff45d4f6 xmlns="c1fdd505-2570-46c2-bd04-3e0f2d874cf5">
      <Terms xmlns="http://schemas.microsoft.com/office/infopath/2007/PartnerControls"/>
    </a0d1b14b197747dfafc19f70ff45d4f6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lcf76f155ced4ddcb4097134ff3c332f xmlns="cf371439-f430-41b1-8688-7ef6c47b85d0">
      <Terms xmlns="http://schemas.microsoft.com/office/infopath/2007/PartnerControls"/>
    </lcf76f155ced4ddcb4097134ff3c332f>
    <ADBYear xmlns="c1fdd505-2570-46c2-bd04-3e0f2d874cf5" xsi:nil="true"/>
    <ADBAuthors xmlns="c1fdd505-2570-46c2-bd04-3e0f2d874cf5">
      <UserInfo>
        <DisplayName/>
        <AccountId xsi:nil="true"/>
        <AccountType/>
      </UserInfo>
    </ADBAuthors>
    <p030e467f78f45b4ae8f7e2c17ea4d82 xmlns="c1fdd505-2570-46c2-bd04-3e0f2d874cf5">
      <Terms xmlns="http://schemas.microsoft.com/office/infopath/2007/PartnerControls"/>
    </p030e467f78f45b4ae8f7e2c17ea4d82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ADBSourceLink xmlns="c1fdd505-2570-46c2-bd04-3e0f2d874cf5">
      <Url xsi:nil="true"/>
      <Description xsi:nil="true"/>
    </ADBSourceLink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ADBDocumentTypeValue xmlns="c1fdd505-2570-46c2-bd04-3e0f2d874cf5" xsi:nil="true"/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ADBCirculatedLink xmlns="c1fdd505-2570-46c2-bd04-3e0f2d874cf5">
      <Url xsi:nil="true"/>
      <Description xsi:nil="true"/>
    </ADBCirculatedLink>
    <TaxCatchAll xmlns="c1fdd505-2570-46c2-bd04-3e0f2d874cf5">
      <Value>18</Value>
      <Value>11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7935BBDD-AF10-4ABA-AA27-21692A3096B2}"/>
</file>

<file path=customXml/itemProps2.xml><?xml version="1.0" encoding="utf-8"?>
<ds:datastoreItem xmlns:ds="http://schemas.openxmlformats.org/officeDocument/2006/customXml" ds:itemID="{A65CF168-D526-4731-B47B-E0210242680F}"/>
</file>

<file path=customXml/itemProps3.xml><?xml version="1.0" encoding="utf-8"?>
<ds:datastoreItem xmlns:ds="http://schemas.openxmlformats.org/officeDocument/2006/customXml" ds:itemID="{CCA33861-61ED-42AA-ABF7-E6C224206DAB}"/>
</file>

<file path=customXml/itemProps4.xml><?xml version="1.0" encoding="utf-8"?>
<ds:datastoreItem xmlns:ds="http://schemas.openxmlformats.org/officeDocument/2006/customXml" ds:itemID="{8C849406-13FC-4642-AAF9-8F5F92093DD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Экран (16:9)</PresentationFormat>
  <Paragraphs>93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Avante garde</vt:lpstr>
      <vt:lpstr>Calibri</vt:lpstr>
      <vt:lpstr>Office Theme</vt:lpstr>
      <vt:lpstr>Укрепление регионального сотрудничества по развитию навыков в рамках Программы ЦАРЭС: Основные достижения, вызовы и возможности сотрудничества. Организационное совещание и круглый стол с участием международных экспертов   30–31 мая 2022, Тбилиси, Грузия </vt:lpstr>
      <vt:lpstr>Содержание презентации</vt:lpstr>
      <vt:lpstr>  1. Важность включения данных миграции в ИСРТ  </vt:lpstr>
      <vt:lpstr> Предыдущие исследовательские проекты и базы данных по миграции/политике – Проект DEMIG </vt:lpstr>
      <vt:lpstr> Цели проекта DEMIG </vt:lpstr>
      <vt:lpstr> Базы данных DEMIG </vt:lpstr>
      <vt:lpstr>Презентация PowerPoint</vt:lpstr>
      <vt:lpstr> Воздействие проект DEMIG установление нового стандарта </vt:lpstr>
      <vt:lpstr>    3. Перспективы применения подобных проектов в регионе ЦАРЭС    </vt:lpstr>
      <vt:lpstr>   4. Дальнейшие планы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2022-05-30T14:23:20Z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2022-05-22T15:46:09Z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52994b1c-c9a4-4201-a1b1-818b038f7711</vt:lpwstr>
  </property>
  <property fmtid="{D5CDD505-2E9C-101B-9397-08002B2CF9AE}" pid="8" name="MSIP_Label_817d4574-7375-4d17-b29c-6e4c6df0fcb0_ContentBits">
    <vt:lpwstr>2</vt:lpwstr>
  </property>
  <property fmtid="{D5CDD505-2E9C-101B-9397-08002B2CF9AE}" pid="9" name="ContentTypeId">
    <vt:lpwstr>0x010100A3BFD338C4D69F46BE33AA49AB50870100C520B00D8BB20C45814389052060F14C</vt:lpwstr>
  </property>
  <property fmtid="{D5CDD505-2E9C-101B-9397-08002B2CF9AE}" pid="10" name="MediaServiceImageTags">
    <vt:lpwstr/>
  </property>
  <property fmtid="{D5CDD505-2E9C-101B-9397-08002B2CF9AE}" pid="11" name="ADBProjectDocumentType">
    <vt:lpwstr/>
  </property>
  <property fmtid="{D5CDD505-2E9C-101B-9397-08002B2CF9AE}" pid="12" name="ADBProject">
    <vt:lpwstr/>
  </property>
  <property fmtid="{D5CDD505-2E9C-101B-9397-08002B2CF9AE}" pid="13" name="ADBContentGroup">
    <vt:lpwstr>2;#CWRD|6d71ff58-4882-4388-ab5c-218969b1e9c8</vt:lpwstr>
  </property>
  <property fmtid="{D5CDD505-2E9C-101B-9397-08002B2CF9AE}" pid="14" name="ADBDivision">
    <vt:lpwstr>4;#CWRC|ecfd6e9e-1aa8-422e-b0ee-5f69329336ed</vt:lpwstr>
  </property>
  <property fmtid="{D5CDD505-2E9C-101B-9397-08002B2CF9AE}" pid="15" name="ADBSector">
    <vt:lpwstr/>
  </property>
  <property fmtid="{D5CDD505-2E9C-101B-9397-08002B2CF9AE}" pid="16" name="ADBDocumentSecurity">
    <vt:lpwstr/>
  </property>
  <property fmtid="{D5CDD505-2E9C-101B-9397-08002B2CF9AE}" pid="17" name="ADBDocumentLanguage">
    <vt:lpwstr>1;#English|16ac8743-31bb-43f8-9a73-533a041667d6</vt:lpwstr>
  </property>
  <property fmtid="{D5CDD505-2E9C-101B-9397-08002B2CF9AE}" pid="18" name="ADBSubRegion">
    <vt:lpwstr>11;#CAREC|815c4229-ad07-427a-8f71-a8b862b1014a</vt:lpwstr>
  </property>
  <property fmtid="{D5CDD505-2E9C-101B-9397-08002B2CF9AE}" pid="19" name="Segment">
    <vt:lpwstr/>
  </property>
  <property fmtid="{D5CDD505-2E9C-101B-9397-08002B2CF9AE}" pid="20" name="ADBDepartmentOwner">
    <vt:lpwstr>3;#CWRD|6d71ff58-4882-4388-ab5c-218969b1e9c8</vt:lpwstr>
  </property>
  <property fmtid="{D5CDD505-2E9C-101B-9397-08002B2CF9AE}" pid="21" name="ADBCountry">
    <vt:lpwstr>18;#Regional|d4cb8265-5963-4e16-b4f8-5ada18938c78</vt:lpwstr>
  </property>
</Properties>
</file>