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9" r:id="rId2"/>
    <p:sldId id="269" r:id="rId3"/>
    <p:sldId id="270" r:id="rId4"/>
    <p:sldId id="271" r:id="rId5"/>
    <p:sldId id="262" r:id="rId6"/>
    <p:sldId id="263" r:id="rId7"/>
    <p:sldId id="272" r:id="rId8"/>
    <p:sldId id="265" r:id="rId9"/>
    <p:sldId id="266" r:id="rId10"/>
    <p:sldId id="268" r:id="rId11"/>
    <p:sldId id="264" r:id="rId12"/>
    <p:sldId id="260" r:id="rId13"/>
    <p:sldId id="261" r:id="rId14"/>
    <p:sldId id="257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9F8"/>
    <a:srgbClr val="02B4F2"/>
    <a:srgbClr val="FE9202"/>
    <a:srgbClr val="E7FF01"/>
    <a:srgbClr val="E39A39"/>
    <a:srgbClr val="1D3A00"/>
    <a:srgbClr val="5EEC3C"/>
    <a:srgbClr val="990099"/>
    <a:srgbClr val="CC009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93" autoAdjust="0"/>
  </p:normalViewPr>
  <p:slideViewPr>
    <p:cSldViewPr>
      <p:cViewPr varScale="1">
        <p:scale>
          <a:sx n="102" d="100"/>
          <a:sy n="102" d="100"/>
        </p:scale>
        <p:origin x="192" y="7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  <p:sp>
        <p:nvSpPr>
          <p:cNvPr id="4" name="MSIPCMContentMarking" descr="{&quot;HashCode&quot;:418872913,&quot;Placement&quot;:&quot;Footer&quot;,&quot;Top&quot;:385.68866,&quot;Left&quot;:0.0,&quot;SlideWidth&quot;:720,&quot;SlideHeight&quot;:405}">
            <a:extLst>
              <a:ext uri="{FF2B5EF4-FFF2-40B4-BE49-F238E27FC236}">
                <a16:creationId xmlns:a16="http://schemas.microsoft.com/office/drawing/2014/main" id="{B61D59B9-4C00-417A-C341-385B916F853A}"/>
              </a:ext>
            </a:extLst>
          </p:cNvPr>
          <p:cNvSpPr txBox="1"/>
          <p:nvPr userDrawn="1"/>
        </p:nvSpPr>
        <p:spPr>
          <a:xfrm>
            <a:off x="0" y="48982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8133594" cy="17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Session VI: Creating a CAREC-Wide Labor Force and Labor Market Database and Information System and Future Research Collaborations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296261" y="3037212"/>
            <a:ext cx="4275739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Roland-Holst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Berkeley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4572000" cy="916230"/>
          </a:xfrm>
        </p:spPr>
        <p:txBody>
          <a:bodyPr>
            <a:noAutofit/>
          </a:bodyPr>
          <a:lstStyle/>
          <a:p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Strengthening Regional Cooperation on Skills Development under the CAREC Program: Key Progress, Challenges, and Opportunities for Collabora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tion</a:t>
            </a:r>
            <a:b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Inception Meeting and International Expert Roundtable 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May 2022, Tbilisi, Georgia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F5C4-97BA-874E-8883-01957AF4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Primary channels of the labor market:</a:t>
            </a:r>
          </a:p>
          <a:p>
            <a:r>
              <a:rPr lang="en-US" dirty="0"/>
              <a:t>Search behavior</a:t>
            </a:r>
          </a:p>
          <a:p>
            <a:r>
              <a:rPr lang="en-US" dirty="0"/>
              <a:t>Job advertising</a:t>
            </a:r>
          </a:p>
          <a:p>
            <a:r>
              <a:rPr lang="en-US" dirty="0"/>
              <a:t>Employment services</a:t>
            </a:r>
          </a:p>
          <a:p>
            <a:r>
              <a:rPr lang="en-US" dirty="0"/>
              <a:t>ICT and Transport use patterns</a:t>
            </a:r>
          </a:p>
          <a:p>
            <a:r>
              <a:rPr lang="en-US" dirty="0"/>
              <a:t>Remittances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80AF8-E3BA-E44F-92B7-4337D99F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Internet and Labor Markets</a:t>
            </a:r>
          </a:p>
        </p:txBody>
      </p:sp>
    </p:spTree>
    <p:extLst>
      <p:ext uri="{BB962C8B-B14F-4D97-AF65-F5344CB8AC3E}">
        <p14:creationId xmlns:p14="http://schemas.microsoft.com/office/powerpoint/2010/main" val="199014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E1C7-641D-C74F-B42C-99E84C5B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34745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Mining Google for New Data:</a:t>
            </a:r>
            <a:br>
              <a:rPr lang="en-US" sz="3200" dirty="0"/>
            </a:br>
            <a:r>
              <a:rPr lang="en-US" sz="3200" dirty="0"/>
              <a:t>A History Lesson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39CE1F-5287-99FC-3362-5B19AEA2D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8" y="886615"/>
            <a:ext cx="9285362" cy="412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4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B1D39-6473-23BC-FC0C-0C77995DF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9CADA-C95C-1846-BE25-38E320A5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140486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Where are Kyrgyz People?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A5DED-AFD9-8048-9595-4F15FDDA9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94" y="1327034"/>
            <a:ext cx="5648218" cy="322681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72304F-318F-E640-8131-C38A76E4D336}"/>
              </a:ext>
            </a:extLst>
          </p:cNvPr>
          <p:cNvSpPr txBox="1">
            <a:spLocks/>
          </p:cNvSpPr>
          <p:nvPr/>
        </p:nvSpPr>
        <p:spPr bwMode="auto">
          <a:xfrm>
            <a:off x="1372883" y="1146212"/>
            <a:ext cx="6629400" cy="47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493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6pPr>
            <a:lvl7pPr marL="2971672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7pPr>
            <a:lvl8pPr marL="3428853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8pPr>
            <a:lvl9pPr marL="3886033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700" kern="0" dirty="0">
                <a:solidFill>
                  <a:srgbClr val="0052C0"/>
                </a:solidFill>
              </a:rPr>
              <a:t>Searches in Kyrgyz Language Outside of Kyrgyz Republic</a:t>
            </a:r>
          </a:p>
        </p:txBody>
      </p:sp>
    </p:spTree>
    <p:extLst>
      <p:ext uri="{BB962C8B-B14F-4D97-AF65-F5344CB8AC3E}">
        <p14:creationId xmlns:p14="http://schemas.microsoft.com/office/powerpoint/2010/main" val="253508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220C-F719-9B45-829D-7E3315EA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197405"/>
            <a:ext cx="3817624" cy="3664918"/>
          </a:xfrm>
        </p:spPr>
        <p:txBody>
          <a:bodyPr/>
          <a:lstStyle/>
          <a:p>
            <a:r>
              <a:rPr lang="en-US" sz="1500" dirty="0"/>
              <a:t>This time series shows very strong trend, cyclical, and seasonal components.</a:t>
            </a:r>
          </a:p>
          <a:p>
            <a:r>
              <a:rPr lang="en-US" sz="1500" dirty="0"/>
              <a:t>Extracting these can yield useful information about how labor markets operate.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2490B-1E53-DA4F-B9A6-0C20DD4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-24235"/>
            <a:ext cx="8229600" cy="857250"/>
          </a:xfrm>
        </p:spPr>
        <p:txBody>
          <a:bodyPr/>
          <a:lstStyle/>
          <a:p>
            <a:r>
              <a:rPr lang="en-US" dirty="0"/>
              <a:t>Econometric Estimation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01C66-554A-1F4D-9543-F057D6A07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24" y="1032772"/>
            <a:ext cx="3167009" cy="3825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F7107-CDBD-C241-8F9F-174C3B321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557" y="2878066"/>
            <a:ext cx="3340172" cy="16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A47D48-A06A-989E-1CB9-9A3788C6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45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How to change your destiny:</a:t>
            </a:r>
            <a:br>
              <a:rPr lang="en-US" sz="3200" dirty="0"/>
            </a:br>
            <a:r>
              <a:rPr lang="en-US" sz="3200" dirty="0"/>
              <a:t>Korea 1970-2010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B9FE3899-DA21-AB6C-7558-0822D88992F8}"/>
              </a:ext>
            </a:extLst>
          </p:cNvPr>
          <p:cNvSpPr txBox="1">
            <a:spLocks/>
          </p:cNvSpPr>
          <p:nvPr/>
        </p:nvSpPr>
        <p:spPr bwMode="auto">
          <a:xfrm>
            <a:off x="1587903" y="1044700"/>
            <a:ext cx="6172200" cy="6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Calibri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Calibri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Calibri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Calibri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Calibri" charset="0"/>
              </a:defRPr>
            </a:lvl9pPr>
          </a:lstStyle>
          <a:p>
            <a:pPr algn="ctr"/>
            <a:r>
              <a:rPr lang="en-US" sz="1800" kern="0" dirty="0"/>
              <a:t>Realizing the Potential of HETVET Requires </a:t>
            </a:r>
          </a:p>
          <a:p>
            <a:pPr algn="ctr"/>
            <a:r>
              <a:rPr lang="en-US" sz="1800" kern="0" dirty="0"/>
              <a:t>Supporting Social and Labor Market Policies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CC62F-6CFA-E5D9-A93B-1F7AB6637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9057"/>
            <a:ext cx="8338728" cy="30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6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8BFA80-FF23-C7BE-718E-66A3F461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69" y="1960930"/>
            <a:ext cx="8246070" cy="763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Thank you!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3E4DA1-9557-DFB8-52B9-8C5D7495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6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Central Asia Remains in a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Low-Level Investment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966" y="1197405"/>
            <a:ext cx="8246070" cy="320680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Today’s Central Asia is a resource rich, low-income region. </a:t>
            </a:r>
          </a:p>
          <a:p>
            <a:r>
              <a:rPr lang="en-US" dirty="0"/>
              <a:t>The primary reason for this is low productivity, due to low investment in labor and capital.</a:t>
            </a:r>
          </a:p>
          <a:p>
            <a:r>
              <a:rPr lang="en-US" dirty="0"/>
              <a:t>Some primary sectors have drawn investors, but these are very capital intensive, narrowing growth benefits.</a:t>
            </a:r>
          </a:p>
          <a:p>
            <a:r>
              <a:rPr lang="en-US" dirty="0"/>
              <a:t>To attract and sustain broader investment, raising average labor productivity is essential.</a:t>
            </a:r>
          </a:p>
          <a:p>
            <a:r>
              <a:rPr lang="en-US" dirty="0"/>
              <a:t>This requires more determined commitments to education and training at all levels.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Investment Imbalances and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Global Labor Market Mismatches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115F3-D4E7-1C36-69E3-C6B9F1793101}"/>
              </a:ext>
            </a:extLst>
          </p:cNvPr>
          <p:cNvSpPr txBox="1"/>
          <p:nvPr/>
        </p:nvSpPr>
        <p:spPr>
          <a:xfrm>
            <a:off x="907080" y="961400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+mn-lt"/>
              </a:rPr>
              <a:t>Investment in Low-Middle Income economies is trending down.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+mn-lt"/>
              </a:rPr>
              <a:t>Remittances now dominate external financial inflows.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11249-5BEA-88CC-F825-D541F4DA1238}"/>
              </a:ext>
            </a:extLst>
          </p:cNvPr>
          <p:cNvSpPr txBox="1"/>
          <p:nvPr/>
        </p:nvSpPr>
        <p:spPr>
          <a:xfrm>
            <a:off x="1059785" y="1607731"/>
            <a:ext cx="701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Remittances, Foreign Direct Investment, and Official Development Assistance Flows to Low-Middle Income Countries, Excluding PRC, 1990-2022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13685-6F87-7195-0FE1-8CBB52F7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25" y="2130951"/>
            <a:ext cx="4886560" cy="29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3A9A37-8B4A-A9D6-807F-0417AA9A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08" y="97382"/>
            <a:ext cx="7350666" cy="8572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Remittance Dependence is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Particularly High in Central Asia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B125C-CA83-AB05-D5AF-64543CA5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328" y="1893104"/>
            <a:ext cx="2515283" cy="26270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1D2DAD-281B-8D37-DE27-CB02EC079385}"/>
              </a:ext>
            </a:extLst>
          </p:cNvPr>
          <p:cNvSpPr txBox="1"/>
          <p:nvPr/>
        </p:nvSpPr>
        <p:spPr>
          <a:xfrm>
            <a:off x="120108" y="1004047"/>
            <a:ext cx="738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Resource Flows to Europe and Central Asia, 1990-2022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8087E-E889-971F-0117-39BAA6AB0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1342601"/>
            <a:ext cx="5460916" cy="31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F967F6-8339-8E8D-7EEF-65593569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South Asia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284EE1-A233-9C0F-CCC8-AE91212F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35" y="1438033"/>
            <a:ext cx="2594129" cy="3002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42D83F-BAF5-A1EF-157C-E8255D926A62}"/>
              </a:ext>
            </a:extLst>
          </p:cNvPr>
          <p:cNvSpPr txBox="1"/>
          <p:nvPr/>
        </p:nvSpPr>
        <p:spPr>
          <a:xfrm>
            <a:off x="143555" y="998920"/>
            <a:ext cx="738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Resource Flows to South Asia, 1990-2022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E82CF-AD7F-B566-6ED7-123DD3A3D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5" y="1572123"/>
            <a:ext cx="4653122" cy="27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89A9C2-DB1A-B946-6388-E2130BA7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9" y="74441"/>
            <a:ext cx="9305854" cy="857250"/>
          </a:xfrm>
        </p:spPr>
        <p:txBody>
          <a:bodyPr>
            <a:noAutofit/>
          </a:bodyPr>
          <a:lstStyle/>
          <a:p>
            <a:r>
              <a:rPr lang="en-US" sz="3200" dirty="0"/>
              <a:t>Sending Countries are also</a:t>
            </a:r>
            <a:br>
              <a:rPr lang="en-US" sz="3200" dirty="0"/>
            </a:br>
            <a:r>
              <a:rPr lang="en-US" sz="3200" dirty="0"/>
              <a:t>Vulnerable to External Shocks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6995E-3C26-6C6E-6862-84AD7D6B009C}"/>
              </a:ext>
            </a:extLst>
          </p:cNvPr>
          <p:cNvSpPr txBox="1"/>
          <p:nvPr/>
        </p:nvSpPr>
        <p:spPr>
          <a:xfrm>
            <a:off x="601670" y="1044700"/>
            <a:ext cx="738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Impact of the Russia-Ukraine Conflict on Remittances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CC85A-1D19-2E3D-0BD1-8ECAA0980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1496263"/>
            <a:ext cx="5648630" cy="33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8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6FDAE-37EB-C26A-F554-6C18804F0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Remittances offer income to sending countries, but deny them most of the growth benefits of direct investment</a:t>
            </a:r>
          </a:p>
          <a:p>
            <a:r>
              <a:rPr lang="en-US" dirty="0"/>
              <a:t>Inclusive and sustained prosperity must be built on a solid foundation of </a:t>
            </a:r>
            <a:r>
              <a:rPr lang="en-US" u="sng" dirty="0"/>
              <a:t>domestic</a:t>
            </a:r>
            <a:r>
              <a:rPr lang="en-US" dirty="0"/>
              <a:t> investment.</a:t>
            </a:r>
          </a:p>
          <a:p>
            <a:r>
              <a:rPr lang="en-US" dirty="0"/>
              <a:t>Higher productivity is essential to recruit domestic and international capital for this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DBA8C-E349-8A22-3B42-C81067D5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36" y="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Shared Income, Unequal Growth:</a:t>
            </a:r>
            <a:br>
              <a:rPr lang="en-US" sz="3200" dirty="0"/>
            </a:br>
            <a:r>
              <a:rPr lang="en-US" sz="3200" dirty="0"/>
              <a:t>How to Escape the Low Investment Trap</a:t>
            </a:r>
          </a:p>
        </p:txBody>
      </p:sp>
    </p:spTree>
    <p:extLst>
      <p:ext uri="{BB962C8B-B14F-4D97-AF65-F5344CB8AC3E}">
        <p14:creationId xmlns:p14="http://schemas.microsoft.com/office/powerpoint/2010/main" val="258491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CDEDAB-D7D9-C37B-9A05-52C4FCE8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96" y="1044700"/>
            <a:ext cx="8246070" cy="36649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Three initiatives that can promote Regional Standards in Higher Education, Technical, and Vocational Education and Training (HETVET)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900" b="1" dirty="0"/>
              <a:t>CAREC Fellows Scholarly Exchange program</a:t>
            </a:r>
            <a:endParaRPr lang="en-US" sz="1900" dirty="0"/>
          </a:p>
          <a:p>
            <a:pPr lvl="1"/>
            <a:r>
              <a:rPr lang="en-US" sz="1700" dirty="0"/>
              <a:t>Objective: To familiarize regional experts with international standards for research on HETVET reform and modernization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900" b="1" dirty="0"/>
              <a:t>International Collaboration to Share and Harmonize HETVET Standards</a:t>
            </a:r>
            <a:endParaRPr lang="en-US" sz="1900" dirty="0"/>
          </a:p>
          <a:p>
            <a:pPr lvl="1"/>
            <a:r>
              <a:rPr lang="en-US" sz="1700" dirty="0"/>
              <a:t>Multilateral initiatives to align standards for education, information access, and employment with international best practices	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900" b="1" dirty="0"/>
              <a:t>International Research Partnerships to Promote Skill-intensive Development</a:t>
            </a:r>
            <a:endParaRPr lang="en-US" sz="1900" dirty="0"/>
          </a:p>
          <a:p>
            <a:pPr lvl="1"/>
            <a:r>
              <a:rPr lang="en-US" sz="1700" dirty="0"/>
              <a:t>Regional workshops on Skills, Trade, and Development (STD), hosted at selected CAREC universities. </a:t>
            </a:r>
          </a:p>
          <a:p>
            <a:pPr lvl="1"/>
            <a:r>
              <a:rPr lang="en-US" sz="1700" dirty="0"/>
              <a:t>Workshop contributions emphasize international HETVET standards and their regional diffusion. </a:t>
            </a:r>
          </a:p>
          <a:p>
            <a:pPr lvl="1"/>
            <a:r>
              <a:rPr lang="en-US" sz="1700" dirty="0"/>
              <a:t>Each workshop would produce a proceedings volume for electronic dissemination.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82A54-C77E-02FC-5F66-B61AA12E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6" y="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>Human Resource Development:</a:t>
            </a:r>
            <a:br>
              <a:rPr lang="en-US" sz="2800" dirty="0"/>
            </a:br>
            <a:r>
              <a:rPr lang="en-US" sz="2800" dirty="0"/>
              <a:t>The Key to a Better Central Asian Investment Climate</a:t>
            </a:r>
          </a:p>
        </p:txBody>
      </p:sp>
    </p:spTree>
    <p:extLst>
      <p:ext uri="{BB962C8B-B14F-4D97-AF65-F5344CB8AC3E}">
        <p14:creationId xmlns:p14="http://schemas.microsoft.com/office/powerpoint/2010/main" val="169478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1626F5-BA6F-FD73-9A52-91425979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99" y="1044699"/>
            <a:ext cx="8246070" cy="409880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200" dirty="0"/>
              <a:t>Three capacity building initiatives that can facilitate individual and coordinated public action:</a:t>
            </a:r>
            <a:r>
              <a:rPr lang="en-US" sz="4200" b="1" dirty="0"/>
              <a:t> </a:t>
            </a:r>
            <a:endParaRPr lang="en-US" sz="4200" dirty="0"/>
          </a:p>
          <a:p>
            <a:pPr marL="742950" indent="-742950">
              <a:buAutoNum type="arabicPeriod"/>
            </a:pPr>
            <a:r>
              <a:rPr lang="en-US" sz="4000" b="1" dirty="0"/>
              <a:t>National Assessments</a:t>
            </a:r>
          </a:p>
          <a:p>
            <a:pPr lvl="1"/>
            <a:r>
              <a:rPr lang="en-US" sz="4000" dirty="0"/>
              <a:t>To promote evidence-based policy, a new generation of national CGE models will be developed for scenario assessment. National labor market and investment climate research will provide a roadmap for proactive workforce development</a:t>
            </a:r>
          </a:p>
          <a:p>
            <a:pPr marL="742950" indent="-742950">
              <a:buAutoNum type="arabicPeriod"/>
            </a:pPr>
            <a:r>
              <a:rPr lang="en-US" sz="4000" b="1" dirty="0"/>
              <a:t>Regional and International Workshops to Promote Policy Dialog</a:t>
            </a:r>
            <a:endParaRPr lang="en-US" sz="4000" dirty="0"/>
          </a:p>
          <a:p>
            <a:pPr lvl="1"/>
            <a:r>
              <a:rPr lang="en-US" sz="4000" dirty="0"/>
              <a:t>Workshops to assess and compare national assessments: CAREC Institute, ADB/Manila, and ADBI/Tokyo. Presentations emphasizing baseline and gap assessments in each of the Central Asian economies, with evidence-based policy recommendations and a policy brief from each contributor.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Labor market database and information system</a:t>
            </a:r>
            <a:endParaRPr lang="en-US" sz="4000" dirty="0"/>
          </a:p>
          <a:p>
            <a:pPr lvl="1"/>
            <a:r>
              <a:rPr lang="en-US" sz="4000" dirty="0"/>
              <a:t>ICT is the most potent infrastructure resource for knowledge development and sharing.</a:t>
            </a:r>
          </a:p>
          <a:p>
            <a:pPr lvl="1"/>
            <a:r>
              <a:rPr lang="en-US" sz="4000" dirty="0"/>
              <a:t>Following the innovations of e-commerce, labor market search, transactions costs, and information barriers can be dramatically reduced.</a:t>
            </a:r>
          </a:p>
          <a:p>
            <a:pPr lvl="1"/>
            <a:r>
              <a:rPr lang="en-US" sz="4000" dirty="0"/>
              <a:t>Develop a roadmap for PPP investments in national and regional employment databases.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202FE4-80BF-FEE3-B4DE-F2EF30C3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36" y="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Public Capacity Building:</a:t>
            </a:r>
            <a:br>
              <a:rPr lang="en-US" sz="3200" dirty="0"/>
            </a:br>
            <a:r>
              <a:rPr lang="en-US" sz="3200" dirty="0"/>
              <a:t>Standards, Dialog, Information Systems </a:t>
            </a:r>
          </a:p>
        </p:txBody>
      </p:sp>
    </p:spTree>
    <p:extLst>
      <p:ext uri="{BB962C8B-B14F-4D97-AF65-F5344CB8AC3E}">
        <p14:creationId xmlns:p14="http://schemas.microsoft.com/office/powerpoint/2010/main" val="68092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lcf76f155ced4ddcb4097134ff3c332f xmlns="cf371439-f430-41b1-8688-7ef6c47b85d0">
      <Terms xmlns="http://schemas.microsoft.com/office/infopath/2007/PartnerControls"/>
    </lcf76f155ced4ddcb4097134ff3c332f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ADBDocumentTypeValue xmlns="c1fdd505-2570-46c2-bd04-3e0f2d874cf5" xsi:nil="true"/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18</Value>
      <Value>11</Value>
      <Value>4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57A89B57-2CCA-4A34-B2DB-7027A4941F2D}"/>
</file>

<file path=customXml/itemProps2.xml><?xml version="1.0" encoding="utf-8"?>
<ds:datastoreItem xmlns:ds="http://schemas.openxmlformats.org/officeDocument/2006/customXml" ds:itemID="{ADE57E9E-FA95-4E45-82E4-9A18936EB84F}"/>
</file>

<file path=customXml/itemProps3.xml><?xml version="1.0" encoding="utf-8"?>
<ds:datastoreItem xmlns:ds="http://schemas.openxmlformats.org/officeDocument/2006/customXml" ds:itemID="{7329C849-9C38-4CE3-8E82-B882AC60FCA3}"/>
</file>

<file path=customXml/itemProps4.xml><?xml version="1.0" encoding="utf-8"?>
<ds:datastoreItem xmlns:ds="http://schemas.openxmlformats.org/officeDocument/2006/customXml" ds:itemID="{46648CBB-80E9-4C1E-8B3C-8BD414B4A7F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Macintosh PowerPoint</Application>
  <PresentationFormat>On-screen Show (16:9)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Avante garde</vt:lpstr>
      <vt:lpstr>Arial</vt:lpstr>
      <vt:lpstr>Arial Black</vt:lpstr>
      <vt:lpstr>Calibri</vt:lpstr>
      <vt:lpstr>Office Theme</vt:lpstr>
      <vt:lpstr>Strengthening Regional Cooperation on Skills Development under the CAREC Program: Key Progress, Challenges, and Opportunities for Collaboration Inception Meeting and International Expert Roundtable  30–31 May 2022, Tbilisi, Georgia</vt:lpstr>
      <vt:lpstr>Central Asia Remains in a  Low-Level Investment Equilibrium</vt:lpstr>
      <vt:lpstr>Investment Imbalances and Global Labor Market Mismatches</vt:lpstr>
      <vt:lpstr>Remittance Dependence is  Particularly High in Central Asia</vt:lpstr>
      <vt:lpstr>and South Asia</vt:lpstr>
      <vt:lpstr>Sending Countries are also Vulnerable to External Shocks</vt:lpstr>
      <vt:lpstr>Shared Income, Unequal Growth: How to Escape the Low Investment Trap</vt:lpstr>
      <vt:lpstr>Human Resource Development: The Key to a Better Central Asian Investment Climate</vt:lpstr>
      <vt:lpstr>Public Capacity Building: Standards, Dialog, Information Systems </vt:lpstr>
      <vt:lpstr>Internet and Labor Markets</vt:lpstr>
      <vt:lpstr>Mining Google for New Data: A History Lesson</vt:lpstr>
      <vt:lpstr>Where are Kyrgyz People?</vt:lpstr>
      <vt:lpstr>Econometric Estimation</vt:lpstr>
      <vt:lpstr>How to change your destiny: Korea 1970-2010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2022-05-31T01:41:38Z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0x010100A3BFD338C4D69F46BE33AA49AB50870100C520B00D8BB20C45814389052060F14C</vt:lpwstr>
  </property>
  <property fmtid="{D5CDD505-2E9C-101B-9397-08002B2CF9AE}" pid="10" name="MediaServiceImageTags">
    <vt:lpwstr/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Division">
    <vt:lpwstr>4;#CWRC|ecfd6e9e-1aa8-422e-b0ee-5f69329336ed</vt:lpwstr>
  </property>
  <property fmtid="{D5CDD505-2E9C-101B-9397-08002B2CF9AE}" pid="15" name="ADBSector">
    <vt:lpwstr/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