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3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9F8"/>
    <a:srgbClr val="02B4F2"/>
    <a:srgbClr val="FE9202"/>
    <a:srgbClr val="E7FF01"/>
    <a:srgbClr val="E39A39"/>
    <a:srgbClr val="1D3A00"/>
    <a:srgbClr val="5EEC3C"/>
    <a:srgbClr val="990099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3218F-ED3F-43ED-AE00-D6F3D7DCC1CB}" v="74" dt="2022-05-22T17:56:30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65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%  of the employed in long-term migrants(2018)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Sheet1!$A$16:$A$24</c:f>
              <c:strCache>
                <c:ptCount val="9"/>
                <c:pt idx="0">
                  <c:v>Korea</c:v>
                </c:pt>
                <c:pt idx="1">
                  <c:v>US</c:v>
                </c:pt>
                <c:pt idx="2">
                  <c:v>UK</c:v>
                </c:pt>
                <c:pt idx="3">
                  <c:v>France</c:v>
                </c:pt>
                <c:pt idx="4">
                  <c:v>Germnay</c:v>
                </c:pt>
                <c:pt idx="5">
                  <c:v>Italy</c:v>
                </c:pt>
                <c:pt idx="6">
                  <c:v>Canada</c:v>
                </c:pt>
                <c:pt idx="7">
                  <c:v>Japan</c:v>
                </c:pt>
                <c:pt idx="8">
                  <c:v>G7 average</c:v>
                </c:pt>
              </c:strCache>
            </c:strRef>
          </c:cat>
          <c:val>
            <c:numRef>
              <c:f>Sheet1!$B$16:$B$24</c:f>
              <c:numCache>
                <c:formatCode>General</c:formatCode>
                <c:ptCount val="9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14</c:v>
                </c:pt>
                <c:pt idx="4">
                  <c:v>10</c:v>
                </c:pt>
                <c:pt idx="5">
                  <c:v>4</c:v>
                </c:pt>
                <c:pt idx="6">
                  <c:v>30</c:v>
                </c:pt>
                <c:pt idx="7">
                  <c:v>57</c:v>
                </c:pt>
                <c:pt idx="8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6-45F3-86D1-3D2E22262ADC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% of foreign-born in populations(2019)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Sheet1!$A$16:$A$24</c:f>
              <c:strCache>
                <c:ptCount val="9"/>
                <c:pt idx="0">
                  <c:v>Korea</c:v>
                </c:pt>
                <c:pt idx="1">
                  <c:v>US</c:v>
                </c:pt>
                <c:pt idx="2">
                  <c:v>UK</c:v>
                </c:pt>
                <c:pt idx="3">
                  <c:v>France</c:v>
                </c:pt>
                <c:pt idx="4">
                  <c:v>Germnay</c:v>
                </c:pt>
                <c:pt idx="5">
                  <c:v>Italy</c:v>
                </c:pt>
                <c:pt idx="6">
                  <c:v>Canada</c:v>
                </c:pt>
                <c:pt idx="7">
                  <c:v>Japan</c:v>
                </c:pt>
                <c:pt idx="8">
                  <c:v>G7 average</c:v>
                </c:pt>
              </c:strCache>
            </c:strRef>
          </c:cat>
          <c:val>
            <c:numRef>
              <c:f>Sheet1!$C$16:$C$24</c:f>
              <c:numCache>
                <c:formatCode>General</c:formatCode>
                <c:ptCount val="9"/>
                <c:pt idx="0">
                  <c:v>2</c:v>
                </c:pt>
                <c:pt idx="1">
                  <c:v>13.6</c:v>
                </c:pt>
                <c:pt idx="2">
                  <c:v>14</c:v>
                </c:pt>
                <c:pt idx="3">
                  <c:v>13</c:v>
                </c:pt>
                <c:pt idx="4">
                  <c:v>16.100000000000001</c:v>
                </c:pt>
                <c:pt idx="5">
                  <c:v>10</c:v>
                </c:pt>
                <c:pt idx="6">
                  <c:v>21</c:v>
                </c:pt>
                <c:pt idx="7">
                  <c:v>2</c:v>
                </c:pt>
                <c:pt idx="8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6-45F3-86D1-3D2E22262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92568720"/>
        <c:axId val="1292566544"/>
      </c:barChart>
      <c:catAx>
        <c:axId val="129256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566544"/>
        <c:crosses val="autoZero"/>
        <c:auto val="1"/>
        <c:lblAlgn val="ctr"/>
        <c:lblOffset val="100"/>
        <c:noMultiLvlLbl val="0"/>
      </c:catAx>
      <c:valAx>
        <c:axId val="129256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56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Unit: thousands</a:t>
            </a:r>
            <a:endParaRPr lang="ko-KR"/>
          </a:p>
        </c:rich>
      </c:tx>
      <c:layout>
        <c:manualLayout>
          <c:xMode val="edge"/>
          <c:yMode val="edge"/>
          <c:x val="0.8068913857677904"/>
          <c:y val="0.89751887810140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Visit employment(Special EPS)+overseas Korean</c:v>
                </c:pt>
                <c:pt idx="1">
                  <c:v>Non prefessional employment(EPS)</c:v>
                </c:pt>
                <c:pt idx="2">
                  <c:v>Professionals</c:v>
                </c:pt>
                <c:pt idx="3">
                  <c:v>Foregin students</c:v>
                </c:pt>
                <c:pt idx="4">
                  <c:v>Total employment of foreign nationals</c:v>
                </c:pt>
                <c:pt idx="5">
                  <c:v>Overstayers</c:v>
                </c:pt>
              </c:strCache>
            </c:strRef>
          </c:cat>
          <c:val>
            <c:numRef>
              <c:f>Sheet1!$B$7:$B$12</c:f>
              <c:numCache>
                <c:formatCode>#,##0</c:formatCode>
                <c:ptCount val="6"/>
                <c:pt idx="0" formatCode="General">
                  <c:v>340</c:v>
                </c:pt>
                <c:pt idx="1">
                  <c:v>238</c:v>
                </c:pt>
                <c:pt idx="2">
                  <c:v>47</c:v>
                </c:pt>
                <c:pt idx="3">
                  <c:v>13</c:v>
                </c:pt>
                <c:pt idx="4" formatCode="General">
                  <c:v>791</c:v>
                </c:pt>
                <c:pt idx="5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C-4EF5-AA58-13B8A33B6C1C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Visit employment(Special EPS)+overseas Korean</c:v>
                </c:pt>
                <c:pt idx="1">
                  <c:v>Non prefessional employment(EPS)</c:v>
                </c:pt>
                <c:pt idx="2">
                  <c:v>Professionals</c:v>
                </c:pt>
                <c:pt idx="3">
                  <c:v>Foregin students</c:v>
                </c:pt>
                <c:pt idx="4">
                  <c:v>Total employment of foreign nationals</c:v>
                </c:pt>
                <c:pt idx="5">
                  <c:v>Overstayers</c:v>
                </c:pt>
              </c:strCache>
            </c:strRef>
          </c:cat>
          <c:val>
            <c:numRef>
              <c:f>Sheet1!$C$7:$C$12</c:f>
              <c:numCache>
                <c:formatCode>#,##0</c:formatCode>
                <c:ptCount val="6"/>
                <c:pt idx="0" formatCode="General">
                  <c:v>322</c:v>
                </c:pt>
                <c:pt idx="1">
                  <c:v>251</c:v>
                </c:pt>
                <c:pt idx="2">
                  <c:v>39</c:v>
                </c:pt>
                <c:pt idx="3">
                  <c:v>27</c:v>
                </c:pt>
                <c:pt idx="4" formatCode="General">
                  <c:v>848</c:v>
                </c:pt>
                <c:pt idx="5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C-4EF5-AA58-13B8A33B6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26859264"/>
        <c:axId val="1026862528"/>
      </c:barChart>
      <c:catAx>
        <c:axId val="10268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862528"/>
        <c:crosses val="autoZero"/>
        <c:auto val="1"/>
        <c:lblAlgn val="ctr"/>
        <c:lblOffset val="100"/>
        <c:noMultiLvlLbl val="0"/>
      </c:catAx>
      <c:valAx>
        <c:axId val="10268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8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23/05/2022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A02FA-44DB-4147-8D29-3273B3F38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72F84D9-6300-43C8-8ECB-2FC50AF5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755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AB946-5AD7-42BA-8AC9-5B88F85EE4F3}"/>
              </a:ext>
            </a:extLst>
          </p:cNvPr>
          <p:cNvSpPr txBox="1">
            <a:spLocks/>
          </p:cNvSpPr>
          <p:nvPr/>
        </p:nvSpPr>
        <p:spPr>
          <a:xfrm>
            <a:off x="448964" y="1030188"/>
            <a:ext cx="6413609" cy="16652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latin typeface="Arial Black" panose="020B0A04020102020204" pitchFamily="34" charset="0"/>
                <a:cs typeface="Times New Roman" panose="02020603050405020304" pitchFamily="18" charset="0"/>
              </a:rPr>
              <a:t>Korea’s Employment Permit System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46C2AE4-C883-46CC-9A10-F205BFB25BF4}"/>
              </a:ext>
            </a:extLst>
          </p:cNvPr>
          <p:cNvSpPr txBox="1">
            <a:spLocks/>
          </p:cNvSpPr>
          <p:nvPr/>
        </p:nvSpPr>
        <p:spPr>
          <a:xfrm>
            <a:off x="448965" y="2724455"/>
            <a:ext cx="7164342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Dr. Prof. </a:t>
            </a:r>
            <a:r>
              <a:rPr lang="en-US" sz="1800"/>
              <a:t>Young-bum Park</a:t>
            </a:r>
            <a:endParaRPr lang="en-US" sz="1800" dirty="0"/>
          </a:p>
          <a:p>
            <a:r>
              <a:rPr lang="en-US" sz="1800" dirty="0"/>
              <a:t>Former President of HRD Korea</a:t>
            </a:r>
          </a:p>
          <a:p>
            <a:r>
              <a:rPr lang="en-US" altLang="ko-KR" sz="1200" dirty="0">
                <a:cs typeface="Times New Roman" panose="02020603050405020304" pitchFamily="18" charset="0"/>
              </a:rPr>
              <a:t>(ybpark@hansung.ac.kr)</a:t>
            </a:r>
            <a:endParaRPr lang="en-US" sz="1800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46E48C-F074-4EF8-9B79-23D75FFB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Strengthening Regional Cooperation on Skills Development under the CAREC Program: Key Progress, Challenges, and Opportunities for Collabora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tion</a:t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Inception Meeting and International Expert Roundtable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May 2022, Tbilisi, Georgia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AF930EED-B7D3-4527-8EC3-C5142CBD4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724" y="1196975"/>
            <a:ext cx="6062552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2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/>
              <a:t>Temporary Seasonal Work Permit for farming/fishing households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3A1B-8799-4839-B6C1-0160B854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7940659" cy="3206805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Introduced in 2015</a:t>
            </a:r>
          </a:p>
          <a:p>
            <a:endParaRPr lang="en-US" altLang="ko-KR" dirty="0"/>
          </a:p>
          <a:p>
            <a:r>
              <a:rPr lang="en-US" altLang="ko-KR" dirty="0"/>
              <a:t>Can stay for a short period(90 days, 5 months)</a:t>
            </a:r>
          </a:p>
          <a:p>
            <a:endParaRPr lang="en-US" altLang="ko-KR" dirty="0"/>
          </a:p>
          <a:p>
            <a:r>
              <a:rPr lang="en-US" altLang="ko-KR" dirty="0"/>
              <a:t>136 local governments applied for allocation and 8,184 foreigners employed from 2015 to 2021</a:t>
            </a:r>
          </a:p>
          <a:p>
            <a:endParaRPr lang="en-US" altLang="ko-KR" dirty="0"/>
          </a:p>
          <a:p>
            <a:r>
              <a:rPr lang="en-US" altLang="ko-KR" dirty="0"/>
              <a:t>Foreigners residing in Korea became eligible due to Covid-19 pandemic from March 2020; 1516 foreigners employed</a:t>
            </a:r>
          </a:p>
        </p:txBody>
      </p:sp>
    </p:spTree>
    <p:extLst>
      <p:ext uri="{BB962C8B-B14F-4D97-AF65-F5344CB8AC3E}">
        <p14:creationId xmlns:p14="http://schemas.microsoft.com/office/powerpoint/2010/main" val="351264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/>
              <a:t>(General) Employment Permit System </a:t>
            </a:r>
            <a:br>
              <a:rPr lang="en-US" altLang="ko-KR" sz="3600" dirty="0"/>
            </a:br>
            <a:r>
              <a:rPr lang="en-US" altLang="ko-KR" sz="3600" dirty="0"/>
              <a:t>(vs. Special Case Employment Permit System)</a:t>
            </a:r>
            <a:endParaRPr lang="en-US" dirty="0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87561E9A-B569-4A1D-A35E-B90EEBB4B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80" y="1197405"/>
            <a:ext cx="6981990" cy="3257824"/>
          </a:xfrm>
          <a:prstGeom prst="rect">
            <a:avLst/>
          </a:prstGeom>
        </p:spPr>
      </p:pic>
      <p:sp>
        <p:nvSpPr>
          <p:cNvPr id="5" name="직사각형 2">
            <a:extLst>
              <a:ext uri="{FF2B5EF4-FFF2-40B4-BE49-F238E27FC236}">
                <a16:creationId xmlns:a16="http://schemas.microsoft.com/office/drawing/2014/main" id="{4F01A294-38D0-48A3-AD57-7B55C886B1B7}"/>
              </a:ext>
            </a:extLst>
          </p:cNvPr>
          <p:cNvSpPr/>
          <p:nvPr/>
        </p:nvSpPr>
        <p:spPr>
          <a:xfrm>
            <a:off x="4165218" y="2032969"/>
            <a:ext cx="3637528" cy="284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92833CE9-FB30-4DCF-B630-90E26B732C11}"/>
              </a:ext>
            </a:extLst>
          </p:cNvPr>
          <p:cNvSpPr/>
          <p:nvPr/>
        </p:nvSpPr>
        <p:spPr>
          <a:xfrm>
            <a:off x="1823310" y="2578296"/>
            <a:ext cx="5497749" cy="247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7" name="직사각형 4">
            <a:extLst>
              <a:ext uri="{FF2B5EF4-FFF2-40B4-BE49-F238E27FC236}">
                <a16:creationId xmlns:a16="http://schemas.microsoft.com/office/drawing/2014/main" id="{E2888FAA-86E0-4E70-BB1B-A4ABB97691BA}"/>
              </a:ext>
            </a:extLst>
          </p:cNvPr>
          <p:cNvSpPr/>
          <p:nvPr/>
        </p:nvSpPr>
        <p:spPr>
          <a:xfrm>
            <a:off x="4165218" y="3824811"/>
            <a:ext cx="3460881" cy="505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5549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그림 1">
            <a:extLst>
              <a:ext uri="{FF2B5EF4-FFF2-40B4-BE49-F238E27FC236}">
                <a16:creationId xmlns:a16="http://schemas.microsoft.com/office/drawing/2014/main" id="{84ABED8F-B5CB-46B1-B056-3582B75AD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643" y="1044700"/>
            <a:ext cx="6871725" cy="3547332"/>
          </a:xfrm>
          <a:prstGeom prst="rect">
            <a:avLst/>
          </a:prstGeom>
        </p:spPr>
      </p:pic>
      <p:sp>
        <p:nvSpPr>
          <p:cNvPr id="22" name="직사각형 2">
            <a:extLst>
              <a:ext uri="{FF2B5EF4-FFF2-40B4-BE49-F238E27FC236}">
                <a16:creationId xmlns:a16="http://schemas.microsoft.com/office/drawing/2014/main" id="{2D2A4207-B270-4289-AFA5-9B5E2C4D1B2A}"/>
              </a:ext>
            </a:extLst>
          </p:cNvPr>
          <p:cNvSpPr/>
          <p:nvPr/>
        </p:nvSpPr>
        <p:spPr>
          <a:xfrm>
            <a:off x="4266590" y="1449611"/>
            <a:ext cx="3359510" cy="3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3" name="직사각형 3">
            <a:extLst>
              <a:ext uri="{FF2B5EF4-FFF2-40B4-BE49-F238E27FC236}">
                <a16:creationId xmlns:a16="http://schemas.microsoft.com/office/drawing/2014/main" id="{8441CD28-5E84-4C17-96CA-4BD0484FA34F}"/>
              </a:ext>
            </a:extLst>
          </p:cNvPr>
          <p:cNvSpPr/>
          <p:nvPr/>
        </p:nvSpPr>
        <p:spPr>
          <a:xfrm>
            <a:off x="5182820" y="2236036"/>
            <a:ext cx="1485900" cy="230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4" name="직사각형 4">
            <a:extLst>
              <a:ext uri="{FF2B5EF4-FFF2-40B4-BE49-F238E27FC236}">
                <a16:creationId xmlns:a16="http://schemas.microsoft.com/office/drawing/2014/main" id="{99F44867-8482-4CA6-831C-CE06C3CA87CC}"/>
              </a:ext>
            </a:extLst>
          </p:cNvPr>
          <p:cNvSpPr/>
          <p:nvPr/>
        </p:nvSpPr>
        <p:spPr>
          <a:xfrm>
            <a:off x="1823310" y="1876305"/>
            <a:ext cx="2441036" cy="448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5" name="직사각형 5">
            <a:extLst>
              <a:ext uri="{FF2B5EF4-FFF2-40B4-BE49-F238E27FC236}">
                <a16:creationId xmlns:a16="http://schemas.microsoft.com/office/drawing/2014/main" id="{CC6E8A25-133D-4D69-B7EB-25FB84C869A4}"/>
              </a:ext>
            </a:extLst>
          </p:cNvPr>
          <p:cNvSpPr/>
          <p:nvPr/>
        </p:nvSpPr>
        <p:spPr>
          <a:xfrm>
            <a:off x="1824765" y="2818366"/>
            <a:ext cx="2441826" cy="364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6" name="직사각형 6">
            <a:extLst>
              <a:ext uri="{FF2B5EF4-FFF2-40B4-BE49-F238E27FC236}">
                <a16:creationId xmlns:a16="http://schemas.microsoft.com/office/drawing/2014/main" id="{FD125252-F7A9-42EB-88C7-92C401F0FEAC}"/>
              </a:ext>
            </a:extLst>
          </p:cNvPr>
          <p:cNvSpPr/>
          <p:nvPr/>
        </p:nvSpPr>
        <p:spPr>
          <a:xfrm>
            <a:off x="4274323" y="3226103"/>
            <a:ext cx="3361754" cy="227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7" name="직사각형 7">
            <a:extLst>
              <a:ext uri="{FF2B5EF4-FFF2-40B4-BE49-F238E27FC236}">
                <a16:creationId xmlns:a16="http://schemas.microsoft.com/office/drawing/2014/main" id="{D6BED652-AA2B-496E-82E1-B280AC706A80}"/>
              </a:ext>
            </a:extLst>
          </p:cNvPr>
          <p:cNvSpPr/>
          <p:nvPr/>
        </p:nvSpPr>
        <p:spPr>
          <a:xfrm>
            <a:off x="1824558" y="3890944"/>
            <a:ext cx="2442032" cy="558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4961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C0ACAE13-C0F1-454D-8E39-7ABF2B108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073" y="1197404"/>
            <a:ext cx="6409853" cy="2924269"/>
          </a:xfrm>
          <a:prstGeom prst="rect">
            <a:avLst/>
          </a:prstGeom>
        </p:spPr>
      </p:pic>
      <p:sp>
        <p:nvSpPr>
          <p:cNvPr id="5" name="직사각형 2">
            <a:extLst>
              <a:ext uri="{FF2B5EF4-FFF2-40B4-BE49-F238E27FC236}">
                <a16:creationId xmlns:a16="http://schemas.microsoft.com/office/drawing/2014/main" id="{2B02B69E-10FE-46D6-AB3B-3EE03FD3B386}"/>
              </a:ext>
            </a:extLst>
          </p:cNvPr>
          <p:cNvSpPr/>
          <p:nvPr/>
        </p:nvSpPr>
        <p:spPr>
          <a:xfrm>
            <a:off x="1976014" y="2113636"/>
            <a:ext cx="1350005" cy="1832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83C9EA9D-045F-4B4D-8930-52704352C2EC}"/>
              </a:ext>
            </a:extLst>
          </p:cNvPr>
          <p:cNvSpPr/>
          <p:nvPr/>
        </p:nvSpPr>
        <p:spPr>
          <a:xfrm>
            <a:off x="5488230" y="2724455"/>
            <a:ext cx="1933996" cy="228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7" name="직사각형 4">
            <a:extLst>
              <a:ext uri="{FF2B5EF4-FFF2-40B4-BE49-F238E27FC236}">
                <a16:creationId xmlns:a16="http://schemas.microsoft.com/office/drawing/2014/main" id="{A71F40DB-0E25-477E-AE5B-C63096B597B9}"/>
              </a:ext>
            </a:extLst>
          </p:cNvPr>
          <p:cNvSpPr/>
          <p:nvPr/>
        </p:nvSpPr>
        <p:spPr>
          <a:xfrm>
            <a:off x="5503221" y="3702588"/>
            <a:ext cx="1919005" cy="243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5254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E18E766D-F9A8-4A8C-A901-4312F714F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782" y="1196975"/>
            <a:ext cx="5854437" cy="3665538"/>
          </a:xfrm>
          <a:prstGeom prst="rect">
            <a:avLst/>
          </a:prstGeom>
        </p:spPr>
      </p:pic>
      <p:sp>
        <p:nvSpPr>
          <p:cNvPr id="5" name="직사각형 3">
            <a:extLst>
              <a:ext uri="{FF2B5EF4-FFF2-40B4-BE49-F238E27FC236}">
                <a16:creationId xmlns:a16="http://schemas.microsoft.com/office/drawing/2014/main" id="{D42AA7F0-92F8-4469-8B0A-B0BA48A856B8}"/>
              </a:ext>
            </a:extLst>
          </p:cNvPr>
          <p:cNvSpPr/>
          <p:nvPr/>
        </p:nvSpPr>
        <p:spPr>
          <a:xfrm>
            <a:off x="1698979" y="2184764"/>
            <a:ext cx="2595986" cy="676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8FBB747A-DB19-493E-B0DD-D2B91352A704}"/>
              </a:ext>
            </a:extLst>
          </p:cNvPr>
          <p:cNvSpPr/>
          <p:nvPr/>
        </p:nvSpPr>
        <p:spPr>
          <a:xfrm>
            <a:off x="4572000" y="2534486"/>
            <a:ext cx="2658160" cy="495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AA8163EB-2038-46AC-9AB5-7237B6CDD073}"/>
              </a:ext>
            </a:extLst>
          </p:cNvPr>
          <p:cNvSpPr/>
          <p:nvPr/>
        </p:nvSpPr>
        <p:spPr>
          <a:xfrm>
            <a:off x="4591453" y="4021945"/>
            <a:ext cx="2658160" cy="68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AE405E51-5362-4BE7-A6B3-23B90A94EFC3}"/>
              </a:ext>
            </a:extLst>
          </p:cNvPr>
          <p:cNvSpPr/>
          <p:nvPr/>
        </p:nvSpPr>
        <p:spPr>
          <a:xfrm>
            <a:off x="1819620" y="3977284"/>
            <a:ext cx="2354703" cy="426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068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2">
            <a:extLst>
              <a:ext uri="{FF2B5EF4-FFF2-40B4-BE49-F238E27FC236}">
                <a16:creationId xmlns:a16="http://schemas.microsoft.com/office/drawing/2014/main" id="{DDBDC269-3BB2-4043-B47B-7047248FF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955" y="1241684"/>
            <a:ext cx="4418091" cy="3576119"/>
          </a:xfrm>
          <a:prstGeom prst="rect">
            <a:avLst/>
          </a:prstGeom>
        </p:spPr>
      </p:pic>
      <p:sp>
        <p:nvSpPr>
          <p:cNvPr id="5" name="직사각형 3">
            <a:extLst>
              <a:ext uri="{FF2B5EF4-FFF2-40B4-BE49-F238E27FC236}">
                <a16:creationId xmlns:a16="http://schemas.microsoft.com/office/drawing/2014/main" id="{2461F155-1B99-4E0B-A722-E627F91CF265}"/>
              </a:ext>
            </a:extLst>
          </p:cNvPr>
          <p:cNvSpPr/>
          <p:nvPr/>
        </p:nvSpPr>
        <p:spPr>
          <a:xfrm>
            <a:off x="2459629" y="2877160"/>
            <a:ext cx="1959666" cy="1855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8E9E5F59-CFD3-479E-ACD4-E1AE2D6AC1D1}"/>
              </a:ext>
            </a:extLst>
          </p:cNvPr>
          <p:cNvSpPr/>
          <p:nvPr/>
        </p:nvSpPr>
        <p:spPr>
          <a:xfrm>
            <a:off x="4688340" y="2297510"/>
            <a:ext cx="1880032" cy="180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2981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Institutions involved in General EPS</a:t>
            </a:r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1A53A8-765B-4684-AB2B-62AAD6448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70" y="1044700"/>
            <a:ext cx="7801519" cy="33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4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F00C-BF2C-41AD-A1F2-793588D9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098D18-379F-49B4-9AD8-4BE6E3CDD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577" y="1196975"/>
            <a:ext cx="6570847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/>
              <a:t>Number of foreign workers in manufacturing in General EPS</a:t>
            </a:r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3D060E-28E0-4B25-BF76-E63DCB230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9" y="1044700"/>
            <a:ext cx="6792662" cy="33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HRD Korea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5C4FF-0777-49FF-832C-5CE2B36084AE}"/>
              </a:ext>
            </a:extLst>
          </p:cNvPr>
          <p:cNvSpPr txBox="1"/>
          <p:nvPr/>
        </p:nvSpPr>
        <p:spPr>
          <a:xfrm>
            <a:off x="754375" y="1044700"/>
            <a:ext cx="7482545" cy="87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dirty="0">
                <a:latin typeface="Arial Black" panose="020B0A04020102020204" pitchFamily="34" charset="0"/>
              </a:rPr>
              <a:t>“</a:t>
            </a:r>
            <a:r>
              <a:rPr lang="en-US" altLang="ko-KR" sz="1800" dirty="0">
                <a:solidFill>
                  <a:srgbClr val="215968"/>
                </a:solidFill>
                <a:latin typeface="Arial Black" panose="020B0A04020102020204" pitchFamily="34" charset="0"/>
              </a:rPr>
              <a:t>The best HRD professional organization</a:t>
            </a:r>
          </a:p>
          <a:p>
            <a:pPr algn="ctr">
              <a:lnSpc>
                <a:spcPct val="15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to raise the value of people and companies</a:t>
            </a:r>
            <a:r>
              <a:rPr lang="en-US" altLang="ko-KR" sz="1800" dirty="0">
                <a:latin typeface="Arial Black" panose="020B0A04020102020204" pitchFamily="34" charset="0"/>
              </a:rPr>
              <a:t>”</a:t>
            </a:r>
            <a:endParaRPr lang="ko-KR" altLang="en-US" sz="1800" dirty="0">
              <a:latin typeface="Arial Black" panose="020B0A04020102020204" pitchFamily="34" charset="0"/>
            </a:endParaRPr>
          </a:p>
        </p:txBody>
      </p:sp>
      <p:grpSp>
        <p:nvGrpSpPr>
          <p:cNvPr id="6" name="그룹 36">
            <a:extLst>
              <a:ext uri="{FF2B5EF4-FFF2-40B4-BE49-F238E27FC236}">
                <a16:creationId xmlns:a16="http://schemas.microsoft.com/office/drawing/2014/main" id="{664FF7DC-2446-48D1-88F4-EAC78355DBEE}"/>
              </a:ext>
            </a:extLst>
          </p:cNvPr>
          <p:cNvGrpSpPr/>
          <p:nvPr/>
        </p:nvGrpSpPr>
        <p:grpSpPr>
          <a:xfrm>
            <a:off x="1365195" y="1923210"/>
            <a:ext cx="6413610" cy="2620642"/>
            <a:chOff x="632520" y="2337053"/>
            <a:chExt cx="8967064" cy="5218493"/>
          </a:xfrm>
        </p:grpSpPr>
        <p:pic>
          <p:nvPicPr>
            <p:cNvPr id="7" name="Picture 1" descr="0806_HRD_PPT_일학습병행제_7.jpg">
              <a:extLst>
                <a:ext uri="{FF2B5EF4-FFF2-40B4-BE49-F238E27FC236}">
                  <a16:creationId xmlns:a16="http://schemas.microsoft.com/office/drawing/2014/main" id="{7A9BEFA2-4009-4EB3-BE37-38DE04503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8" t="30098" r="58807" b="20368"/>
            <a:stretch/>
          </p:blipFill>
          <p:spPr>
            <a:xfrm>
              <a:off x="632520" y="2674658"/>
              <a:ext cx="2909901" cy="3491855"/>
            </a:xfrm>
            <a:prstGeom prst="rect">
              <a:avLst/>
            </a:prstGeom>
          </p:spPr>
        </p:pic>
        <p:grpSp>
          <p:nvGrpSpPr>
            <p:cNvPr id="8" name="그룹 22">
              <a:extLst>
                <a:ext uri="{FF2B5EF4-FFF2-40B4-BE49-F238E27FC236}">
                  <a16:creationId xmlns:a16="http://schemas.microsoft.com/office/drawing/2014/main" id="{A299A746-8928-4EAB-9B3F-5D363E05978E}"/>
                </a:ext>
              </a:extLst>
            </p:cNvPr>
            <p:cNvGrpSpPr/>
            <p:nvPr/>
          </p:nvGrpSpPr>
          <p:grpSpPr>
            <a:xfrm>
              <a:off x="3931905" y="2337053"/>
              <a:ext cx="4470606" cy="2943346"/>
              <a:chOff x="3492352" y="2405499"/>
              <a:chExt cx="4470606" cy="2943346"/>
            </a:xfrm>
          </p:grpSpPr>
          <p:grpSp>
            <p:nvGrpSpPr>
              <p:cNvPr id="11" name="그룹 24">
                <a:extLst>
                  <a:ext uri="{FF2B5EF4-FFF2-40B4-BE49-F238E27FC236}">
                    <a16:creationId xmlns:a16="http://schemas.microsoft.com/office/drawing/2014/main" id="{3F9DDEDE-30DF-496A-9A2E-F0F3BD2EAF12}"/>
                  </a:ext>
                </a:extLst>
              </p:cNvPr>
              <p:cNvGrpSpPr/>
              <p:nvPr/>
            </p:nvGrpSpPr>
            <p:grpSpPr>
              <a:xfrm>
                <a:off x="3530082" y="3933972"/>
                <a:ext cx="4375088" cy="1414873"/>
                <a:chOff x="2211682" y="2904322"/>
                <a:chExt cx="5569152" cy="801026"/>
              </a:xfrm>
            </p:grpSpPr>
            <p:pic>
              <p:nvPicPr>
                <p:cNvPr id="15" name="그림 28" descr="066.png">
                  <a:extLst>
                    <a:ext uri="{FF2B5EF4-FFF2-40B4-BE49-F238E27FC236}">
                      <a16:creationId xmlns:a16="http://schemas.microsoft.com/office/drawing/2014/main" id="{68A6A3C7-7F02-4679-871A-C9A073311C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 l="6697" t="6632" r="8066" b="8904"/>
                <a:stretch>
                  <a:fillRect/>
                </a:stretch>
              </p:blipFill>
              <p:spPr>
                <a:xfrm>
                  <a:off x="2211682" y="2904322"/>
                  <a:ext cx="5569152" cy="801026"/>
                </a:xfrm>
                <a:prstGeom prst="rect">
                  <a:avLst/>
                </a:prstGeom>
              </p:spPr>
            </p:pic>
            <p:sp>
              <p:nvSpPr>
                <p:cNvPr id="16" name="Text Box 26">
                  <a:extLst>
                    <a:ext uri="{FF2B5EF4-FFF2-40B4-BE49-F238E27FC236}">
                      <a16:creationId xmlns:a16="http://schemas.microsoft.com/office/drawing/2014/main" id="{5C79B7C3-FC9D-4909-AA39-FE2E2C8DD3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402" y="2957573"/>
                  <a:ext cx="4980128" cy="4674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31750">
                    <a:bevelT w="0" h="25400"/>
                    <a:contourClr>
                      <a:srgbClr val="10253F"/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 sz="2400" b="1" dirty="0">
                      <a:latin typeface="+mn-ea"/>
                    </a:rPr>
                    <a:t>Competency Assessment</a:t>
                  </a:r>
                </a:p>
              </p:txBody>
            </p:sp>
          </p:grpSp>
          <p:grpSp>
            <p:nvGrpSpPr>
              <p:cNvPr id="12" name="그룹 25">
                <a:extLst>
                  <a:ext uri="{FF2B5EF4-FFF2-40B4-BE49-F238E27FC236}">
                    <a16:creationId xmlns:a16="http://schemas.microsoft.com/office/drawing/2014/main" id="{D5829D65-3057-4325-8182-FCADCEA09C69}"/>
                  </a:ext>
                </a:extLst>
              </p:cNvPr>
              <p:cNvGrpSpPr/>
              <p:nvPr/>
            </p:nvGrpSpPr>
            <p:grpSpPr>
              <a:xfrm>
                <a:off x="3492352" y="2405499"/>
                <a:ext cx="4470606" cy="1437001"/>
                <a:chOff x="5788360" y="2038934"/>
                <a:chExt cx="5690739" cy="813554"/>
              </a:xfrm>
            </p:grpSpPr>
            <p:pic>
              <p:nvPicPr>
                <p:cNvPr id="13" name="그림 26" descr="066.png">
                  <a:extLst>
                    <a:ext uri="{FF2B5EF4-FFF2-40B4-BE49-F238E27FC236}">
                      <a16:creationId xmlns:a16="http://schemas.microsoft.com/office/drawing/2014/main" id="{F88D6F83-7B82-482B-AAB4-236E3A7326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 l="6697" t="6632" r="8066" b="8904"/>
                <a:stretch>
                  <a:fillRect/>
                </a:stretch>
              </p:blipFill>
              <p:spPr>
                <a:xfrm>
                  <a:off x="5822849" y="2038934"/>
                  <a:ext cx="5656250" cy="813554"/>
                </a:xfrm>
                <a:prstGeom prst="rect">
                  <a:avLst/>
                </a:prstGeom>
              </p:spPr>
            </p:pic>
            <p:sp>
              <p:nvSpPr>
                <p:cNvPr id="14" name="Text Box 26">
                  <a:extLst>
                    <a:ext uri="{FF2B5EF4-FFF2-40B4-BE49-F238E27FC236}">
                      <a16:creationId xmlns:a16="http://schemas.microsoft.com/office/drawing/2014/main" id="{BEF71383-536F-4B9B-9432-8DA3CAEBB1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8360" y="2264483"/>
                  <a:ext cx="5525517" cy="4267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31750">
                    <a:bevelT w="0" h="25400"/>
                    <a:contourClr>
                      <a:srgbClr val="10253F"/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 sz="2400" b="1" dirty="0">
                      <a:latin typeface="+mn-ea"/>
                    </a:rPr>
                    <a:t>Competency Development</a:t>
                  </a:r>
                </a:p>
              </p:txBody>
            </p:sp>
          </p:grpSp>
        </p:grpSp>
        <p:cxnSp>
          <p:nvCxnSpPr>
            <p:cNvPr id="9" name="직선 연결선 23">
              <a:extLst>
                <a:ext uri="{FF2B5EF4-FFF2-40B4-BE49-F238E27FC236}">
                  <a16:creationId xmlns:a16="http://schemas.microsoft.com/office/drawing/2014/main" id="{6D0F10ED-23E7-4D7C-9C8E-94B0D37ABE51}"/>
                </a:ext>
              </a:extLst>
            </p:cNvPr>
            <p:cNvCxnSpPr/>
            <p:nvPr/>
          </p:nvCxnSpPr>
          <p:spPr>
            <a:xfrm>
              <a:off x="3771840" y="3708795"/>
              <a:ext cx="557553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그림 35">
              <a:extLst>
                <a:ext uri="{FF2B5EF4-FFF2-40B4-BE49-F238E27FC236}">
                  <a16:creationId xmlns:a16="http://schemas.microsoft.com/office/drawing/2014/main" id="{668C3A1F-698F-42DE-A199-FA528C4AD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19"/>
            <a:stretch/>
          </p:blipFill>
          <p:spPr>
            <a:xfrm>
              <a:off x="3880227" y="5145365"/>
              <a:ext cx="5719357" cy="241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/>
              <a:t>Destination countries selected for small-scale industries in General EPS</a:t>
            </a:r>
            <a:endParaRPr 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7882586-4C0B-4648-BBC7-C2998B8EB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63" y="1454568"/>
            <a:ext cx="8245475" cy="31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/>
              <a:t>Contents of MOU between Korean government and sending country governments</a:t>
            </a:r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54E3B2-AAFE-4CD5-ACFD-831732CBF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861" y="1196975"/>
            <a:ext cx="5926279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1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81177"/>
            <a:ext cx="8246070" cy="763525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Employment Permit System’s Main Achievements</a:t>
            </a:r>
            <a:br>
              <a:rPr lang="en-US" altLang="ko-K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3A1B-8799-4839-B6C1-0160B854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5"/>
            <a:ext cx="7787954" cy="3054100"/>
          </a:xfrm>
        </p:spPr>
        <p:txBody>
          <a:bodyPr>
            <a:normAutofit/>
          </a:bodyPr>
          <a:lstStyle/>
          <a:p>
            <a:pPr fontAlgn="base" latinLnBrk="0"/>
            <a:r>
              <a:rPr lang="en-US" altLang="ko-KR" sz="2400" dirty="0"/>
              <a:t>Solving labor shortage of small/medium-sized business</a:t>
            </a:r>
          </a:p>
          <a:p>
            <a:pPr fontAlgn="base" latinLnBrk="0"/>
            <a:r>
              <a:rPr lang="en-US" altLang="ko-KR" sz="2400" dirty="0"/>
              <a:t>Reducing illegal sojourners </a:t>
            </a:r>
          </a:p>
          <a:p>
            <a:pPr fontAlgn="base" latinLnBrk="0"/>
            <a:r>
              <a:rPr lang="en-US" altLang="ko-KR" sz="2400" dirty="0"/>
              <a:t>Reducing sending costs and increasing fairness of foreign workforce selection</a:t>
            </a:r>
          </a:p>
          <a:p>
            <a:pPr fontAlgn="base" latinLnBrk="0"/>
            <a:r>
              <a:rPr lang="en-US" altLang="ko-KR" sz="2400" dirty="0"/>
              <a:t>Enhanced support and protection of labor and human rights for foreign workers </a:t>
            </a:r>
          </a:p>
          <a:p>
            <a:pPr fontAlgn="base" latinLnBrk="0"/>
            <a:r>
              <a:rPr lang="en-US" altLang="ko-KR" sz="2400" dirty="0"/>
              <a:t>Replacing domestic Koreans with foreign workers?!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35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그림 2">
            <a:extLst>
              <a:ext uri="{FF2B5EF4-FFF2-40B4-BE49-F238E27FC236}">
                <a16:creationId xmlns:a16="http://schemas.microsoft.com/office/drawing/2014/main" id="{1ECC0999-7DC1-4726-A471-3457E92D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6" y="1045148"/>
            <a:ext cx="2583387" cy="1458178"/>
          </a:xfrm>
          <a:prstGeom prst="rect">
            <a:avLst/>
          </a:prstGeom>
        </p:spPr>
      </p:pic>
      <p:pic>
        <p:nvPicPr>
          <p:cNvPr id="11" name="그림 4">
            <a:extLst>
              <a:ext uri="{FF2B5EF4-FFF2-40B4-BE49-F238E27FC236}">
                <a16:creationId xmlns:a16="http://schemas.microsoft.com/office/drawing/2014/main" id="{06942ACE-07ED-45D3-84DD-E8F13676A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5" y="2612272"/>
            <a:ext cx="2583388" cy="1721380"/>
          </a:xfrm>
          <a:prstGeom prst="rect">
            <a:avLst/>
          </a:prstGeom>
        </p:spPr>
      </p:pic>
      <p:sp>
        <p:nvSpPr>
          <p:cNvPr id="12" name="직사각형 5">
            <a:extLst>
              <a:ext uri="{FF2B5EF4-FFF2-40B4-BE49-F238E27FC236}">
                <a16:creationId xmlns:a16="http://schemas.microsoft.com/office/drawing/2014/main" id="{F1F3E16B-4311-4B8E-BB29-FB80BB821F93}"/>
              </a:ext>
            </a:extLst>
          </p:cNvPr>
          <p:cNvSpPr/>
          <p:nvPr/>
        </p:nvSpPr>
        <p:spPr>
          <a:xfrm>
            <a:off x="6701565" y="2749687"/>
            <a:ext cx="1840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100" dirty="0">
                <a:solidFill>
                  <a:srgbClr val="151515"/>
                </a:solidFill>
                <a:latin typeface="Calibri" panose="020F0502020204030204" pitchFamily="34" charset="0"/>
              </a:rPr>
              <a:t>Korean Protesters call on the government to kick out undocumented immigrants in a rally in downtown Seoul, just down the street from the 2018 Migrant Workers Rally, Sunday. / Korea Times photo by Choi Won-</a:t>
            </a:r>
            <a:r>
              <a:rPr lang="en-US" altLang="ko-KR" sz="1100" dirty="0" err="1">
                <a:solidFill>
                  <a:srgbClr val="151515"/>
                </a:solidFill>
                <a:latin typeface="Calibri" panose="020F0502020204030204" pitchFamily="34" charset="0"/>
              </a:rPr>
              <a:t>suk</a:t>
            </a:r>
            <a:endParaRPr lang="ko-KR" altLang="en-US" sz="1100" dirty="0"/>
          </a:p>
        </p:txBody>
      </p:sp>
      <p:sp>
        <p:nvSpPr>
          <p:cNvPr id="13" name="직사각형 6">
            <a:extLst>
              <a:ext uri="{FF2B5EF4-FFF2-40B4-BE49-F238E27FC236}">
                <a16:creationId xmlns:a16="http://schemas.microsoft.com/office/drawing/2014/main" id="{00C0BA7A-46CE-4362-B62B-2A0AB37E4595}"/>
              </a:ext>
            </a:extLst>
          </p:cNvPr>
          <p:cNvSpPr/>
          <p:nvPr/>
        </p:nvSpPr>
        <p:spPr>
          <a:xfrm>
            <a:off x="6699853" y="1282774"/>
            <a:ext cx="19620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100" dirty="0">
                <a:solidFill>
                  <a:srgbClr val="151515"/>
                </a:solidFill>
                <a:latin typeface="Calibri" panose="020F0502020204030204" pitchFamily="34" charset="0"/>
              </a:rPr>
              <a:t>Migrant workers rally in front of Seoul Finance Center in downtown Seoul, Sunday.</a:t>
            </a:r>
          </a:p>
          <a:p>
            <a:pPr algn="just"/>
            <a:r>
              <a:rPr lang="en-US" altLang="ko-KR" sz="1100" dirty="0">
                <a:solidFill>
                  <a:srgbClr val="151515"/>
                </a:solidFill>
                <a:latin typeface="Calibri" panose="020F0502020204030204" pitchFamily="34" charset="0"/>
              </a:rPr>
              <a:t> Korea Times photo by Choi Won-</a:t>
            </a:r>
            <a:r>
              <a:rPr lang="en-US" altLang="ko-KR" sz="1100" dirty="0" err="1">
                <a:solidFill>
                  <a:srgbClr val="151515"/>
                </a:solidFill>
                <a:latin typeface="Calibri" panose="020F0502020204030204" pitchFamily="34" charset="0"/>
              </a:rPr>
              <a:t>suk</a:t>
            </a:r>
            <a:endParaRPr lang="ko-KR" altLang="en-US" sz="1100" dirty="0"/>
          </a:p>
        </p:txBody>
      </p:sp>
      <p:graphicFrame>
        <p:nvGraphicFramePr>
          <p:cNvPr id="14" name="개체 1">
            <a:extLst>
              <a:ext uri="{FF2B5EF4-FFF2-40B4-BE49-F238E27FC236}">
                <a16:creationId xmlns:a16="http://schemas.microsoft.com/office/drawing/2014/main" id="{18C5ED74-D952-4496-B16C-22279CB74EF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468445"/>
              </p:ext>
            </p:extLst>
          </p:nvPr>
        </p:nvGraphicFramePr>
        <p:xfrm>
          <a:off x="1212490" y="1120977"/>
          <a:ext cx="2591531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037" imgH="8019809" progId="AcroExch.Document.DC">
                  <p:embed/>
                </p:oleObj>
              </mc:Choice>
              <mc:Fallback>
                <p:oleObj name="Acrobat Document" r:id="rId4" imgW="5667037" imgH="8019809" progId="AcroExch.Document.DC">
                  <p:embed/>
                  <p:pic>
                    <p:nvPicPr>
                      <p:cNvPr id="14" name="개체 1">
                        <a:extLst>
                          <a:ext uri="{FF2B5EF4-FFF2-40B4-BE49-F238E27FC236}">
                            <a16:creationId xmlns:a16="http://schemas.microsoft.com/office/drawing/2014/main" id="{18C5ED74-D952-4496-B16C-22279CB74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2490" y="1120977"/>
                        <a:ext cx="2591531" cy="366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85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Main pending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3A1B-8799-4839-B6C1-0160B854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206805"/>
          </a:xfrm>
        </p:spPr>
        <p:txBody>
          <a:bodyPr>
            <a:noAutofit/>
          </a:bodyPr>
          <a:lstStyle/>
          <a:p>
            <a:pPr fontAlgn="base" latinLnBrk="0"/>
            <a:r>
              <a:rPr lang="en-US" altLang="ko-KR" sz="2000" dirty="0"/>
              <a:t>Improving the evaluation of job capacity in foreign worker selection</a:t>
            </a:r>
          </a:p>
          <a:p>
            <a:pPr fontAlgn="base" latinLnBrk="0"/>
            <a:r>
              <a:rPr lang="en-US" altLang="ko-KR" sz="2000" dirty="0"/>
              <a:t>Improving the means for determining the scale of foreign workforce importation</a:t>
            </a:r>
          </a:p>
          <a:p>
            <a:pPr fontAlgn="base" latinLnBrk="0"/>
            <a:r>
              <a:rPr lang="en-US" altLang="ko-KR" sz="2000" dirty="0"/>
              <a:t>Relaxing limitations on changing workplaces</a:t>
            </a:r>
          </a:p>
          <a:p>
            <a:pPr fontAlgn="base" latinLnBrk="0"/>
            <a:r>
              <a:rPr lang="en-US" altLang="ko-KR" sz="2000" dirty="0"/>
              <a:t>Long-term employment of skilled workers in industry and prevention of permanent settlement</a:t>
            </a:r>
          </a:p>
          <a:p>
            <a:pPr fontAlgn="base" latinLnBrk="0"/>
            <a:r>
              <a:rPr lang="en-US" altLang="ko-KR" sz="2000" dirty="0"/>
              <a:t>Introduction of the Employment Levy System</a:t>
            </a:r>
          </a:p>
          <a:p>
            <a:pPr fontAlgn="base" latinLnBrk="0"/>
            <a:r>
              <a:rPr lang="en-US" altLang="ko-KR" sz="2000" dirty="0"/>
              <a:t>Expanded sojourn support for  ethnic foreigners (H-2) Koreans</a:t>
            </a:r>
            <a:endParaRPr lang="ko-KR" altLang="en-US" sz="2000" dirty="0"/>
          </a:p>
          <a:p>
            <a:pPr fontAlgn="base" latinLnBrk="0"/>
            <a:r>
              <a:rPr lang="en-US" altLang="ko-KR" sz="2000" dirty="0"/>
              <a:t>Combining the systems for other foreign workforce managing system</a:t>
            </a:r>
          </a:p>
        </p:txBody>
      </p:sp>
    </p:spTree>
    <p:extLst>
      <p:ext uri="{BB962C8B-B14F-4D97-AF65-F5344CB8AC3E}">
        <p14:creationId xmlns:p14="http://schemas.microsoft.com/office/powerpoint/2010/main" val="5984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62664A-6858-4F8C-A50F-29098C6C4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508" y="1350110"/>
            <a:ext cx="7651707" cy="2754998"/>
          </a:xfrm>
          <a:prstGeom prst="rect">
            <a:avLst/>
          </a:prstGeom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6106C6DE-1AAA-4850-A392-7207447E271C}"/>
              </a:ext>
            </a:extLst>
          </p:cNvPr>
          <p:cNvSpPr/>
          <p:nvPr/>
        </p:nvSpPr>
        <p:spPr>
          <a:xfrm>
            <a:off x="373274" y="3915781"/>
            <a:ext cx="381762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75" dirty="0">
                <a:solidFill>
                  <a:srgbClr val="151515"/>
                </a:solidFill>
                <a:latin typeface="Calibri" panose="020F0502020204030204" pitchFamily="34" charset="0"/>
              </a:rPr>
              <a:t>Migrant workers rally in front of Seoul Finance Center in downtown Seoul, Sunday. Korea Times photo by Choi Won-</a:t>
            </a:r>
            <a:r>
              <a:rPr lang="en-US" altLang="ko-KR" sz="975" dirty="0" err="1">
                <a:solidFill>
                  <a:srgbClr val="151515"/>
                </a:solidFill>
                <a:latin typeface="Calibri" panose="020F0502020204030204" pitchFamily="34" charset="0"/>
              </a:rPr>
              <a:t>suk</a:t>
            </a:r>
            <a:endParaRPr lang="ko-KR" altLang="en-US" sz="975" dirty="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565DD172-500C-4958-AF6F-15ADBDAA1622}"/>
              </a:ext>
            </a:extLst>
          </p:cNvPr>
          <p:cNvSpPr/>
          <p:nvPr/>
        </p:nvSpPr>
        <p:spPr>
          <a:xfrm>
            <a:off x="3961180" y="4111988"/>
            <a:ext cx="38176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75" dirty="0">
                <a:solidFill>
                  <a:srgbClr val="151515"/>
                </a:solidFill>
                <a:latin typeface="Calibri" panose="020F0502020204030204" pitchFamily="34" charset="0"/>
              </a:rPr>
              <a:t>Citizens sign petitions next to a small altar set up for a Burmese migrant worker who fell from a construction site while running away from a police raid and later died, during the 2018 Migrant Workers Rally, Sunday. / Korea Times photo by Choi Won-</a:t>
            </a:r>
            <a:r>
              <a:rPr lang="en-US" altLang="ko-KR" sz="975" dirty="0" err="1">
                <a:solidFill>
                  <a:srgbClr val="151515"/>
                </a:solidFill>
                <a:latin typeface="Calibri" panose="020F0502020204030204" pitchFamily="34" charset="0"/>
              </a:rPr>
              <a:t>suk</a:t>
            </a:r>
            <a:endParaRPr lang="ko-KR" altLang="en-US" sz="975" dirty="0"/>
          </a:p>
        </p:txBody>
      </p:sp>
    </p:spTree>
    <p:extLst>
      <p:ext uri="{BB962C8B-B14F-4D97-AF65-F5344CB8AC3E}">
        <p14:creationId xmlns:p14="http://schemas.microsoft.com/office/powerpoint/2010/main" val="196828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DECD-90B1-4184-A880-4C118F94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3FD80B-7CDD-4C60-A634-603FA75D8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159" y="1196975"/>
            <a:ext cx="4525682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3A1B-8799-4839-B6C1-0160B854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그림 1">
            <a:extLst>
              <a:ext uri="{FF2B5EF4-FFF2-40B4-BE49-F238E27FC236}">
                <a16:creationId xmlns:a16="http://schemas.microsoft.com/office/drawing/2014/main" id="{2EEC709F-783C-4E92-A767-44AF2BFA6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7021"/>
            <a:ext cx="2361804" cy="1565789"/>
          </a:xfrm>
          <a:prstGeom prst="rect">
            <a:avLst/>
          </a:prstGeom>
        </p:spPr>
      </p:pic>
      <p:pic>
        <p:nvPicPr>
          <p:cNvPr id="9" name="그림 2">
            <a:extLst>
              <a:ext uri="{FF2B5EF4-FFF2-40B4-BE49-F238E27FC236}">
                <a16:creationId xmlns:a16="http://schemas.microsoft.com/office/drawing/2014/main" id="{247D4DC4-1C1C-439D-BCB0-59F3E1B51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2791172"/>
            <a:ext cx="2390650" cy="1618484"/>
          </a:xfrm>
          <a:prstGeom prst="rect">
            <a:avLst/>
          </a:prstGeom>
        </p:spPr>
      </p:pic>
      <p:pic>
        <p:nvPicPr>
          <p:cNvPr id="10" name="그림 4">
            <a:extLst>
              <a:ext uri="{FF2B5EF4-FFF2-40B4-BE49-F238E27FC236}">
                <a16:creationId xmlns:a16="http://schemas.microsoft.com/office/drawing/2014/main" id="{4ABE55E4-289F-402A-AF8E-6580CAC0E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1177021"/>
            <a:ext cx="2390650" cy="1593767"/>
          </a:xfrm>
          <a:prstGeom prst="rect">
            <a:avLst/>
          </a:prstGeom>
        </p:spPr>
      </p:pic>
      <p:pic>
        <p:nvPicPr>
          <p:cNvPr id="11" name="Picture 2" descr="South Korea allows illegal Vietnamese workers to return">
            <a:extLst>
              <a:ext uri="{FF2B5EF4-FFF2-40B4-BE49-F238E27FC236}">
                <a16:creationId xmlns:a16="http://schemas.microsoft.com/office/drawing/2014/main" id="{58C53EB1-3B27-4BB6-8846-AD5B351F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59" y="2793881"/>
            <a:ext cx="2360725" cy="16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7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dirty="0"/>
              <a:t>Foreign-born and labor market: Korea vs. G7</a:t>
            </a:r>
            <a:endParaRPr lang="en-US" dirty="0"/>
          </a:p>
        </p:txBody>
      </p:sp>
      <p:graphicFrame>
        <p:nvGraphicFramePr>
          <p:cNvPr id="4" name="차트 4">
            <a:extLst>
              <a:ext uri="{FF2B5EF4-FFF2-40B4-BE49-F238E27FC236}">
                <a16:creationId xmlns:a16="http://schemas.microsoft.com/office/drawing/2014/main" id="{BB488424-0B14-4E88-AF99-D50624013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605181"/>
              </p:ext>
            </p:extLst>
          </p:nvPr>
        </p:nvGraphicFramePr>
        <p:xfrm>
          <a:off x="907080" y="1044700"/>
          <a:ext cx="7482247" cy="320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59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Employment of foreign nationals in Korea</a:t>
            </a:r>
            <a:endParaRPr lang="en-US" dirty="0"/>
          </a:p>
        </p:txBody>
      </p:sp>
      <p:graphicFrame>
        <p:nvGraphicFramePr>
          <p:cNvPr id="4" name="차트 6">
            <a:extLst>
              <a:ext uri="{FF2B5EF4-FFF2-40B4-BE49-F238E27FC236}">
                <a16:creationId xmlns:a16="http://schemas.microsoft.com/office/drawing/2014/main" id="{FE2FCF8E-F751-443F-B0F5-78163B55A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296802"/>
              </p:ext>
            </p:extLst>
          </p:nvPr>
        </p:nvGraphicFramePr>
        <p:xfrm>
          <a:off x="449263" y="1196975"/>
          <a:ext cx="8245475" cy="366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09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833D68A5-EB55-4998-9EDD-C077242E5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6" y="1044700"/>
            <a:ext cx="5497380" cy="1795366"/>
          </a:xfrm>
          <a:prstGeom prst="rect">
            <a:avLst/>
          </a:prstGeom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BADCDF5C-272C-4642-B9D4-5D9C316B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75" y="3097523"/>
            <a:ext cx="4129384" cy="1594328"/>
          </a:xfrm>
          <a:prstGeom prst="rect">
            <a:avLst/>
          </a:prstGeom>
        </p:spPr>
      </p:pic>
      <p:pic>
        <p:nvPicPr>
          <p:cNvPr id="6" name="그림 3">
            <a:extLst>
              <a:ext uri="{FF2B5EF4-FFF2-40B4-BE49-F238E27FC236}">
                <a16:creationId xmlns:a16="http://schemas.microsoft.com/office/drawing/2014/main" id="{8AFBDD61-52FF-4D97-8BF5-1BBFCC965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217" y="2888019"/>
            <a:ext cx="4508266" cy="2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그림 1">
            <a:extLst>
              <a:ext uri="{FF2B5EF4-FFF2-40B4-BE49-F238E27FC236}">
                <a16:creationId xmlns:a16="http://schemas.microsoft.com/office/drawing/2014/main" id="{2CDA0A15-160C-410A-90BE-60D604D8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5" y="951179"/>
            <a:ext cx="5955495" cy="2896831"/>
          </a:xfrm>
          <a:prstGeom prst="rect">
            <a:avLst/>
          </a:prstGeom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F5777E89-2A09-4B0B-A5CA-E7C9EC36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86" y="3165301"/>
            <a:ext cx="3556614" cy="1027020"/>
          </a:xfrm>
          <a:prstGeom prst="rect">
            <a:avLst/>
          </a:prstGeom>
        </p:spPr>
      </p:pic>
      <p:pic>
        <p:nvPicPr>
          <p:cNvPr id="6" name="그림 3">
            <a:extLst>
              <a:ext uri="{FF2B5EF4-FFF2-40B4-BE49-F238E27FC236}">
                <a16:creationId xmlns:a16="http://schemas.microsoft.com/office/drawing/2014/main" id="{273D8496-210B-450E-94E9-97533C5ED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91" y="2724454"/>
            <a:ext cx="2505312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1">
            <a:extLst>
              <a:ext uri="{FF2B5EF4-FFF2-40B4-BE49-F238E27FC236}">
                <a16:creationId xmlns:a16="http://schemas.microsoft.com/office/drawing/2014/main" id="{1859108F-A68C-4AC1-93C5-2E2D0C8B3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336" y="1196975"/>
            <a:ext cx="5833329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2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18</Value>
      <Value>11</Value>
      <Value>4</Value>
      <Value>3</Value>
      <Value>2</Value>
      <Value>1</Value>
    </TaxCatchAll>
    <lcf76f155ced4ddcb4097134ff3c332f xmlns="cf371439-f430-41b1-8688-7ef6c47b85d0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Props1.xml><?xml version="1.0" encoding="utf-8"?>
<ds:datastoreItem xmlns:ds="http://schemas.openxmlformats.org/officeDocument/2006/customXml" ds:itemID="{145FD9B3-475F-4FAC-80FA-91655D46F662}"/>
</file>

<file path=customXml/itemProps2.xml><?xml version="1.0" encoding="utf-8"?>
<ds:datastoreItem xmlns:ds="http://schemas.openxmlformats.org/officeDocument/2006/customXml" ds:itemID="{CFCA0773-F722-4C8B-A385-E92B9A5B81D8}"/>
</file>

<file path=customXml/itemProps3.xml><?xml version="1.0" encoding="utf-8"?>
<ds:datastoreItem xmlns:ds="http://schemas.openxmlformats.org/officeDocument/2006/customXml" ds:itemID="{2B07114F-D75C-4153-BB46-6906CF8FBD7C}"/>
</file>

<file path=customXml/itemProps4.xml><?xml version="1.0" encoding="utf-8"?>
<ds:datastoreItem xmlns:ds="http://schemas.openxmlformats.org/officeDocument/2006/customXml" ds:itemID="{180580AA-54F7-4B3C-9FE2-3145391EE6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On-screen Show (16:9)</PresentationFormat>
  <Paragraphs>45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맑은 고딕</vt:lpstr>
      <vt:lpstr>Arial</vt:lpstr>
      <vt:lpstr>Arial Black</vt:lpstr>
      <vt:lpstr>Avante garde</vt:lpstr>
      <vt:lpstr>Calibri</vt:lpstr>
      <vt:lpstr>Office Theme</vt:lpstr>
      <vt:lpstr>Acrobat Document</vt:lpstr>
      <vt:lpstr>Strengthening Regional Cooperation on Skills Development under the CAREC Program: Key Progress, Challenges, and Opportunities for Collaboration Inception Meeting and International Expert Roundtable  30–31 May 2022, Tbilisi, Georgia</vt:lpstr>
      <vt:lpstr>Introduction to HRD Korea</vt:lpstr>
      <vt:lpstr>PowerPoint Presentation</vt:lpstr>
      <vt:lpstr>PowerPoint Presentation</vt:lpstr>
      <vt:lpstr>Foreign-born and labor market: Korea vs. G7</vt:lpstr>
      <vt:lpstr>Employment of foreign nationals in Korea</vt:lpstr>
      <vt:lpstr>PowerPoint Presentation</vt:lpstr>
      <vt:lpstr>PowerPoint Presentation</vt:lpstr>
      <vt:lpstr>PowerPoint Presentation</vt:lpstr>
      <vt:lpstr>PowerPoint Presentation</vt:lpstr>
      <vt:lpstr>Temporary Seasonal Work Permit for farming/fishing households</vt:lpstr>
      <vt:lpstr>(General) Employment Permit System  (vs. Special Case Employment Permit System)</vt:lpstr>
      <vt:lpstr>PowerPoint Presentation</vt:lpstr>
      <vt:lpstr>PowerPoint Presentation</vt:lpstr>
      <vt:lpstr>PowerPoint Presentation</vt:lpstr>
      <vt:lpstr>PowerPoint Presentation</vt:lpstr>
      <vt:lpstr>Institutions involved in General EPS</vt:lpstr>
      <vt:lpstr>PowerPoint Presentation</vt:lpstr>
      <vt:lpstr>Number of foreign workers in manufacturing in General EPS</vt:lpstr>
      <vt:lpstr>Destination countries selected for small-scale industries in General EPS</vt:lpstr>
      <vt:lpstr>Contents of MOU between Korean government and sending country governments</vt:lpstr>
      <vt:lpstr>Employment Permit System’s Main Achievements </vt:lpstr>
      <vt:lpstr>PowerPoint Presentation</vt:lpstr>
      <vt:lpstr>Main pending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2022-05-22T17:56:56Z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2022-05-22T15:44:02Z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e20bd358-6f21-4da7-9a88-aa9607bc3860</vt:lpwstr>
  </property>
  <property fmtid="{D5CDD505-2E9C-101B-9397-08002B2CF9AE}" pid="8" name="MSIP_Label_817d4574-7375-4d17-b29c-6e4c6df0fcb0_ContentBits">
    <vt:lpwstr>2</vt:lpwstr>
  </property>
  <property fmtid="{D5CDD505-2E9C-101B-9397-08002B2CF9AE}" pid="9" name="MediaServiceImageTags">
    <vt:lpwstr/>
  </property>
  <property fmtid="{D5CDD505-2E9C-101B-9397-08002B2CF9AE}" pid="10" name="ContentTypeId">
    <vt:lpwstr>0x010100A3BFD338C4D69F46BE33AA49AB50870100C520B00D8BB20C45814389052060F14C</vt:lpwstr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Sector">
    <vt:lpwstr/>
  </property>
  <property fmtid="{D5CDD505-2E9C-101B-9397-08002B2CF9AE}" pid="15" name="ADBDivision">
    <vt:lpwstr>4;#CWRC|ecfd6e9e-1aa8-422e-b0ee-5f69329336ed</vt:lpwstr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