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diagrams/data2.xml" ContentType="application/vnd.openxmlformats-officedocument.drawingml.diagramData+xml"/>
  <Override PartName="/ppt/diagrams/data1.xml" ContentType="application/vnd.openxmlformats-officedocument.drawingml.diagramData+xml"/>
  <Override PartName="/ppt/presentation.xml" ContentType="application/vnd.openxmlformats-officedocument.presentationml.presentation.main+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6.xml" ContentType="application/vnd.openxmlformats-officedocument.presentationml.notesSlide+xml"/>
  <Override PartName="/ppt/notesSlides/notesSlide5.xml" ContentType="application/vnd.openxmlformats-officedocument.presentationml.notesSlid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1"/>
  </p:notesMasterIdLst>
  <p:sldIdLst>
    <p:sldId id="259" r:id="rId2"/>
    <p:sldId id="274" r:id="rId3"/>
    <p:sldId id="257" r:id="rId4"/>
    <p:sldId id="260" r:id="rId5"/>
    <p:sldId id="261" r:id="rId6"/>
    <p:sldId id="262" r:id="rId7"/>
    <p:sldId id="263" r:id="rId8"/>
    <p:sldId id="264" r:id="rId9"/>
    <p:sldId id="265" r:id="rId10"/>
    <p:sldId id="266" r:id="rId11"/>
    <p:sldId id="267" r:id="rId12"/>
    <p:sldId id="268" r:id="rId13"/>
    <p:sldId id="269" r:id="rId14"/>
    <p:sldId id="270" r:id="rId15"/>
    <p:sldId id="276" r:id="rId16"/>
    <p:sldId id="273" r:id="rId17"/>
    <p:sldId id="275" r:id="rId18"/>
    <p:sldId id="271" r:id="rId19"/>
    <p:sldId id="272" r:id="rId2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5F96"/>
    <a:srgbClr val="A7C6D9"/>
    <a:srgbClr val="03B9F8"/>
    <a:srgbClr val="02B4F2"/>
    <a:srgbClr val="FE9202"/>
    <a:srgbClr val="E7FF01"/>
    <a:srgbClr val="E39A39"/>
    <a:srgbClr val="1D3A00"/>
    <a:srgbClr val="5EEC3C"/>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118" autoAdjust="0"/>
  </p:normalViewPr>
  <p:slideViewPr>
    <p:cSldViewPr>
      <p:cViewPr varScale="1">
        <p:scale>
          <a:sx n="134" d="100"/>
          <a:sy n="134" d="100"/>
        </p:scale>
        <p:origin x="904" y="17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152705" cy="1527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4.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2.xml"/></Relationships>
</file>

<file path=ppt/diagrams/_rels/data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 Id="rId5" Type="http://schemas.openxmlformats.org/officeDocument/2006/relationships/image" Target="../media/image56.png"/><Relationship Id="rId4" Type="http://schemas.openxmlformats.org/officeDocument/2006/relationships/image" Target="../media/image5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 Id="rId5" Type="http://schemas.openxmlformats.org/officeDocument/2006/relationships/image" Target="../media/image56.png"/><Relationship Id="rId4" Type="http://schemas.openxmlformats.org/officeDocument/2006/relationships/image" Target="../media/image55.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92011F-ABCC-4132-8EF7-C493F92CA78B}" type="doc">
      <dgm:prSet loTypeId="urn:microsoft.com/office/officeart/2005/8/layout/hierarchy3" loCatId="hierarchy" qsTypeId="urn:microsoft.com/office/officeart/2005/8/quickstyle/simple1" qsCatId="simple" csTypeId="urn:microsoft.com/office/officeart/2005/8/colors/colorful5" csCatId="colorful" phldr="1"/>
      <dgm:spPr/>
      <dgm:t>
        <a:bodyPr/>
        <a:lstStyle/>
        <a:p>
          <a:endParaRPr lang="en-US"/>
        </a:p>
      </dgm:t>
    </dgm:pt>
    <dgm:pt modelId="{A2C02AAA-0CF9-4B70-9D45-F9A437D2C331}">
      <dgm:prSet phldrT="[Текст]" custT="1"/>
      <dgm:spPr/>
      <dgm:t>
        <a:bodyPr/>
        <a:lstStyle/>
        <a:p>
          <a:r>
            <a:rPr lang="en-US" sz="1100" dirty="0"/>
            <a:t>Opening of representative offices abroad of the Agency of External </a:t>
          </a:r>
          <a:r>
            <a:rPr lang="en-US" sz="1100" dirty="0" err="1"/>
            <a:t>Labour</a:t>
          </a:r>
          <a:r>
            <a:rPr lang="en-US" sz="1100" dirty="0"/>
            <a:t> Migration and attaché on </a:t>
          </a:r>
          <a:r>
            <a:rPr lang="en-US" sz="1100" dirty="0" err="1"/>
            <a:t>labour</a:t>
          </a:r>
          <a:r>
            <a:rPr lang="en-US" sz="1100" dirty="0"/>
            <a:t> issues in Diplomatic missions </a:t>
          </a:r>
        </a:p>
      </dgm:t>
    </dgm:pt>
    <dgm:pt modelId="{2A323F45-F66C-433F-A342-BA0469909782}" type="parTrans" cxnId="{D953009C-EF80-4F1A-854C-9937B70F56E0}">
      <dgm:prSet/>
      <dgm:spPr/>
      <dgm:t>
        <a:bodyPr/>
        <a:lstStyle/>
        <a:p>
          <a:endParaRPr lang="en-US" sz="1400"/>
        </a:p>
      </dgm:t>
    </dgm:pt>
    <dgm:pt modelId="{46A84600-D59C-4A46-A099-5BD9EBF2B117}" type="sibTrans" cxnId="{D953009C-EF80-4F1A-854C-9937B70F56E0}">
      <dgm:prSet/>
      <dgm:spPr/>
      <dgm:t>
        <a:bodyPr/>
        <a:lstStyle/>
        <a:p>
          <a:endParaRPr lang="en-US" sz="1400"/>
        </a:p>
      </dgm:t>
    </dgm:pt>
    <dgm:pt modelId="{F3B3D0C3-19D2-4FAB-ACEB-096D624D6472}">
      <dgm:prSet phldrT="[Текст]" custT="1"/>
      <dgm:spPr/>
      <dgm:t>
        <a:bodyPr/>
        <a:lstStyle/>
        <a:p>
          <a:r>
            <a:rPr lang="en-US" sz="800" b="1" dirty="0"/>
            <a:t>Representative offices opened in </a:t>
          </a:r>
        </a:p>
        <a:p>
          <a:r>
            <a:rPr lang="en-US" sz="800" b="1" i="1" dirty="0"/>
            <a:t>Russia - 16</a:t>
          </a:r>
          <a:r>
            <a:rPr lang="en-US" sz="800" i="1" dirty="0"/>
            <a:t> (in 16 Regions )</a:t>
          </a:r>
        </a:p>
        <a:p>
          <a:r>
            <a:rPr lang="en-US" sz="800" b="1" i="1" dirty="0"/>
            <a:t>Korea</a:t>
          </a:r>
          <a:r>
            <a:rPr lang="en-US" sz="800" dirty="0"/>
            <a:t> in </a:t>
          </a:r>
          <a:r>
            <a:rPr lang="en-US" sz="800" dirty="0" err="1"/>
            <a:t>Gwangju</a:t>
          </a:r>
          <a:r>
            <a:rPr lang="en-US" sz="800" dirty="0"/>
            <a:t>;</a:t>
          </a:r>
        </a:p>
        <a:p>
          <a:r>
            <a:rPr lang="en-US" sz="800" b="1" dirty="0"/>
            <a:t>Turkey </a:t>
          </a:r>
          <a:r>
            <a:rPr lang="en-US" sz="800" dirty="0"/>
            <a:t>in Istanbul;</a:t>
          </a:r>
        </a:p>
        <a:p>
          <a:r>
            <a:rPr lang="en-US" sz="800" b="1" dirty="0"/>
            <a:t>Kazakhstan</a:t>
          </a:r>
          <a:r>
            <a:rPr lang="en-US" sz="800" dirty="0"/>
            <a:t> in Chimkent;</a:t>
          </a:r>
        </a:p>
      </dgm:t>
    </dgm:pt>
    <dgm:pt modelId="{8DBB5F7E-F685-47BE-A5D9-6E0C9209F6B6}" type="parTrans" cxnId="{B5594E18-CEDD-4A3D-9C92-43915FEC0EF1}">
      <dgm:prSet/>
      <dgm:spPr/>
      <dgm:t>
        <a:bodyPr/>
        <a:lstStyle/>
        <a:p>
          <a:endParaRPr lang="en-US" sz="1400"/>
        </a:p>
      </dgm:t>
    </dgm:pt>
    <dgm:pt modelId="{27ECB293-A5B2-461A-9D47-2CBE4AD359CD}" type="sibTrans" cxnId="{B5594E18-CEDD-4A3D-9C92-43915FEC0EF1}">
      <dgm:prSet/>
      <dgm:spPr/>
      <dgm:t>
        <a:bodyPr/>
        <a:lstStyle/>
        <a:p>
          <a:endParaRPr lang="en-US" sz="1400"/>
        </a:p>
      </dgm:t>
    </dgm:pt>
    <dgm:pt modelId="{44C09DF3-FA1D-4D49-ABF0-F8ABB0566B45}">
      <dgm:prSet phldrT="[Текст]" custT="1"/>
      <dgm:spPr/>
      <dgm:t>
        <a:bodyPr/>
        <a:lstStyle/>
        <a:p>
          <a:r>
            <a:rPr lang="en-US" sz="800" b="1" dirty="0"/>
            <a:t>Attaché on </a:t>
          </a:r>
          <a:r>
            <a:rPr lang="en-US" sz="800" b="1" dirty="0" err="1"/>
            <a:t>labour</a:t>
          </a:r>
          <a:r>
            <a:rPr lang="en-US" sz="800" b="1" dirty="0"/>
            <a:t> issues:</a:t>
          </a:r>
        </a:p>
        <a:p>
          <a:r>
            <a:rPr lang="en-US" sz="800" b="1" i="1" dirty="0"/>
            <a:t>Russia - 3</a:t>
          </a:r>
          <a:r>
            <a:rPr lang="en-US" sz="800" i="1" dirty="0"/>
            <a:t> (in 3 Regions );</a:t>
          </a:r>
        </a:p>
        <a:p>
          <a:r>
            <a:rPr lang="en-US" sz="800" b="1" dirty="0"/>
            <a:t>Kazakhstan -3 </a:t>
          </a:r>
          <a:r>
            <a:rPr lang="en-US" sz="800" dirty="0"/>
            <a:t> </a:t>
          </a:r>
          <a:r>
            <a:rPr lang="en-US" sz="800" i="1" dirty="0"/>
            <a:t>(in 3 Regions )</a:t>
          </a:r>
          <a:r>
            <a:rPr lang="en-US" sz="800" dirty="0"/>
            <a:t>;</a:t>
          </a:r>
          <a:endParaRPr lang="en-US" sz="800" b="1" dirty="0"/>
        </a:p>
      </dgm:t>
    </dgm:pt>
    <dgm:pt modelId="{7BD1220A-9A5C-46B8-A4B6-651C46F189B4}" type="parTrans" cxnId="{9C1957CE-F61E-4684-88CF-B373E7B41C32}">
      <dgm:prSet/>
      <dgm:spPr/>
      <dgm:t>
        <a:bodyPr/>
        <a:lstStyle/>
        <a:p>
          <a:endParaRPr lang="en-US" sz="1400"/>
        </a:p>
      </dgm:t>
    </dgm:pt>
    <dgm:pt modelId="{332121F7-39B8-40AB-B48D-A9C940EA135F}" type="sibTrans" cxnId="{9C1957CE-F61E-4684-88CF-B373E7B41C32}">
      <dgm:prSet/>
      <dgm:spPr/>
      <dgm:t>
        <a:bodyPr/>
        <a:lstStyle/>
        <a:p>
          <a:endParaRPr lang="en-US" sz="1400"/>
        </a:p>
      </dgm:t>
    </dgm:pt>
    <dgm:pt modelId="{6A2D4CC0-ECAC-4046-A9D6-485F1DFBD0AF}">
      <dgm:prSet custT="1"/>
      <dgm:spPr/>
      <dgm:t>
        <a:bodyPr/>
        <a:lstStyle/>
        <a:p>
          <a:r>
            <a:rPr lang="en-US" sz="1000" b="1" dirty="0"/>
            <a:t>The Juridical Center for legal assistance </a:t>
          </a:r>
          <a:r>
            <a:rPr lang="en-US" sz="1000" b="0" dirty="0"/>
            <a:t>under the Representative office  in Moscow</a:t>
          </a:r>
          <a:endParaRPr lang="ru-RU" sz="1000" b="0" dirty="0"/>
        </a:p>
      </dgm:t>
    </dgm:pt>
    <dgm:pt modelId="{D0301A05-16E7-410B-B3C6-D45C741F0F2B}" type="parTrans" cxnId="{367DAC69-107D-4913-A8E4-8E58C1FC0A15}">
      <dgm:prSet/>
      <dgm:spPr/>
      <dgm:t>
        <a:bodyPr/>
        <a:lstStyle/>
        <a:p>
          <a:endParaRPr lang="ru-RU"/>
        </a:p>
      </dgm:t>
    </dgm:pt>
    <dgm:pt modelId="{9DB338D6-D66C-4288-BA48-E94826CB3653}" type="sibTrans" cxnId="{367DAC69-107D-4913-A8E4-8E58C1FC0A15}">
      <dgm:prSet/>
      <dgm:spPr/>
      <dgm:t>
        <a:bodyPr/>
        <a:lstStyle/>
        <a:p>
          <a:endParaRPr lang="ru-RU"/>
        </a:p>
      </dgm:t>
    </dgm:pt>
    <dgm:pt modelId="{AE79C784-917B-4523-8E24-2A36F5B209DC}" type="pres">
      <dgm:prSet presAssocID="{B492011F-ABCC-4132-8EF7-C493F92CA78B}" presName="diagram" presStyleCnt="0">
        <dgm:presLayoutVars>
          <dgm:chPref val="1"/>
          <dgm:dir/>
          <dgm:animOne val="branch"/>
          <dgm:animLvl val="lvl"/>
          <dgm:resizeHandles/>
        </dgm:presLayoutVars>
      </dgm:prSet>
      <dgm:spPr/>
    </dgm:pt>
    <dgm:pt modelId="{90A6CDD2-9FF0-4D42-893D-382674F81A63}" type="pres">
      <dgm:prSet presAssocID="{A2C02AAA-0CF9-4B70-9D45-F9A437D2C331}" presName="root" presStyleCnt="0"/>
      <dgm:spPr/>
    </dgm:pt>
    <dgm:pt modelId="{4D1FE775-FA4D-427C-84CB-D5C23232A428}" type="pres">
      <dgm:prSet presAssocID="{A2C02AAA-0CF9-4B70-9D45-F9A437D2C331}" presName="rootComposite" presStyleCnt="0"/>
      <dgm:spPr/>
    </dgm:pt>
    <dgm:pt modelId="{2B80A046-39F1-49B1-B88F-990B9541741E}" type="pres">
      <dgm:prSet presAssocID="{A2C02AAA-0CF9-4B70-9D45-F9A437D2C331}" presName="rootText" presStyleLbl="node1" presStyleIdx="0" presStyleCnt="1" custScaleX="118585" custScaleY="88306" custLinFactNeighborX="-408" custLinFactNeighborY="-35743"/>
      <dgm:spPr/>
    </dgm:pt>
    <dgm:pt modelId="{9019F89F-E581-4CD8-9536-A56BDCCC3E0B}" type="pres">
      <dgm:prSet presAssocID="{A2C02AAA-0CF9-4B70-9D45-F9A437D2C331}" presName="rootConnector" presStyleLbl="node1" presStyleIdx="0" presStyleCnt="1"/>
      <dgm:spPr/>
    </dgm:pt>
    <dgm:pt modelId="{0208597D-4181-4B71-AE55-8D7057E2F419}" type="pres">
      <dgm:prSet presAssocID="{A2C02AAA-0CF9-4B70-9D45-F9A437D2C331}" presName="childShape" presStyleCnt="0"/>
      <dgm:spPr/>
    </dgm:pt>
    <dgm:pt modelId="{B68F2BBF-B956-40D3-9E6D-E662A4AB4B26}" type="pres">
      <dgm:prSet presAssocID="{8DBB5F7E-F685-47BE-A5D9-6E0C9209F6B6}" presName="Name13" presStyleLbl="parChTrans1D2" presStyleIdx="0" presStyleCnt="3"/>
      <dgm:spPr/>
    </dgm:pt>
    <dgm:pt modelId="{7FF88FFA-39AC-4722-88E7-04D798899AFD}" type="pres">
      <dgm:prSet presAssocID="{F3B3D0C3-19D2-4FAB-ACEB-096D624D6472}" presName="childText" presStyleLbl="bgAcc1" presStyleIdx="0" presStyleCnt="3" custScaleX="115836" custScaleY="98107" custLinFactNeighborX="-7699" custLinFactNeighborY="-8064">
        <dgm:presLayoutVars>
          <dgm:bulletEnabled val="1"/>
        </dgm:presLayoutVars>
      </dgm:prSet>
      <dgm:spPr/>
    </dgm:pt>
    <dgm:pt modelId="{DC00D213-0996-463C-8B42-D1A8156F4968}" type="pres">
      <dgm:prSet presAssocID="{7BD1220A-9A5C-46B8-A4B6-651C46F189B4}" presName="Name13" presStyleLbl="parChTrans1D2" presStyleIdx="1" presStyleCnt="3"/>
      <dgm:spPr/>
    </dgm:pt>
    <dgm:pt modelId="{070F54A6-5474-4292-B634-A8F1512C3E38}" type="pres">
      <dgm:prSet presAssocID="{44C09DF3-FA1D-4D49-ABF0-F8ABB0566B45}" presName="childText" presStyleLbl="bgAcc1" presStyleIdx="1" presStyleCnt="3" custScaleX="108872" custScaleY="69497" custLinFactNeighborX="-382" custLinFactNeighborY="-12838">
        <dgm:presLayoutVars>
          <dgm:bulletEnabled val="1"/>
        </dgm:presLayoutVars>
      </dgm:prSet>
      <dgm:spPr/>
    </dgm:pt>
    <dgm:pt modelId="{892867E1-5A89-4DF6-A495-2888B56997B2}" type="pres">
      <dgm:prSet presAssocID="{D0301A05-16E7-410B-B3C6-D45C741F0F2B}" presName="Name13" presStyleLbl="parChTrans1D2" presStyleIdx="2" presStyleCnt="3"/>
      <dgm:spPr/>
    </dgm:pt>
    <dgm:pt modelId="{4399ED9F-61A9-41C4-93BD-B9EEC4DCC9B2}" type="pres">
      <dgm:prSet presAssocID="{6A2D4CC0-ECAC-4046-A9D6-485F1DFBD0AF}" presName="childText" presStyleLbl="bgAcc1" presStyleIdx="2" presStyleCnt="3" custScaleX="115238" custScaleY="76246" custLinFactNeighborX="-1528" custLinFactNeighborY="-16574">
        <dgm:presLayoutVars>
          <dgm:bulletEnabled val="1"/>
        </dgm:presLayoutVars>
      </dgm:prSet>
      <dgm:spPr/>
    </dgm:pt>
  </dgm:ptLst>
  <dgm:cxnLst>
    <dgm:cxn modelId="{B5594E18-CEDD-4A3D-9C92-43915FEC0EF1}" srcId="{A2C02AAA-0CF9-4B70-9D45-F9A437D2C331}" destId="{F3B3D0C3-19D2-4FAB-ACEB-096D624D6472}" srcOrd="0" destOrd="0" parTransId="{8DBB5F7E-F685-47BE-A5D9-6E0C9209F6B6}" sibTransId="{27ECB293-A5B2-461A-9D47-2CBE4AD359CD}"/>
    <dgm:cxn modelId="{3D3B321A-D463-4812-8F55-04B985211FA3}" type="presOf" srcId="{A2C02AAA-0CF9-4B70-9D45-F9A437D2C331}" destId="{9019F89F-E581-4CD8-9536-A56BDCCC3E0B}" srcOrd="1" destOrd="0" presId="urn:microsoft.com/office/officeart/2005/8/layout/hierarchy3"/>
    <dgm:cxn modelId="{E7065B1C-0ECF-4AD8-BEF7-A8BF8C33B857}" type="presOf" srcId="{7BD1220A-9A5C-46B8-A4B6-651C46F189B4}" destId="{DC00D213-0996-463C-8B42-D1A8156F4968}" srcOrd="0" destOrd="0" presId="urn:microsoft.com/office/officeart/2005/8/layout/hierarchy3"/>
    <dgm:cxn modelId="{EE27B241-95ED-4FBE-8DEF-D7C918606BF0}" type="presOf" srcId="{A2C02AAA-0CF9-4B70-9D45-F9A437D2C331}" destId="{2B80A046-39F1-49B1-B88F-990B9541741E}" srcOrd="0" destOrd="0" presId="urn:microsoft.com/office/officeart/2005/8/layout/hierarchy3"/>
    <dgm:cxn modelId="{FC458857-113A-4ED1-AB9D-F14F8C60EB83}" type="presOf" srcId="{B492011F-ABCC-4132-8EF7-C493F92CA78B}" destId="{AE79C784-917B-4523-8E24-2A36F5B209DC}" srcOrd="0" destOrd="0" presId="urn:microsoft.com/office/officeart/2005/8/layout/hierarchy3"/>
    <dgm:cxn modelId="{367DAC69-107D-4913-A8E4-8E58C1FC0A15}" srcId="{A2C02AAA-0CF9-4B70-9D45-F9A437D2C331}" destId="{6A2D4CC0-ECAC-4046-A9D6-485F1DFBD0AF}" srcOrd="2" destOrd="0" parTransId="{D0301A05-16E7-410B-B3C6-D45C741F0F2B}" sibTransId="{9DB338D6-D66C-4288-BA48-E94826CB3653}"/>
    <dgm:cxn modelId="{50B63C7D-48F4-4AE4-B9AC-38C031E130CD}" type="presOf" srcId="{6A2D4CC0-ECAC-4046-A9D6-485F1DFBD0AF}" destId="{4399ED9F-61A9-41C4-93BD-B9EEC4DCC9B2}" srcOrd="0" destOrd="0" presId="urn:microsoft.com/office/officeart/2005/8/layout/hierarchy3"/>
    <dgm:cxn modelId="{B2CF9A8C-83BF-4CA6-B013-906B047EA192}" type="presOf" srcId="{8DBB5F7E-F685-47BE-A5D9-6E0C9209F6B6}" destId="{B68F2BBF-B956-40D3-9E6D-E662A4AB4B26}" srcOrd="0" destOrd="0" presId="urn:microsoft.com/office/officeart/2005/8/layout/hierarchy3"/>
    <dgm:cxn modelId="{CC5A808E-1779-497F-A370-0098234A4438}" type="presOf" srcId="{44C09DF3-FA1D-4D49-ABF0-F8ABB0566B45}" destId="{070F54A6-5474-4292-B634-A8F1512C3E38}" srcOrd="0" destOrd="0" presId="urn:microsoft.com/office/officeart/2005/8/layout/hierarchy3"/>
    <dgm:cxn modelId="{D953009C-EF80-4F1A-854C-9937B70F56E0}" srcId="{B492011F-ABCC-4132-8EF7-C493F92CA78B}" destId="{A2C02AAA-0CF9-4B70-9D45-F9A437D2C331}" srcOrd="0" destOrd="0" parTransId="{2A323F45-F66C-433F-A342-BA0469909782}" sibTransId="{46A84600-D59C-4A46-A099-5BD9EBF2B117}"/>
    <dgm:cxn modelId="{9C1957CE-F61E-4684-88CF-B373E7B41C32}" srcId="{A2C02AAA-0CF9-4B70-9D45-F9A437D2C331}" destId="{44C09DF3-FA1D-4D49-ABF0-F8ABB0566B45}" srcOrd="1" destOrd="0" parTransId="{7BD1220A-9A5C-46B8-A4B6-651C46F189B4}" sibTransId="{332121F7-39B8-40AB-B48D-A9C940EA135F}"/>
    <dgm:cxn modelId="{CE6D4BD1-C5D8-4658-BF96-95A5B84E8A67}" type="presOf" srcId="{F3B3D0C3-19D2-4FAB-ACEB-096D624D6472}" destId="{7FF88FFA-39AC-4722-88E7-04D798899AFD}" srcOrd="0" destOrd="0" presId="urn:microsoft.com/office/officeart/2005/8/layout/hierarchy3"/>
    <dgm:cxn modelId="{B9AB42FB-ECDC-4910-9C84-1AFBABFC1C2F}" type="presOf" srcId="{D0301A05-16E7-410B-B3C6-D45C741F0F2B}" destId="{892867E1-5A89-4DF6-A495-2888B56997B2}" srcOrd="0" destOrd="0" presId="urn:microsoft.com/office/officeart/2005/8/layout/hierarchy3"/>
    <dgm:cxn modelId="{EB535639-BC25-4B5D-BAFE-09A383BA46A7}" type="presParOf" srcId="{AE79C784-917B-4523-8E24-2A36F5B209DC}" destId="{90A6CDD2-9FF0-4D42-893D-382674F81A63}" srcOrd="0" destOrd="0" presId="urn:microsoft.com/office/officeart/2005/8/layout/hierarchy3"/>
    <dgm:cxn modelId="{127694CC-15C3-4409-B0DD-2EBDDB3E36E7}" type="presParOf" srcId="{90A6CDD2-9FF0-4D42-893D-382674F81A63}" destId="{4D1FE775-FA4D-427C-84CB-D5C23232A428}" srcOrd="0" destOrd="0" presId="urn:microsoft.com/office/officeart/2005/8/layout/hierarchy3"/>
    <dgm:cxn modelId="{AE72D4BA-3DB1-4733-A9AE-5F56E93633A5}" type="presParOf" srcId="{4D1FE775-FA4D-427C-84CB-D5C23232A428}" destId="{2B80A046-39F1-49B1-B88F-990B9541741E}" srcOrd="0" destOrd="0" presId="urn:microsoft.com/office/officeart/2005/8/layout/hierarchy3"/>
    <dgm:cxn modelId="{9098A882-A146-496B-85B3-F486AD9B686E}" type="presParOf" srcId="{4D1FE775-FA4D-427C-84CB-D5C23232A428}" destId="{9019F89F-E581-4CD8-9536-A56BDCCC3E0B}" srcOrd="1" destOrd="0" presId="urn:microsoft.com/office/officeart/2005/8/layout/hierarchy3"/>
    <dgm:cxn modelId="{1332BD00-A358-4034-B4BF-B7BF7101DA75}" type="presParOf" srcId="{90A6CDD2-9FF0-4D42-893D-382674F81A63}" destId="{0208597D-4181-4B71-AE55-8D7057E2F419}" srcOrd="1" destOrd="0" presId="urn:microsoft.com/office/officeart/2005/8/layout/hierarchy3"/>
    <dgm:cxn modelId="{AF01D249-05D1-4686-839D-CD95CDB71EAC}" type="presParOf" srcId="{0208597D-4181-4B71-AE55-8D7057E2F419}" destId="{B68F2BBF-B956-40D3-9E6D-E662A4AB4B26}" srcOrd="0" destOrd="0" presId="urn:microsoft.com/office/officeart/2005/8/layout/hierarchy3"/>
    <dgm:cxn modelId="{E303AF73-6C12-47F9-8E34-9BC18E430BC1}" type="presParOf" srcId="{0208597D-4181-4B71-AE55-8D7057E2F419}" destId="{7FF88FFA-39AC-4722-88E7-04D798899AFD}" srcOrd="1" destOrd="0" presId="urn:microsoft.com/office/officeart/2005/8/layout/hierarchy3"/>
    <dgm:cxn modelId="{2B1545F2-D6B0-4D26-8390-EAEC03D68F93}" type="presParOf" srcId="{0208597D-4181-4B71-AE55-8D7057E2F419}" destId="{DC00D213-0996-463C-8B42-D1A8156F4968}" srcOrd="2" destOrd="0" presId="urn:microsoft.com/office/officeart/2005/8/layout/hierarchy3"/>
    <dgm:cxn modelId="{D6C0024D-118E-4E19-AFE7-64FC8A6B5054}" type="presParOf" srcId="{0208597D-4181-4B71-AE55-8D7057E2F419}" destId="{070F54A6-5474-4292-B634-A8F1512C3E38}" srcOrd="3" destOrd="0" presId="urn:microsoft.com/office/officeart/2005/8/layout/hierarchy3"/>
    <dgm:cxn modelId="{49CED12B-8788-40AA-9CA0-E32024A9B366}" type="presParOf" srcId="{0208597D-4181-4B71-AE55-8D7057E2F419}" destId="{892867E1-5A89-4DF6-A495-2888B56997B2}" srcOrd="4" destOrd="0" presId="urn:microsoft.com/office/officeart/2005/8/layout/hierarchy3"/>
    <dgm:cxn modelId="{D8A818D5-0676-4A2A-9723-CC8B4B89DE84}" type="presParOf" srcId="{0208597D-4181-4B71-AE55-8D7057E2F419}" destId="{4399ED9F-61A9-41C4-93BD-B9EEC4DCC9B2}"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7909DE-ADB5-41B4-80E9-6137F4DBC056}"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ru-RU"/>
        </a:p>
      </dgm:t>
    </dgm:pt>
    <dgm:pt modelId="{B3BE99D9-7CA1-4305-B692-3E47D4FB8A83}">
      <dgm:prSet phldrT="[Текст]" custT="1"/>
      <dgm:spPr/>
      <dgm:t>
        <a:bodyPr/>
        <a:lstStyle/>
        <a:p>
          <a:r>
            <a:rPr lang="en-US" sz="2000" b="1" dirty="0">
              <a:solidFill>
                <a:schemeClr val="accent2">
                  <a:lumMod val="60000"/>
                  <a:lumOff val="40000"/>
                </a:schemeClr>
              </a:solidFill>
            </a:rPr>
            <a:t>Consultations</a:t>
          </a:r>
          <a:endParaRPr lang="ru-RU" sz="2000" b="1" dirty="0">
            <a:solidFill>
              <a:schemeClr val="accent2">
                <a:lumMod val="60000"/>
                <a:lumOff val="40000"/>
              </a:schemeClr>
            </a:solidFill>
          </a:endParaRPr>
        </a:p>
      </dgm:t>
    </dgm:pt>
    <dgm:pt modelId="{41AEA0FB-D579-40AA-A780-FB82C5EDCE44}" type="parTrans" cxnId="{6037697F-E80C-421A-AD17-C05FE7B729AE}">
      <dgm:prSet/>
      <dgm:spPr/>
      <dgm:t>
        <a:bodyPr/>
        <a:lstStyle/>
        <a:p>
          <a:endParaRPr lang="ru-RU"/>
        </a:p>
      </dgm:t>
    </dgm:pt>
    <dgm:pt modelId="{C161BB61-A38A-4FB0-8BD5-01DAA8D0E859}" type="sibTrans" cxnId="{6037697F-E80C-421A-AD17-C05FE7B729AE}">
      <dgm:prSet/>
      <dgm:spPr/>
      <dgm:t>
        <a:bodyPr/>
        <a:lstStyle/>
        <a:p>
          <a:endParaRPr lang="ru-RU"/>
        </a:p>
      </dgm:t>
    </dgm:pt>
    <dgm:pt modelId="{0176B14E-25EC-47C0-80FD-081AAE1927B1}">
      <dgm:prSet phldrT="[Текст]" custT="1"/>
      <dgm:spPr/>
      <dgm:t>
        <a:bodyPr/>
        <a:lstStyle/>
        <a:p>
          <a:r>
            <a:rPr lang="en-US" sz="2000" b="1" dirty="0">
              <a:solidFill>
                <a:schemeClr val="accent2">
                  <a:lumMod val="60000"/>
                  <a:lumOff val="40000"/>
                </a:schemeClr>
              </a:solidFill>
            </a:rPr>
            <a:t>Legal assistance</a:t>
          </a:r>
          <a:endParaRPr lang="ru-RU" sz="2000" b="1" dirty="0">
            <a:solidFill>
              <a:schemeClr val="accent2">
                <a:lumMod val="60000"/>
                <a:lumOff val="40000"/>
              </a:schemeClr>
            </a:solidFill>
          </a:endParaRPr>
        </a:p>
      </dgm:t>
    </dgm:pt>
    <dgm:pt modelId="{51A11956-7974-4B73-BF94-B64DC9D7EB68}" type="parTrans" cxnId="{BF035642-FF3B-4A32-BE41-6861101F009C}">
      <dgm:prSet/>
      <dgm:spPr/>
      <dgm:t>
        <a:bodyPr/>
        <a:lstStyle/>
        <a:p>
          <a:endParaRPr lang="ru-RU"/>
        </a:p>
      </dgm:t>
    </dgm:pt>
    <dgm:pt modelId="{1C2CC586-FD0F-40E3-99D1-7DA24A0B0124}" type="sibTrans" cxnId="{BF035642-FF3B-4A32-BE41-6861101F009C}">
      <dgm:prSet/>
      <dgm:spPr/>
      <dgm:t>
        <a:bodyPr/>
        <a:lstStyle/>
        <a:p>
          <a:endParaRPr lang="ru-RU"/>
        </a:p>
      </dgm:t>
    </dgm:pt>
    <dgm:pt modelId="{F33B7A34-B153-4E90-A0B5-A46F904CBE8B}">
      <dgm:prSet phldrT="[Текст]" custT="1"/>
      <dgm:spPr/>
      <dgm:t>
        <a:bodyPr/>
        <a:lstStyle/>
        <a:p>
          <a:r>
            <a:rPr lang="en-US" sz="2000" b="1" dirty="0">
              <a:solidFill>
                <a:schemeClr val="accent2">
                  <a:lumMod val="60000"/>
                  <a:lumOff val="40000"/>
                </a:schemeClr>
              </a:solidFill>
            </a:rPr>
            <a:t>Social support</a:t>
          </a:r>
          <a:endParaRPr lang="ru-RU" sz="2000" b="1" dirty="0">
            <a:solidFill>
              <a:schemeClr val="accent2">
                <a:lumMod val="60000"/>
                <a:lumOff val="40000"/>
              </a:schemeClr>
            </a:solidFill>
          </a:endParaRPr>
        </a:p>
      </dgm:t>
    </dgm:pt>
    <dgm:pt modelId="{FD01C04D-14C9-46B4-9CDC-FC3826BD9AE3}" type="parTrans" cxnId="{612AD518-3ADB-4214-96FA-50C7073EF200}">
      <dgm:prSet/>
      <dgm:spPr/>
      <dgm:t>
        <a:bodyPr/>
        <a:lstStyle/>
        <a:p>
          <a:endParaRPr lang="ru-RU"/>
        </a:p>
      </dgm:t>
    </dgm:pt>
    <dgm:pt modelId="{5634547C-BA18-44A5-88E5-285EE957DF5D}" type="sibTrans" cxnId="{612AD518-3ADB-4214-96FA-50C7073EF200}">
      <dgm:prSet/>
      <dgm:spPr/>
      <dgm:t>
        <a:bodyPr/>
        <a:lstStyle/>
        <a:p>
          <a:endParaRPr lang="ru-RU"/>
        </a:p>
      </dgm:t>
    </dgm:pt>
    <dgm:pt modelId="{C6DDF6E5-F0A6-4915-8155-5798053C4B61}">
      <dgm:prSet phldrT="[Текст]" custT="1"/>
      <dgm:spPr/>
      <dgm:t>
        <a:bodyPr/>
        <a:lstStyle/>
        <a:p>
          <a:r>
            <a:rPr lang="en-US" sz="2000" b="1" dirty="0">
              <a:solidFill>
                <a:schemeClr val="accent2">
                  <a:lumMod val="60000"/>
                  <a:lumOff val="40000"/>
                </a:schemeClr>
              </a:solidFill>
            </a:rPr>
            <a:t>Financial support</a:t>
          </a:r>
          <a:endParaRPr lang="ru-RU" sz="2000" b="1" dirty="0">
            <a:solidFill>
              <a:schemeClr val="accent2">
                <a:lumMod val="60000"/>
                <a:lumOff val="40000"/>
              </a:schemeClr>
            </a:solidFill>
          </a:endParaRPr>
        </a:p>
      </dgm:t>
    </dgm:pt>
    <dgm:pt modelId="{8F7434C2-EBA3-4157-9CDD-9FB9DC9A4E0B}" type="parTrans" cxnId="{020A0BCE-030A-4187-80B6-F6DF7BE6FFE7}">
      <dgm:prSet/>
      <dgm:spPr/>
      <dgm:t>
        <a:bodyPr/>
        <a:lstStyle/>
        <a:p>
          <a:endParaRPr lang="ru-RU"/>
        </a:p>
      </dgm:t>
    </dgm:pt>
    <dgm:pt modelId="{2B2EC0B9-F96D-49D9-BB19-5D1FB4176B33}" type="sibTrans" cxnId="{020A0BCE-030A-4187-80B6-F6DF7BE6FFE7}">
      <dgm:prSet/>
      <dgm:spPr/>
      <dgm:t>
        <a:bodyPr/>
        <a:lstStyle/>
        <a:p>
          <a:endParaRPr lang="ru-RU"/>
        </a:p>
      </dgm:t>
    </dgm:pt>
    <dgm:pt modelId="{5391CFAF-C2DF-456D-9FE9-B6740CC0B920}">
      <dgm:prSet phldrT="[Текст]" custT="1"/>
      <dgm:spPr/>
      <dgm:t>
        <a:bodyPr/>
        <a:lstStyle/>
        <a:p>
          <a:r>
            <a:rPr lang="en-US" sz="1100" b="1" dirty="0">
              <a:solidFill>
                <a:schemeClr val="accent2">
                  <a:lumMod val="60000"/>
                  <a:lumOff val="40000"/>
                </a:schemeClr>
              </a:solidFill>
            </a:rPr>
            <a:t>Return of labor migrants who have fallen into difficult situations abroad</a:t>
          </a:r>
          <a:endParaRPr lang="ru-RU" sz="1100" b="1" dirty="0">
            <a:solidFill>
              <a:schemeClr val="accent2">
                <a:lumMod val="60000"/>
                <a:lumOff val="40000"/>
              </a:schemeClr>
            </a:solidFill>
          </a:endParaRPr>
        </a:p>
      </dgm:t>
    </dgm:pt>
    <dgm:pt modelId="{76666068-5DBD-4A4D-B87D-EE2659F4FE30}" type="parTrans" cxnId="{16B451BB-C4DA-49ED-98DC-E5FCFF814CE4}">
      <dgm:prSet/>
      <dgm:spPr/>
      <dgm:t>
        <a:bodyPr/>
        <a:lstStyle/>
        <a:p>
          <a:endParaRPr lang="ru-RU"/>
        </a:p>
      </dgm:t>
    </dgm:pt>
    <dgm:pt modelId="{56BFCADD-577D-4E5B-B831-96639F6CD0E5}" type="sibTrans" cxnId="{16B451BB-C4DA-49ED-98DC-E5FCFF814CE4}">
      <dgm:prSet/>
      <dgm:spPr/>
      <dgm:t>
        <a:bodyPr/>
        <a:lstStyle/>
        <a:p>
          <a:endParaRPr lang="ru-RU"/>
        </a:p>
      </dgm:t>
    </dgm:pt>
    <dgm:pt modelId="{0BB47B68-356F-4C37-B406-32FA768138A9}" type="pres">
      <dgm:prSet presAssocID="{F07909DE-ADB5-41B4-80E9-6137F4DBC056}" presName="linearFlow" presStyleCnt="0">
        <dgm:presLayoutVars>
          <dgm:dir/>
          <dgm:resizeHandles val="exact"/>
        </dgm:presLayoutVars>
      </dgm:prSet>
      <dgm:spPr/>
    </dgm:pt>
    <dgm:pt modelId="{31E443D5-CDF7-40A7-AD1F-950D1B550556}" type="pres">
      <dgm:prSet presAssocID="{B3BE99D9-7CA1-4305-B692-3E47D4FB8A83}" presName="composite" presStyleCnt="0"/>
      <dgm:spPr/>
    </dgm:pt>
    <dgm:pt modelId="{84C075C3-325D-4B9E-A446-C0F7335C7B4D}" type="pres">
      <dgm:prSet presAssocID="{B3BE99D9-7CA1-4305-B692-3E47D4FB8A83}" presName="imgShp" presStyleLbl="fgImgPlace1" presStyleIdx="0" presStyleCnt="5"/>
      <dgm:spPr>
        <a:blipFill rotWithShape="1">
          <a:blip xmlns:r="http://schemas.openxmlformats.org/officeDocument/2006/relationships" r:embed="rId1"/>
          <a:stretch>
            <a:fillRect/>
          </a:stretch>
        </a:blipFill>
      </dgm:spPr>
    </dgm:pt>
    <dgm:pt modelId="{798FDD45-6888-4FAD-B3EC-298E12683EC3}" type="pres">
      <dgm:prSet presAssocID="{B3BE99D9-7CA1-4305-B692-3E47D4FB8A83}" presName="txShp" presStyleLbl="node1" presStyleIdx="0" presStyleCnt="5" custScaleY="66142">
        <dgm:presLayoutVars>
          <dgm:bulletEnabled val="1"/>
        </dgm:presLayoutVars>
      </dgm:prSet>
      <dgm:spPr/>
    </dgm:pt>
    <dgm:pt modelId="{ECA56D1C-B8DA-4BC4-BAFE-3B9958F3B1BF}" type="pres">
      <dgm:prSet presAssocID="{C161BB61-A38A-4FB0-8BD5-01DAA8D0E859}" presName="spacing" presStyleCnt="0"/>
      <dgm:spPr/>
    </dgm:pt>
    <dgm:pt modelId="{6FC78753-E387-46E3-8906-210B7D827055}" type="pres">
      <dgm:prSet presAssocID="{0176B14E-25EC-47C0-80FD-081AAE1927B1}" presName="composite" presStyleCnt="0"/>
      <dgm:spPr/>
    </dgm:pt>
    <dgm:pt modelId="{D91C0672-CF99-488E-9A52-473D4E3BC625}" type="pres">
      <dgm:prSet presAssocID="{0176B14E-25EC-47C0-80FD-081AAE1927B1}" presName="imgShp" presStyleLbl="fgImgPlace1" presStyleIdx="1" presStyleCnt="5"/>
      <dgm:spPr>
        <a:blipFill rotWithShape="1">
          <a:blip xmlns:r="http://schemas.openxmlformats.org/officeDocument/2006/relationships" r:embed="rId2"/>
          <a:stretch>
            <a:fillRect/>
          </a:stretch>
        </a:blipFill>
      </dgm:spPr>
    </dgm:pt>
    <dgm:pt modelId="{AA068230-0F5C-4165-B207-919123E5DE12}" type="pres">
      <dgm:prSet presAssocID="{0176B14E-25EC-47C0-80FD-081AAE1927B1}" presName="txShp" presStyleLbl="node1" presStyleIdx="1" presStyleCnt="5" custScaleY="63977">
        <dgm:presLayoutVars>
          <dgm:bulletEnabled val="1"/>
        </dgm:presLayoutVars>
      </dgm:prSet>
      <dgm:spPr/>
    </dgm:pt>
    <dgm:pt modelId="{CE17517F-A099-4B10-BA68-8FD70EB3B541}" type="pres">
      <dgm:prSet presAssocID="{1C2CC586-FD0F-40E3-99D1-7DA24A0B0124}" presName="spacing" presStyleCnt="0"/>
      <dgm:spPr/>
    </dgm:pt>
    <dgm:pt modelId="{8F1E0805-F490-43BA-BE10-1D740AC14463}" type="pres">
      <dgm:prSet presAssocID="{F33B7A34-B153-4E90-A0B5-A46F904CBE8B}" presName="composite" presStyleCnt="0"/>
      <dgm:spPr/>
    </dgm:pt>
    <dgm:pt modelId="{5E0BC0C7-6511-44BC-A0DC-6DA2056904ED}" type="pres">
      <dgm:prSet presAssocID="{F33B7A34-B153-4E90-A0B5-A46F904CBE8B}" presName="imgShp" presStyleLbl="fgImgPlace1" presStyleIdx="2" presStyleCnt="5"/>
      <dgm:spPr>
        <a:blipFill rotWithShape="1">
          <a:blip xmlns:r="http://schemas.openxmlformats.org/officeDocument/2006/relationships" r:embed="rId3"/>
          <a:stretch>
            <a:fillRect/>
          </a:stretch>
        </a:blipFill>
      </dgm:spPr>
    </dgm:pt>
    <dgm:pt modelId="{B423E8F0-2331-4222-9387-F012E1E4726E}" type="pres">
      <dgm:prSet presAssocID="{F33B7A34-B153-4E90-A0B5-A46F904CBE8B}" presName="txShp" presStyleLbl="node1" presStyleIdx="2" presStyleCnt="5" custScaleY="65810">
        <dgm:presLayoutVars>
          <dgm:bulletEnabled val="1"/>
        </dgm:presLayoutVars>
      </dgm:prSet>
      <dgm:spPr/>
    </dgm:pt>
    <dgm:pt modelId="{AA6145CF-5DF9-4016-B58B-68CE96894CC9}" type="pres">
      <dgm:prSet presAssocID="{5634547C-BA18-44A5-88E5-285EE957DF5D}" presName="spacing" presStyleCnt="0"/>
      <dgm:spPr/>
    </dgm:pt>
    <dgm:pt modelId="{5EFEE1C4-FB37-4860-A6F8-3EF4ED877200}" type="pres">
      <dgm:prSet presAssocID="{C6DDF6E5-F0A6-4915-8155-5798053C4B61}" presName="composite" presStyleCnt="0"/>
      <dgm:spPr/>
    </dgm:pt>
    <dgm:pt modelId="{F917D431-293A-4425-9BF1-58F38EB678F3}" type="pres">
      <dgm:prSet presAssocID="{C6DDF6E5-F0A6-4915-8155-5798053C4B61}" presName="imgShp" presStyleLbl="fgImgPlace1" presStyleIdx="3" presStyleCnt="5"/>
      <dgm:spPr>
        <a:blipFill rotWithShape="1">
          <a:blip xmlns:r="http://schemas.openxmlformats.org/officeDocument/2006/relationships" r:embed="rId4"/>
          <a:stretch>
            <a:fillRect/>
          </a:stretch>
        </a:blipFill>
      </dgm:spPr>
    </dgm:pt>
    <dgm:pt modelId="{E89C4359-FB93-4A2F-BCA2-4F989217F337}" type="pres">
      <dgm:prSet presAssocID="{C6DDF6E5-F0A6-4915-8155-5798053C4B61}" presName="txShp" presStyleLbl="node1" presStyleIdx="3" presStyleCnt="5" custScaleY="69642">
        <dgm:presLayoutVars>
          <dgm:bulletEnabled val="1"/>
        </dgm:presLayoutVars>
      </dgm:prSet>
      <dgm:spPr/>
    </dgm:pt>
    <dgm:pt modelId="{1EC7D005-13E3-4FB4-AB7E-98B7C3978C9B}" type="pres">
      <dgm:prSet presAssocID="{2B2EC0B9-F96D-49D9-BB19-5D1FB4176B33}" presName="spacing" presStyleCnt="0"/>
      <dgm:spPr/>
    </dgm:pt>
    <dgm:pt modelId="{1C2399A1-53FB-40A1-8642-A39B5AA4A868}" type="pres">
      <dgm:prSet presAssocID="{5391CFAF-C2DF-456D-9FE9-B6740CC0B920}" presName="composite" presStyleCnt="0"/>
      <dgm:spPr/>
    </dgm:pt>
    <dgm:pt modelId="{8803AC5B-C01C-4A11-BB42-C356127A04B5}" type="pres">
      <dgm:prSet presAssocID="{5391CFAF-C2DF-456D-9FE9-B6740CC0B920}" presName="imgShp" presStyleLbl="fgImgPlace1" presStyleIdx="4" presStyleCnt="5"/>
      <dgm:spPr>
        <a:blipFill rotWithShape="1">
          <a:blip xmlns:r="http://schemas.openxmlformats.org/officeDocument/2006/relationships" r:embed="rId5"/>
          <a:stretch>
            <a:fillRect/>
          </a:stretch>
        </a:blipFill>
      </dgm:spPr>
    </dgm:pt>
    <dgm:pt modelId="{BB527727-15B8-41EB-82B7-0FAFDA43D9F9}" type="pres">
      <dgm:prSet presAssocID="{5391CFAF-C2DF-456D-9FE9-B6740CC0B920}" presName="txShp" presStyleLbl="node1" presStyleIdx="4" presStyleCnt="5">
        <dgm:presLayoutVars>
          <dgm:bulletEnabled val="1"/>
        </dgm:presLayoutVars>
      </dgm:prSet>
      <dgm:spPr/>
    </dgm:pt>
  </dgm:ptLst>
  <dgm:cxnLst>
    <dgm:cxn modelId="{72DFFB15-7B1F-4871-8931-BDE6BD8EBA2B}" type="presOf" srcId="{5391CFAF-C2DF-456D-9FE9-B6740CC0B920}" destId="{BB527727-15B8-41EB-82B7-0FAFDA43D9F9}" srcOrd="0" destOrd="0" presId="urn:microsoft.com/office/officeart/2005/8/layout/vList3"/>
    <dgm:cxn modelId="{612AD518-3ADB-4214-96FA-50C7073EF200}" srcId="{F07909DE-ADB5-41B4-80E9-6137F4DBC056}" destId="{F33B7A34-B153-4E90-A0B5-A46F904CBE8B}" srcOrd="2" destOrd="0" parTransId="{FD01C04D-14C9-46B4-9CDC-FC3826BD9AE3}" sibTransId="{5634547C-BA18-44A5-88E5-285EE957DF5D}"/>
    <dgm:cxn modelId="{BF035642-FF3B-4A32-BE41-6861101F009C}" srcId="{F07909DE-ADB5-41B4-80E9-6137F4DBC056}" destId="{0176B14E-25EC-47C0-80FD-081AAE1927B1}" srcOrd="1" destOrd="0" parTransId="{51A11956-7974-4B73-BF94-B64DC9D7EB68}" sibTransId="{1C2CC586-FD0F-40E3-99D1-7DA24A0B0124}"/>
    <dgm:cxn modelId="{AD5E4345-FA3D-401B-B88C-004E7F3893A9}" type="presOf" srcId="{F33B7A34-B153-4E90-A0B5-A46F904CBE8B}" destId="{B423E8F0-2331-4222-9387-F012E1E4726E}" srcOrd="0" destOrd="0" presId="urn:microsoft.com/office/officeart/2005/8/layout/vList3"/>
    <dgm:cxn modelId="{E75CF84F-8EA9-4267-B86D-862DF220FB82}" type="presOf" srcId="{0176B14E-25EC-47C0-80FD-081AAE1927B1}" destId="{AA068230-0F5C-4165-B207-919123E5DE12}" srcOrd="0" destOrd="0" presId="urn:microsoft.com/office/officeart/2005/8/layout/vList3"/>
    <dgm:cxn modelId="{F9201455-6D6F-4523-A4C9-DF8EFF337A2B}" type="presOf" srcId="{C6DDF6E5-F0A6-4915-8155-5798053C4B61}" destId="{E89C4359-FB93-4A2F-BCA2-4F989217F337}" srcOrd="0" destOrd="0" presId="urn:microsoft.com/office/officeart/2005/8/layout/vList3"/>
    <dgm:cxn modelId="{E9181272-3A22-4046-8151-6C6D5677E1ED}" type="presOf" srcId="{B3BE99D9-7CA1-4305-B692-3E47D4FB8A83}" destId="{798FDD45-6888-4FAD-B3EC-298E12683EC3}" srcOrd="0" destOrd="0" presId="urn:microsoft.com/office/officeart/2005/8/layout/vList3"/>
    <dgm:cxn modelId="{6037697F-E80C-421A-AD17-C05FE7B729AE}" srcId="{F07909DE-ADB5-41B4-80E9-6137F4DBC056}" destId="{B3BE99D9-7CA1-4305-B692-3E47D4FB8A83}" srcOrd="0" destOrd="0" parTransId="{41AEA0FB-D579-40AA-A780-FB82C5EDCE44}" sibTransId="{C161BB61-A38A-4FB0-8BD5-01DAA8D0E859}"/>
    <dgm:cxn modelId="{16B451BB-C4DA-49ED-98DC-E5FCFF814CE4}" srcId="{F07909DE-ADB5-41B4-80E9-6137F4DBC056}" destId="{5391CFAF-C2DF-456D-9FE9-B6740CC0B920}" srcOrd="4" destOrd="0" parTransId="{76666068-5DBD-4A4D-B87D-EE2659F4FE30}" sibTransId="{56BFCADD-577D-4E5B-B831-96639F6CD0E5}"/>
    <dgm:cxn modelId="{020A0BCE-030A-4187-80B6-F6DF7BE6FFE7}" srcId="{F07909DE-ADB5-41B4-80E9-6137F4DBC056}" destId="{C6DDF6E5-F0A6-4915-8155-5798053C4B61}" srcOrd="3" destOrd="0" parTransId="{8F7434C2-EBA3-4157-9CDD-9FB9DC9A4E0B}" sibTransId="{2B2EC0B9-F96D-49D9-BB19-5D1FB4176B33}"/>
    <dgm:cxn modelId="{701E3DD9-2499-4A7C-A3F4-152F8CC4F4D4}" type="presOf" srcId="{F07909DE-ADB5-41B4-80E9-6137F4DBC056}" destId="{0BB47B68-356F-4C37-B406-32FA768138A9}" srcOrd="0" destOrd="0" presId="urn:microsoft.com/office/officeart/2005/8/layout/vList3"/>
    <dgm:cxn modelId="{6127A122-FDE9-4AD6-A9FF-90739FE210B7}" type="presParOf" srcId="{0BB47B68-356F-4C37-B406-32FA768138A9}" destId="{31E443D5-CDF7-40A7-AD1F-950D1B550556}" srcOrd="0" destOrd="0" presId="urn:microsoft.com/office/officeart/2005/8/layout/vList3"/>
    <dgm:cxn modelId="{FE72AA4A-CC92-46EF-A8D8-47B316A4ADDE}" type="presParOf" srcId="{31E443D5-CDF7-40A7-AD1F-950D1B550556}" destId="{84C075C3-325D-4B9E-A446-C0F7335C7B4D}" srcOrd="0" destOrd="0" presId="urn:microsoft.com/office/officeart/2005/8/layout/vList3"/>
    <dgm:cxn modelId="{D7D8AC14-E03E-4D22-9C08-ED05A3C1E83D}" type="presParOf" srcId="{31E443D5-CDF7-40A7-AD1F-950D1B550556}" destId="{798FDD45-6888-4FAD-B3EC-298E12683EC3}" srcOrd="1" destOrd="0" presId="urn:microsoft.com/office/officeart/2005/8/layout/vList3"/>
    <dgm:cxn modelId="{A88AFDC9-3EBC-480E-972B-B1CA227C321B}" type="presParOf" srcId="{0BB47B68-356F-4C37-B406-32FA768138A9}" destId="{ECA56D1C-B8DA-4BC4-BAFE-3B9958F3B1BF}" srcOrd="1" destOrd="0" presId="urn:microsoft.com/office/officeart/2005/8/layout/vList3"/>
    <dgm:cxn modelId="{3C245E38-A26A-4F5E-80DE-3842C1AA5F18}" type="presParOf" srcId="{0BB47B68-356F-4C37-B406-32FA768138A9}" destId="{6FC78753-E387-46E3-8906-210B7D827055}" srcOrd="2" destOrd="0" presId="urn:microsoft.com/office/officeart/2005/8/layout/vList3"/>
    <dgm:cxn modelId="{75A4D441-DDF3-47BA-A942-5F7B1086054C}" type="presParOf" srcId="{6FC78753-E387-46E3-8906-210B7D827055}" destId="{D91C0672-CF99-488E-9A52-473D4E3BC625}" srcOrd="0" destOrd="0" presId="urn:microsoft.com/office/officeart/2005/8/layout/vList3"/>
    <dgm:cxn modelId="{61FF3C61-5212-46A0-9827-54143004FD5B}" type="presParOf" srcId="{6FC78753-E387-46E3-8906-210B7D827055}" destId="{AA068230-0F5C-4165-B207-919123E5DE12}" srcOrd="1" destOrd="0" presId="urn:microsoft.com/office/officeart/2005/8/layout/vList3"/>
    <dgm:cxn modelId="{9D56DB65-0A9E-499E-B262-61837B904BD2}" type="presParOf" srcId="{0BB47B68-356F-4C37-B406-32FA768138A9}" destId="{CE17517F-A099-4B10-BA68-8FD70EB3B541}" srcOrd="3" destOrd="0" presId="urn:microsoft.com/office/officeart/2005/8/layout/vList3"/>
    <dgm:cxn modelId="{182401F9-BB72-4331-B122-234F38145F87}" type="presParOf" srcId="{0BB47B68-356F-4C37-B406-32FA768138A9}" destId="{8F1E0805-F490-43BA-BE10-1D740AC14463}" srcOrd="4" destOrd="0" presId="urn:microsoft.com/office/officeart/2005/8/layout/vList3"/>
    <dgm:cxn modelId="{25F3002A-12ED-4EA7-9F65-48247B58FE1D}" type="presParOf" srcId="{8F1E0805-F490-43BA-BE10-1D740AC14463}" destId="{5E0BC0C7-6511-44BC-A0DC-6DA2056904ED}" srcOrd="0" destOrd="0" presId="urn:microsoft.com/office/officeart/2005/8/layout/vList3"/>
    <dgm:cxn modelId="{FF9E5526-3ADB-4AD3-AEB7-4225E8AC9A2F}" type="presParOf" srcId="{8F1E0805-F490-43BA-BE10-1D740AC14463}" destId="{B423E8F0-2331-4222-9387-F012E1E4726E}" srcOrd="1" destOrd="0" presId="urn:microsoft.com/office/officeart/2005/8/layout/vList3"/>
    <dgm:cxn modelId="{A3F38DCE-5A06-48C8-B263-2C72DA2B693F}" type="presParOf" srcId="{0BB47B68-356F-4C37-B406-32FA768138A9}" destId="{AA6145CF-5DF9-4016-B58B-68CE96894CC9}" srcOrd="5" destOrd="0" presId="urn:microsoft.com/office/officeart/2005/8/layout/vList3"/>
    <dgm:cxn modelId="{0C47C35B-199A-4AFE-B018-312218AEE6A0}" type="presParOf" srcId="{0BB47B68-356F-4C37-B406-32FA768138A9}" destId="{5EFEE1C4-FB37-4860-A6F8-3EF4ED877200}" srcOrd="6" destOrd="0" presId="urn:microsoft.com/office/officeart/2005/8/layout/vList3"/>
    <dgm:cxn modelId="{CE2CFFA2-BD84-4111-80DD-75720DF3B246}" type="presParOf" srcId="{5EFEE1C4-FB37-4860-A6F8-3EF4ED877200}" destId="{F917D431-293A-4425-9BF1-58F38EB678F3}" srcOrd="0" destOrd="0" presId="urn:microsoft.com/office/officeart/2005/8/layout/vList3"/>
    <dgm:cxn modelId="{4910EB12-6F65-460A-A12C-D2096FD17BDB}" type="presParOf" srcId="{5EFEE1C4-FB37-4860-A6F8-3EF4ED877200}" destId="{E89C4359-FB93-4A2F-BCA2-4F989217F337}" srcOrd="1" destOrd="0" presId="urn:microsoft.com/office/officeart/2005/8/layout/vList3"/>
    <dgm:cxn modelId="{EAC9E73C-471F-4E79-A852-19FD003B8B47}" type="presParOf" srcId="{0BB47B68-356F-4C37-B406-32FA768138A9}" destId="{1EC7D005-13E3-4FB4-AB7E-98B7C3978C9B}" srcOrd="7" destOrd="0" presId="urn:microsoft.com/office/officeart/2005/8/layout/vList3"/>
    <dgm:cxn modelId="{59970711-47CC-4302-A277-9D8F3C2B632D}" type="presParOf" srcId="{0BB47B68-356F-4C37-B406-32FA768138A9}" destId="{1C2399A1-53FB-40A1-8642-A39B5AA4A868}" srcOrd="8" destOrd="0" presId="urn:microsoft.com/office/officeart/2005/8/layout/vList3"/>
    <dgm:cxn modelId="{0D9DBC09-5646-47A7-BC39-8987EC750816}" type="presParOf" srcId="{1C2399A1-53FB-40A1-8642-A39B5AA4A868}" destId="{8803AC5B-C01C-4A11-BB42-C356127A04B5}" srcOrd="0" destOrd="0" presId="urn:microsoft.com/office/officeart/2005/8/layout/vList3"/>
    <dgm:cxn modelId="{DB421884-E076-4A74-9AD5-9D3EB2D08343}" type="presParOf" srcId="{1C2399A1-53FB-40A1-8642-A39B5AA4A868}" destId="{BB527727-15B8-41EB-82B7-0FAFDA43D9F9}"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80A046-39F1-49B1-B88F-990B9541741E}">
      <dsp:nvSpPr>
        <dsp:cNvPr id="0" name=""/>
        <dsp:cNvSpPr/>
      </dsp:nvSpPr>
      <dsp:spPr>
        <a:xfrm>
          <a:off x="704542" y="0"/>
          <a:ext cx="1970791" cy="733788"/>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Opening of representative offices abroad of the Agency of External </a:t>
          </a:r>
          <a:r>
            <a:rPr lang="en-US" sz="1100" kern="1200" dirty="0" err="1"/>
            <a:t>Labour</a:t>
          </a:r>
          <a:r>
            <a:rPr lang="en-US" sz="1100" kern="1200" dirty="0"/>
            <a:t> Migration and attaché on </a:t>
          </a:r>
          <a:r>
            <a:rPr lang="en-US" sz="1100" kern="1200" dirty="0" err="1"/>
            <a:t>labour</a:t>
          </a:r>
          <a:r>
            <a:rPr lang="en-US" sz="1100" kern="1200" dirty="0"/>
            <a:t> issues in Diplomatic missions </a:t>
          </a:r>
        </a:p>
      </dsp:txBody>
      <dsp:txXfrm>
        <a:off x="726034" y="21492"/>
        <a:ext cx="1927807" cy="690804"/>
      </dsp:txXfrm>
    </dsp:sp>
    <dsp:sp modelId="{B68F2BBF-B956-40D3-9E6D-E662A4AB4B26}">
      <dsp:nvSpPr>
        <dsp:cNvPr id="0" name=""/>
        <dsp:cNvSpPr/>
      </dsp:nvSpPr>
      <dsp:spPr>
        <a:xfrm>
          <a:off x="901621" y="733788"/>
          <a:ext cx="101498" cy="548992"/>
        </a:xfrm>
        <a:custGeom>
          <a:avLst/>
          <a:gdLst/>
          <a:ahLst/>
          <a:cxnLst/>
          <a:rect l="0" t="0" r="0" b="0"/>
          <a:pathLst>
            <a:path>
              <a:moveTo>
                <a:pt x="0" y="0"/>
              </a:moveTo>
              <a:lnTo>
                <a:pt x="0" y="548992"/>
              </a:lnTo>
              <a:lnTo>
                <a:pt x="101498" y="548992"/>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FF88FFA-39AC-4722-88E7-04D798899AFD}">
      <dsp:nvSpPr>
        <dsp:cNvPr id="0" name=""/>
        <dsp:cNvSpPr/>
      </dsp:nvSpPr>
      <dsp:spPr>
        <a:xfrm>
          <a:off x="1003120" y="875165"/>
          <a:ext cx="1540084" cy="815231"/>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en-US" sz="800" b="1" kern="1200" dirty="0"/>
            <a:t>Representative offices opened in </a:t>
          </a:r>
        </a:p>
        <a:p>
          <a:pPr marL="0" lvl="0" indent="0" algn="ctr" defTabSz="355600">
            <a:lnSpc>
              <a:spcPct val="90000"/>
            </a:lnSpc>
            <a:spcBef>
              <a:spcPct val="0"/>
            </a:spcBef>
            <a:spcAft>
              <a:spcPct val="35000"/>
            </a:spcAft>
            <a:buNone/>
          </a:pPr>
          <a:r>
            <a:rPr lang="en-US" sz="800" b="1" i="1" kern="1200" dirty="0"/>
            <a:t>Russia - 16</a:t>
          </a:r>
          <a:r>
            <a:rPr lang="en-US" sz="800" i="1" kern="1200" dirty="0"/>
            <a:t> (in 16 Regions )</a:t>
          </a:r>
        </a:p>
        <a:p>
          <a:pPr marL="0" lvl="0" indent="0" algn="ctr" defTabSz="355600">
            <a:lnSpc>
              <a:spcPct val="90000"/>
            </a:lnSpc>
            <a:spcBef>
              <a:spcPct val="0"/>
            </a:spcBef>
            <a:spcAft>
              <a:spcPct val="35000"/>
            </a:spcAft>
            <a:buNone/>
          </a:pPr>
          <a:r>
            <a:rPr lang="en-US" sz="800" b="1" i="1" kern="1200" dirty="0"/>
            <a:t>Korea</a:t>
          </a:r>
          <a:r>
            <a:rPr lang="en-US" sz="800" kern="1200" dirty="0"/>
            <a:t> in </a:t>
          </a:r>
          <a:r>
            <a:rPr lang="en-US" sz="800" kern="1200" dirty="0" err="1"/>
            <a:t>Gwangju</a:t>
          </a:r>
          <a:r>
            <a:rPr lang="en-US" sz="800" kern="1200" dirty="0"/>
            <a:t>;</a:t>
          </a:r>
        </a:p>
        <a:p>
          <a:pPr marL="0" lvl="0" indent="0" algn="ctr" defTabSz="355600">
            <a:lnSpc>
              <a:spcPct val="90000"/>
            </a:lnSpc>
            <a:spcBef>
              <a:spcPct val="0"/>
            </a:spcBef>
            <a:spcAft>
              <a:spcPct val="35000"/>
            </a:spcAft>
            <a:buNone/>
          </a:pPr>
          <a:r>
            <a:rPr lang="en-US" sz="800" b="1" kern="1200" dirty="0"/>
            <a:t>Turkey </a:t>
          </a:r>
          <a:r>
            <a:rPr lang="en-US" sz="800" kern="1200" dirty="0"/>
            <a:t>in Istanbul;</a:t>
          </a:r>
        </a:p>
        <a:p>
          <a:pPr marL="0" lvl="0" indent="0" algn="ctr" defTabSz="355600">
            <a:lnSpc>
              <a:spcPct val="90000"/>
            </a:lnSpc>
            <a:spcBef>
              <a:spcPct val="0"/>
            </a:spcBef>
            <a:spcAft>
              <a:spcPct val="35000"/>
            </a:spcAft>
            <a:buNone/>
          </a:pPr>
          <a:r>
            <a:rPr lang="en-US" sz="800" b="1" kern="1200" dirty="0"/>
            <a:t>Kazakhstan</a:t>
          </a:r>
          <a:r>
            <a:rPr lang="en-US" sz="800" kern="1200" dirty="0"/>
            <a:t> in Chimkent;</a:t>
          </a:r>
        </a:p>
      </dsp:txBody>
      <dsp:txXfrm>
        <a:off x="1026997" y="899042"/>
        <a:ext cx="1492330" cy="767477"/>
      </dsp:txXfrm>
    </dsp:sp>
    <dsp:sp modelId="{DC00D213-0996-463C-8B42-D1A8156F4968}">
      <dsp:nvSpPr>
        <dsp:cNvPr id="0" name=""/>
        <dsp:cNvSpPr/>
      </dsp:nvSpPr>
      <dsp:spPr>
        <a:xfrm>
          <a:off x="901621" y="733788"/>
          <a:ext cx="198780" cy="1413425"/>
        </a:xfrm>
        <a:custGeom>
          <a:avLst/>
          <a:gdLst/>
          <a:ahLst/>
          <a:cxnLst/>
          <a:rect l="0" t="0" r="0" b="0"/>
          <a:pathLst>
            <a:path>
              <a:moveTo>
                <a:pt x="0" y="0"/>
              </a:moveTo>
              <a:lnTo>
                <a:pt x="0" y="1413425"/>
              </a:lnTo>
              <a:lnTo>
                <a:pt x="198780" y="1413425"/>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0F54A6-5474-4292-B634-A8F1512C3E38}">
      <dsp:nvSpPr>
        <dsp:cNvPr id="0" name=""/>
        <dsp:cNvSpPr/>
      </dsp:nvSpPr>
      <dsp:spPr>
        <a:xfrm>
          <a:off x="1100402" y="1858467"/>
          <a:ext cx="1447495" cy="577493"/>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en-US" sz="800" b="1" kern="1200" dirty="0"/>
            <a:t>Attaché on </a:t>
          </a:r>
          <a:r>
            <a:rPr lang="en-US" sz="800" b="1" kern="1200" dirty="0" err="1"/>
            <a:t>labour</a:t>
          </a:r>
          <a:r>
            <a:rPr lang="en-US" sz="800" b="1" kern="1200" dirty="0"/>
            <a:t> issues:</a:t>
          </a:r>
        </a:p>
        <a:p>
          <a:pPr marL="0" lvl="0" indent="0" algn="ctr" defTabSz="355600">
            <a:lnSpc>
              <a:spcPct val="90000"/>
            </a:lnSpc>
            <a:spcBef>
              <a:spcPct val="0"/>
            </a:spcBef>
            <a:spcAft>
              <a:spcPct val="35000"/>
            </a:spcAft>
            <a:buNone/>
          </a:pPr>
          <a:r>
            <a:rPr lang="en-US" sz="800" b="1" i="1" kern="1200" dirty="0"/>
            <a:t>Russia - 3</a:t>
          </a:r>
          <a:r>
            <a:rPr lang="en-US" sz="800" i="1" kern="1200" dirty="0"/>
            <a:t> (in 3 Regions );</a:t>
          </a:r>
        </a:p>
        <a:p>
          <a:pPr marL="0" lvl="0" indent="0" algn="ctr" defTabSz="355600">
            <a:lnSpc>
              <a:spcPct val="90000"/>
            </a:lnSpc>
            <a:spcBef>
              <a:spcPct val="0"/>
            </a:spcBef>
            <a:spcAft>
              <a:spcPct val="35000"/>
            </a:spcAft>
            <a:buNone/>
          </a:pPr>
          <a:r>
            <a:rPr lang="en-US" sz="800" b="1" kern="1200" dirty="0"/>
            <a:t>Kazakhstan -3 </a:t>
          </a:r>
          <a:r>
            <a:rPr lang="en-US" sz="800" kern="1200" dirty="0"/>
            <a:t> </a:t>
          </a:r>
          <a:r>
            <a:rPr lang="en-US" sz="800" i="1" kern="1200" dirty="0"/>
            <a:t>(in 3 Regions )</a:t>
          </a:r>
          <a:r>
            <a:rPr lang="en-US" sz="800" kern="1200" dirty="0"/>
            <a:t>;</a:t>
          </a:r>
          <a:endParaRPr lang="en-US" sz="800" b="1" kern="1200" dirty="0"/>
        </a:p>
      </dsp:txBody>
      <dsp:txXfrm>
        <a:off x="1117316" y="1875381"/>
        <a:ext cx="1413667" cy="543665"/>
      </dsp:txXfrm>
    </dsp:sp>
    <dsp:sp modelId="{892867E1-5A89-4DF6-A495-2888B56997B2}">
      <dsp:nvSpPr>
        <dsp:cNvPr id="0" name=""/>
        <dsp:cNvSpPr/>
      </dsp:nvSpPr>
      <dsp:spPr>
        <a:xfrm>
          <a:off x="901621" y="733788"/>
          <a:ext cx="183544" cy="2195654"/>
        </a:xfrm>
        <a:custGeom>
          <a:avLst/>
          <a:gdLst/>
          <a:ahLst/>
          <a:cxnLst/>
          <a:rect l="0" t="0" r="0" b="0"/>
          <a:pathLst>
            <a:path>
              <a:moveTo>
                <a:pt x="0" y="0"/>
              </a:moveTo>
              <a:lnTo>
                <a:pt x="0" y="2195654"/>
              </a:lnTo>
              <a:lnTo>
                <a:pt x="183544" y="219565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99ED9F-61A9-41C4-93BD-B9EEC4DCC9B2}">
      <dsp:nvSpPr>
        <dsp:cNvPr id="0" name=""/>
        <dsp:cNvSpPr/>
      </dsp:nvSpPr>
      <dsp:spPr>
        <a:xfrm>
          <a:off x="1085166" y="2612656"/>
          <a:ext cx="1532133" cy="633574"/>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t>The Juridical Center for legal assistance </a:t>
          </a:r>
          <a:r>
            <a:rPr lang="en-US" sz="1000" b="0" kern="1200" dirty="0"/>
            <a:t>under the Representative office  in Moscow</a:t>
          </a:r>
          <a:endParaRPr lang="ru-RU" sz="1000" b="0" kern="1200" dirty="0"/>
        </a:p>
      </dsp:txBody>
      <dsp:txXfrm>
        <a:off x="1103723" y="2631213"/>
        <a:ext cx="1495019" cy="5964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8FDD45-6888-4FAD-B3EC-298E12683EC3}">
      <dsp:nvSpPr>
        <dsp:cNvPr id="0" name=""/>
        <dsp:cNvSpPr/>
      </dsp:nvSpPr>
      <dsp:spPr>
        <a:xfrm rot="10800000">
          <a:off x="818736" y="76330"/>
          <a:ext cx="2808875" cy="294299"/>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211"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accent2">
                  <a:lumMod val="60000"/>
                  <a:lumOff val="40000"/>
                </a:schemeClr>
              </a:solidFill>
            </a:rPr>
            <a:t>Consultations</a:t>
          </a:r>
          <a:endParaRPr lang="ru-RU" sz="2000" b="1" kern="1200" dirty="0">
            <a:solidFill>
              <a:schemeClr val="accent2">
                <a:lumMod val="60000"/>
                <a:lumOff val="40000"/>
              </a:schemeClr>
            </a:solidFill>
          </a:endParaRPr>
        </a:p>
      </dsp:txBody>
      <dsp:txXfrm rot="10800000">
        <a:off x="892311" y="76330"/>
        <a:ext cx="2735300" cy="294299"/>
      </dsp:txXfrm>
    </dsp:sp>
    <dsp:sp modelId="{84C075C3-325D-4B9E-A446-C0F7335C7B4D}">
      <dsp:nvSpPr>
        <dsp:cNvPr id="0" name=""/>
        <dsp:cNvSpPr/>
      </dsp:nvSpPr>
      <dsp:spPr>
        <a:xfrm>
          <a:off x="596261" y="1004"/>
          <a:ext cx="444950" cy="444950"/>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068230-0F5C-4165-B207-919123E5DE12}">
      <dsp:nvSpPr>
        <dsp:cNvPr id="0" name=""/>
        <dsp:cNvSpPr/>
      </dsp:nvSpPr>
      <dsp:spPr>
        <a:xfrm rot="10800000">
          <a:off x="818736" y="658918"/>
          <a:ext cx="2808875" cy="284665"/>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211"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accent2">
                  <a:lumMod val="60000"/>
                  <a:lumOff val="40000"/>
                </a:schemeClr>
              </a:solidFill>
            </a:rPr>
            <a:t>Legal assistance</a:t>
          </a:r>
          <a:endParaRPr lang="ru-RU" sz="2000" b="1" kern="1200" dirty="0">
            <a:solidFill>
              <a:schemeClr val="accent2">
                <a:lumMod val="60000"/>
                <a:lumOff val="40000"/>
              </a:schemeClr>
            </a:solidFill>
          </a:endParaRPr>
        </a:p>
      </dsp:txBody>
      <dsp:txXfrm rot="10800000">
        <a:off x="889902" y="658918"/>
        <a:ext cx="2737709" cy="284665"/>
      </dsp:txXfrm>
    </dsp:sp>
    <dsp:sp modelId="{D91C0672-CF99-488E-9A52-473D4E3BC625}">
      <dsp:nvSpPr>
        <dsp:cNvPr id="0" name=""/>
        <dsp:cNvSpPr/>
      </dsp:nvSpPr>
      <dsp:spPr>
        <a:xfrm>
          <a:off x="596261" y="578775"/>
          <a:ext cx="444950" cy="444950"/>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23E8F0-2331-4222-9387-F012E1E4726E}">
      <dsp:nvSpPr>
        <dsp:cNvPr id="0" name=""/>
        <dsp:cNvSpPr/>
      </dsp:nvSpPr>
      <dsp:spPr>
        <a:xfrm rot="10800000">
          <a:off x="818736" y="1232611"/>
          <a:ext cx="2808875" cy="292821"/>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211"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accent2">
                  <a:lumMod val="60000"/>
                  <a:lumOff val="40000"/>
                </a:schemeClr>
              </a:solidFill>
            </a:rPr>
            <a:t>Social support</a:t>
          </a:r>
          <a:endParaRPr lang="ru-RU" sz="2000" b="1" kern="1200" dirty="0">
            <a:solidFill>
              <a:schemeClr val="accent2">
                <a:lumMod val="60000"/>
                <a:lumOff val="40000"/>
              </a:schemeClr>
            </a:solidFill>
          </a:endParaRPr>
        </a:p>
      </dsp:txBody>
      <dsp:txXfrm rot="10800000">
        <a:off x="891941" y="1232611"/>
        <a:ext cx="2735670" cy="292821"/>
      </dsp:txXfrm>
    </dsp:sp>
    <dsp:sp modelId="{5E0BC0C7-6511-44BC-A0DC-6DA2056904ED}">
      <dsp:nvSpPr>
        <dsp:cNvPr id="0" name=""/>
        <dsp:cNvSpPr/>
      </dsp:nvSpPr>
      <dsp:spPr>
        <a:xfrm>
          <a:off x="596261" y="1156547"/>
          <a:ext cx="444950" cy="444950"/>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9C4359-FB93-4A2F-BCA2-4F989217F337}">
      <dsp:nvSpPr>
        <dsp:cNvPr id="0" name=""/>
        <dsp:cNvSpPr/>
      </dsp:nvSpPr>
      <dsp:spPr>
        <a:xfrm rot="10800000">
          <a:off x="818736" y="1801857"/>
          <a:ext cx="2808875" cy="309872"/>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211"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accent2">
                  <a:lumMod val="60000"/>
                  <a:lumOff val="40000"/>
                </a:schemeClr>
              </a:solidFill>
            </a:rPr>
            <a:t>Financial support</a:t>
          </a:r>
          <a:endParaRPr lang="ru-RU" sz="2000" b="1" kern="1200" dirty="0">
            <a:solidFill>
              <a:schemeClr val="accent2">
                <a:lumMod val="60000"/>
                <a:lumOff val="40000"/>
              </a:schemeClr>
            </a:solidFill>
          </a:endParaRPr>
        </a:p>
      </dsp:txBody>
      <dsp:txXfrm rot="10800000">
        <a:off x="896204" y="1801857"/>
        <a:ext cx="2731407" cy="309872"/>
      </dsp:txXfrm>
    </dsp:sp>
    <dsp:sp modelId="{F917D431-293A-4425-9BF1-58F38EB678F3}">
      <dsp:nvSpPr>
        <dsp:cNvPr id="0" name=""/>
        <dsp:cNvSpPr/>
      </dsp:nvSpPr>
      <dsp:spPr>
        <a:xfrm>
          <a:off x="596261" y="1734318"/>
          <a:ext cx="444950" cy="444950"/>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527727-15B8-41EB-82B7-0FAFDA43D9F9}">
      <dsp:nvSpPr>
        <dsp:cNvPr id="0" name=""/>
        <dsp:cNvSpPr/>
      </dsp:nvSpPr>
      <dsp:spPr>
        <a:xfrm rot="10800000">
          <a:off x="818736" y="2312090"/>
          <a:ext cx="2808875" cy="44495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211" tIns="41910" rIns="78232"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accent2">
                  <a:lumMod val="60000"/>
                  <a:lumOff val="40000"/>
                </a:schemeClr>
              </a:solidFill>
            </a:rPr>
            <a:t>Return of labor migrants who have fallen into difficult situations abroad</a:t>
          </a:r>
          <a:endParaRPr lang="ru-RU" sz="1100" b="1" kern="1200" dirty="0">
            <a:solidFill>
              <a:schemeClr val="accent2">
                <a:lumMod val="60000"/>
                <a:lumOff val="40000"/>
              </a:schemeClr>
            </a:solidFill>
          </a:endParaRPr>
        </a:p>
      </dsp:txBody>
      <dsp:txXfrm rot="10800000">
        <a:off x="929973" y="2312090"/>
        <a:ext cx="2697638" cy="444950"/>
      </dsp:txXfrm>
    </dsp:sp>
    <dsp:sp modelId="{8803AC5B-C01C-4A11-BB42-C356127A04B5}">
      <dsp:nvSpPr>
        <dsp:cNvPr id="0" name=""/>
        <dsp:cNvSpPr/>
      </dsp:nvSpPr>
      <dsp:spPr>
        <a:xfrm>
          <a:off x="596261" y="2312090"/>
          <a:ext cx="444950" cy="444950"/>
        </a:xfrm>
        <a:prstGeom prst="ellipse">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D18E60-4300-4729-A0D7-6AB984C3922D}" type="datetimeFigureOut">
              <a:rPr lang="en-US" smtClean="0"/>
              <a:t>5/31/22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533E96-F078-4B3D-A8F4-F1AF21EBC357}" type="slidenum">
              <a:rPr lang="en-US" smtClean="0"/>
              <a:t>‹#›</a:t>
            </a:fld>
            <a:endParaRPr lang="en-US"/>
          </a:p>
        </p:txBody>
      </p:sp>
    </p:spTree>
    <p:extLst>
      <p:ext uri="{BB962C8B-B14F-4D97-AF65-F5344CB8AC3E}">
        <p14:creationId xmlns:p14="http://schemas.microsoft.com/office/powerpoint/2010/main" val="2844300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F533E96-F078-4B3D-A8F4-F1AF21EBC357}" type="slidenum">
              <a:rPr lang="en-US" smtClean="0"/>
              <a:t>1</a:t>
            </a:fld>
            <a:endParaRPr lang="en-US"/>
          </a:p>
        </p:txBody>
      </p:sp>
    </p:spTree>
    <p:extLst>
      <p:ext uri="{BB962C8B-B14F-4D97-AF65-F5344CB8AC3E}">
        <p14:creationId xmlns:p14="http://schemas.microsoft.com/office/powerpoint/2010/main" val="669009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F533E96-F078-4B3D-A8F4-F1AF21EBC357}" type="slidenum">
              <a:rPr lang="en-US" smtClean="0"/>
              <a:t>2</a:t>
            </a:fld>
            <a:endParaRPr lang="en-US"/>
          </a:p>
        </p:txBody>
      </p:sp>
    </p:spTree>
    <p:extLst>
      <p:ext uri="{BB962C8B-B14F-4D97-AF65-F5344CB8AC3E}">
        <p14:creationId xmlns:p14="http://schemas.microsoft.com/office/powerpoint/2010/main" val="2817833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F533E96-F078-4B3D-A8F4-F1AF21EBC357}" type="slidenum">
              <a:rPr lang="en-US" smtClean="0"/>
              <a:t>3</a:t>
            </a:fld>
            <a:endParaRPr lang="en-US"/>
          </a:p>
        </p:txBody>
      </p:sp>
    </p:spTree>
    <p:extLst>
      <p:ext uri="{BB962C8B-B14F-4D97-AF65-F5344CB8AC3E}">
        <p14:creationId xmlns:p14="http://schemas.microsoft.com/office/powerpoint/2010/main" val="2797955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F533E96-F078-4B3D-A8F4-F1AF21EBC357}" type="slidenum">
              <a:rPr lang="en-US" smtClean="0"/>
              <a:t>4</a:t>
            </a:fld>
            <a:endParaRPr lang="en-US"/>
          </a:p>
        </p:txBody>
      </p:sp>
    </p:spTree>
    <p:extLst>
      <p:ext uri="{BB962C8B-B14F-4D97-AF65-F5344CB8AC3E}">
        <p14:creationId xmlns:p14="http://schemas.microsoft.com/office/powerpoint/2010/main" val="2193109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F533E96-F078-4B3D-A8F4-F1AF21EBC357}" type="slidenum">
              <a:rPr lang="en-US" smtClean="0"/>
              <a:t>16</a:t>
            </a:fld>
            <a:endParaRPr lang="en-US"/>
          </a:p>
        </p:txBody>
      </p:sp>
    </p:spTree>
    <p:extLst>
      <p:ext uri="{BB962C8B-B14F-4D97-AF65-F5344CB8AC3E}">
        <p14:creationId xmlns:p14="http://schemas.microsoft.com/office/powerpoint/2010/main" val="3772480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F533E96-F078-4B3D-A8F4-F1AF21EBC357}" type="slidenum">
              <a:rPr lang="en-US" smtClean="0"/>
              <a:t>17</a:t>
            </a:fld>
            <a:endParaRPr lang="en-US"/>
          </a:p>
        </p:txBody>
      </p:sp>
    </p:spTree>
    <p:extLst>
      <p:ext uri="{BB962C8B-B14F-4D97-AF65-F5344CB8AC3E}">
        <p14:creationId xmlns:p14="http://schemas.microsoft.com/office/powerpoint/2010/main" val="15302506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1670" y="2571750"/>
            <a:ext cx="7177135" cy="1374345"/>
          </a:xfrm>
          <a:noFill/>
          <a:effectLst>
            <a:outerShdw blurRad="50800" dist="38100" dir="2700000" algn="tl" rotWithShape="0">
              <a:prstClr val="black">
                <a:alpha val="40000"/>
              </a:prstClr>
            </a:outerShdw>
          </a:effectLst>
        </p:spPr>
        <p:txBody>
          <a:bodyPr>
            <a:normAutofit/>
          </a:bodyPr>
          <a:lstStyle>
            <a:lvl1pPr algn="l">
              <a:defRPr sz="3600">
                <a:solidFill>
                  <a:schemeClr val="bg2"/>
                </a:solidFill>
              </a:defRPr>
            </a:lvl1pPr>
          </a:lstStyle>
          <a:p>
            <a:r>
              <a:rPr lang="en-US" dirty="0"/>
              <a:t>Click to edit Master title style</a:t>
            </a:r>
          </a:p>
        </p:txBody>
      </p:sp>
      <p:sp>
        <p:nvSpPr>
          <p:cNvPr id="3" name="Subtitle 2"/>
          <p:cNvSpPr>
            <a:spLocks noGrp="1"/>
          </p:cNvSpPr>
          <p:nvPr>
            <p:ph type="subTitle" idx="1"/>
          </p:nvPr>
        </p:nvSpPr>
        <p:spPr>
          <a:xfrm>
            <a:off x="601670" y="1655520"/>
            <a:ext cx="7164342" cy="610821"/>
          </a:xfrm>
        </p:spPr>
        <p:txBody>
          <a:bodyPr>
            <a:normAutofit/>
          </a:bodyPr>
          <a:lstStyle>
            <a:lvl1pPr marL="0" indent="0" algn="l">
              <a:buNone/>
              <a:defRPr sz="2800" b="0" i="0">
                <a:solidFill>
                  <a:srgbClr val="00B0F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8" name="Picture 7" descr="Logo&#10;&#10;Description automatically generated">
            <a:extLst>
              <a:ext uri="{FF2B5EF4-FFF2-40B4-BE49-F238E27FC236}">
                <a16:creationId xmlns:a16="http://schemas.microsoft.com/office/drawing/2014/main" id="{DE531C40-5BCC-4413-AA5C-B41B8C684CC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073" y="4556915"/>
            <a:ext cx="545597" cy="545597"/>
          </a:xfrm>
          <a:prstGeom prst="rect">
            <a:avLst/>
          </a:prstGeom>
        </p:spPr>
      </p:pic>
      <p:pic>
        <p:nvPicPr>
          <p:cNvPr id="10" name="Picture 9" descr="Logo&#10;&#10;Description automatically generated">
            <a:extLst>
              <a:ext uri="{FF2B5EF4-FFF2-40B4-BE49-F238E27FC236}">
                <a16:creationId xmlns:a16="http://schemas.microsoft.com/office/drawing/2014/main" id="{3BCD3074-E865-498A-A5A2-263675CEE5B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9997" y="4544038"/>
            <a:ext cx="558475" cy="558475"/>
          </a:xfrm>
          <a:prstGeom prst="rect">
            <a:avLst/>
          </a:prstGeom>
        </p:spPr>
      </p:pic>
      <p:pic>
        <p:nvPicPr>
          <p:cNvPr id="12" name="Picture 11" descr="Logo&#10;&#10;Description automatically generated with low confidence">
            <a:extLst>
              <a:ext uri="{FF2B5EF4-FFF2-40B4-BE49-F238E27FC236}">
                <a16:creationId xmlns:a16="http://schemas.microsoft.com/office/drawing/2014/main" id="{43A11F9F-0F18-41EF-8401-07B664584F6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778805" y="4542001"/>
            <a:ext cx="1437430" cy="696325"/>
          </a:xfrm>
          <a:prstGeom prst="rect">
            <a:avLst/>
          </a:prstGeom>
        </p:spPr>
      </p:pic>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866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E:\websites\free-power-point-templates\2012\logos.png">
            <a:extLst>
              <a:ext uri="{FF2B5EF4-FFF2-40B4-BE49-F238E27FC236}">
                <a16:creationId xmlns:a16="http://schemas.microsoft.com/office/drawing/2014/main" id="{08B89D22-1D6E-450B-881F-4D2A4C527F7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808475" y="2326213"/>
            <a:ext cx="1463784" cy="52696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609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48966" y="1197405"/>
            <a:ext cx="8246070" cy="3664918"/>
          </a:xfrm>
        </p:spPr>
        <p:txBody>
          <a:bodyPr/>
          <a:lstStyle>
            <a:lvl1pPr algn="l">
              <a:defRPr sz="2800">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847E726B-9D90-4860-AA11-BEC25578D0A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447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965" y="433880"/>
            <a:ext cx="7024430" cy="572644"/>
          </a:xfrm>
        </p:spPr>
        <p:txBody>
          <a:bodyPr>
            <a:normAutofit/>
          </a:bodyPr>
          <a:lstStyle>
            <a:lvl1pPr algn="l">
              <a:defRPr sz="3600">
                <a:solidFill>
                  <a:srgbClr val="00B0F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448965" y="1044700"/>
            <a:ext cx="7024430" cy="3511061"/>
          </a:xfrm>
        </p:spPr>
        <p:txBody>
          <a:bodyPr/>
          <a:lstStyle>
            <a:lvl1pPr>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2939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1670" y="128470"/>
            <a:ext cx="8093365" cy="763525"/>
          </a:xfrm>
        </p:spPr>
        <p:txBody>
          <a:bodyPr>
            <a:normAutofit/>
          </a:bodyPr>
          <a:lstStyle>
            <a:lvl1pPr algn="l">
              <a:defRPr sz="3600" baseline="0">
                <a:solidFill>
                  <a:srgbClr val="00B0F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Text Placeholder 2"/>
          <p:cNvSpPr>
            <a:spLocks noGrp="1"/>
          </p:cNvSpPr>
          <p:nvPr>
            <p:ph type="body" idx="1"/>
          </p:nvPr>
        </p:nvSpPr>
        <p:spPr>
          <a:xfrm>
            <a:off x="536879" y="1350110"/>
            <a:ext cx="4040188" cy="479822"/>
          </a:xfrm>
        </p:spPr>
        <p:txBody>
          <a:bodyPr anchor="b"/>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36879" y="1822507"/>
            <a:ext cx="4040188" cy="2276294"/>
          </a:xfrm>
        </p:spPr>
        <p:txBody>
          <a:bodyPr/>
          <a:lstStyle>
            <a:lvl1pPr algn="ctr">
              <a:defRPr sz="2400">
                <a:solidFill>
                  <a:schemeClr val="tx1"/>
                </a:solidFill>
              </a:defRPr>
            </a:lvl1pPr>
            <a:lvl2pPr algn="ctr">
              <a:defRPr sz="2000">
                <a:solidFill>
                  <a:schemeClr val="tx1"/>
                </a:solidFill>
              </a:defRPr>
            </a:lvl2pPr>
            <a:lvl3pPr algn="ctr">
              <a:defRPr sz="1800">
                <a:solidFill>
                  <a:schemeClr val="tx1"/>
                </a:solidFill>
              </a:defRPr>
            </a:lvl3pPr>
            <a:lvl4pPr algn="ctr">
              <a:defRPr sz="1600">
                <a:solidFill>
                  <a:schemeClr val="tx1"/>
                </a:solidFill>
              </a:defRPr>
            </a:lvl4pPr>
            <a:lvl5pPr algn="ct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572000" y="1350110"/>
            <a:ext cx="4041775" cy="479822"/>
          </a:xfrm>
        </p:spPr>
        <p:txBody>
          <a:bodyPr anchor="b"/>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572000" y="1822507"/>
            <a:ext cx="4041775" cy="2276294"/>
          </a:xfrm>
        </p:spPr>
        <p:txBody>
          <a:bodyPr/>
          <a:lstStyle>
            <a:lvl1pPr algn="ctr">
              <a:defRPr sz="2400">
                <a:solidFill>
                  <a:schemeClr val="tx1"/>
                </a:solidFill>
              </a:defRPr>
            </a:lvl1pPr>
            <a:lvl2pPr algn="ctr">
              <a:defRPr sz="2000">
                <a:solidFill>
                  <a:schemeClr val="tx1"/>
                </a:solidFill>
              </a:defRPr>
            </a:lvl2pPr>
            <a:lvl3pPr algn="ctr">
              <a:defRPr sz="1800">
                <a:solidFill>
                  <a:schemeClr val="tx1"/>
                </a:solidFill>
              </a:defRPr>
            </a:lvl3pPr>
            <a:lvl4pPr algn="ctr">
              <a:defRPr sz="1600">
                <a:solidFill>
                  <a:schemeClr val="tx1"/>
                </a:solidFill>
              </a:defRPr>
            </a:lvl4pPr>
            <a:lvl5pPr algn="ct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11E867DF-3DCA-4725-94F0-F2B6BD747A82}"/>
              </a:ext>
            </a:extLst>
          </p:cNvPr>
          <p:cNvSpPr txBox="1"/>
          <p:nvPr userDrawn="1"/>
        </p:nvSpPr>
        <p:spPr>
          <a:xfrm>
            <a:off x="-9150" y="5213747"/>
            <a:ext cx="8389625" cy="523220"/>
          </a:xfrm>
          <a:prstGeom prst="rect">
            <a:avLst/>
          </a:prstGeom>
          <a:noFill/>
        </p:spPr>
        <p:txBody>
          <a:bodyPr wrap="square" rtlCol="0">
            <a:spAutoFit/>
          </a:bodyPr>
          <a:lstStyle/>
          <a:p>
            <a:r>
              <a:rPr lang="en-US" sz="1400" dirty="0">
                <a:solidFill>
                  <a:schemeClr val="bg1">
                    <a:lumMod val="65000"/>
                  </a:schemeClr>
                </a:solidFill>
              </a:rPr>
              <a:t>This presentation uses a free template provided by FPPT.com</a:t>
            </a:r>
          </a:p>
          <a:p>
            <a:r>
              <a:rPr lang="en-US" sz="1400" dirty="0">
                <a:solidFill>
                  <a:schemeClr val="bg1">
                    <a:lumMod val="65000"/>
                  </a:schemeClr>
                </a:solidFill>
              </a:rPr>
              <a:t>www.free-power-point-templates.com</a:t>
            </a:r>
          </a:p>
        </p:txBody>
      </p:sp>
      <p:pic>
        <p:nvPicPr>
          <p:cNvPr id="8" name="Picture 7" descr="Logo&#10;&#10;Description automatically generated">
            <a:extLst>
              <a:ext uri="{FF2B5EF4-FFF2-40B4-BE49-F238E27FC236}">
                <a16:creationId xmlns:a16="http://schemas.microsoft.com/office/drawing/2014/main" id="{CD60A5A7-9F09-47D4-BC9F-BB1ADA5EA23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073" y="4556915"/>
            <a:ext cx="545597" cy="545597"/>
          </a:xfrm>
          <a:prstGeom prst="rect">
            <a:avLst/>
          </a:prstGeom>
        </p:spPr>
      </p:pic>
      <p:pic>
        <p:nvPicPr>
          <p:cNvPr id="9" name="Picture 8" descr="Logo&#10;&#10;Description automatically generated">
            <a:extLst>
              <a:ext uri="{FF2B5EF4-FFF2-40B4-BE49-F238E27FC236}">
                <a16:creationId xmlns:a16="http://schemas.microsoft.com/office/drawing/2014/main" id="{52C8A23C-685D-43C1-B988-55AA07D6BE6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29997" y="4544038"/>
            <a:ext cx="558475" cy="558475"/>
          </a:xfrm>
          <a:prstGeom prst="rect">
            <a:avLst/>
          </a:prstGeom>
        </p:spPr>
      </p:pic>
      <p:pic>
        <p:nvPicPr>
          <p:cNvPr id="10" name="Picture 9" descr="Logo&#10;&#10;Description automatically generated with low confidence">
            <a:extLst>
              <a:ext uri="{FF2B5EF4-FFF2-40B4-BE49-F238E27FC236}">
                <a16:creationId xmlns:a16="http://schemas.microsoft.com/office/drawing/2014/main" id="{B33467BE-478F-4B37-A5E8-813E9F163266}"/>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778805" y="4542001"/>
            <a:ext cx="1437430" cy="696325"/>
          </a:xfrm>
          <a:prstGeom prst="rect">
            <a:avLst/>
          </a:prstGeom>
        </p:spPr>
      </p:pic>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43.jpg"/><Relationship Id="rId4" Type="http://schemas.openxmlformats.org/officeDocument/2006/relationships/image" Target="../media/image42.jp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6.png"/><Relationship Id="rId7" Type="http://schemas.openxmlformats.org/officeDocument/2006/relationships/image" Target="../media/image49.jpeg"/><Relationship Id="rId2" Type="http://schemas.openxmlformats.org/officeDocument/2006/relationships/image" Target="../media/image8.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48.png"/><Relationship Id="rId4" Type="http://schemas.openxmlformats.org/officeDocument/2006/relationships/image" Target="../media/image47.jpeg"/><Relationship Id="rId9" Type="http://schemas.openxmlformats.org/officeDocument/2006/relationships/image" Target="../media/image51.jpeg"/></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jpe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1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8.png"/><Relationship Id="rId7"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jpe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8.png"/><Relationship Id="rId4" Type="http://schemas.openxmlformats.org/officeDocument/2006/relationships/image" Target="../media/image15.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3.pn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1.jpg"/><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5.jpeg"/><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9.jp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562812E8-8E19-B60A-0BB5-DC7C3061984B}"/>
              </a:ext>
            </a:extLst>
          </p:cNvPr>
          <p:cNvSpPr/>
          <p:nvPr/>
        </p:nvSpPr>
        <p:spPr>
          <a:xfrm>
            <a:off x="4666571" y="269984"/>
            <a:ext cx="4444028" cy="1122355"/>
          </a:xfrm>
          <a:prstGeom prst="rect">
            <a:avLst/>
          </a:prstGeom>
          <a:solidFill>
            <a:schemeClr val="lt1">
              <a:alpha val="63000"/>
            </a:schemeClr>
          </a:solidFill>
          <a:ln>
            <a:noFill/>
          </a:ln>
          <a:effectLst>
            <a:outerShdw blurRad="520700" dir="5400000" sx="85000" sy="85000" algn="ctr" rotWithShape="0">
              <a:srgbClr val="000000">
                <a:alpha val="63000"/>
              </a:srgb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ru-RU"/>
          </a:p>
        </p:txBody>
      </p:sp>
      <p:sp>
        <p:nvSpPr>
          <p:cNvPr id="9" name="Subtitle 2">
            <a:extLst>
              <a:ext uri="{FF2B5EF4-FFF2-40B4-BE49-F238E27FC236}">
                <a16:creationId xmlns:a16="http://schemas.microsoft.com/office/drawing/2014/main" id="{FEA72FE8-9FBF-4530-85AF-6ABD622BB239}"/>
              </a:ext>
            </a:extLst>
          </p:cNvPr>
          <p:cNvSpPr txBox="1">
            <a:spLocks/>
          </p:cNvSpPr>
          <p:nvPr/>
        </p:nvSpPr>
        <p:spPr>
          <a:xfrm>
            <a:off x="296261" y="2571750"/>
            <a:ext cx="4275739" cy="137434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000" dirty="0">
              <a:solidFill>
                <a:srgbClr val="00B0F0"/>
              </a:solidFill>
              <a:latin typeface="Arial" panose="020B0604020202020204" pitchFamily="34" charset="0"/>
              <a:cs typeface="Arial" panose="020B0604020202020204" pitchFamily="34" charset="0"/>
            </a:endParaRPr>
          </a:p>
        </p:txBody>
      </p:sp>
      <p:sp>
        <p:nvSpPr>
          <p:cNvPr id="11" name="Title 10">
            <a:extLst>
              <a:ext uri="{FF2B5EF4-FFF2-40B4-BE49-F238E27FC236}">
                <a16:creationId xmlns:a16="http://schemas.microsoft.com/office/drawing/2014/main" id="{83F303A0-6AF5-4C4C-9ED4-98642EE50CBD}"/>
              </a:ext>
            </a:extLst>
          </p:cNvPr>
          <p:cNvSpPr>
            <a:spLocks noGrp="1"/>
          </p:cNvSpPr>
          <p:nvPr>
            <p:ph type="title"/>
          </p:nvPr>
        </p:nvSpPr>
        <p:spPr>
          <a:xfrm>
            <a:off x="0" y="-24235"/>
            <a:ext cx="4572000" cy="916230"/>
          </a:xfrm>
        </p:spPr>
        <p:txBody>
          <a:bodyPr>
            <a:noAutofit/>
          </a:bodyPr>
          <a:lstStyle/>
          <a:p>
            <a:r>
              <a:rPr kumimoji="0" lang="en-US" sz="1050" b="1" i="0" u="none" strike="noStrike" kern="1200" cap="none" spc="0" normalizeH="0" baseline="0" noProof="0" dirty="0">
                <a:ln>
                  <a:noFill/>
                </a:ln>
                <a:effectLst/>
                <a:uLnTx/>
                <a:uFillTx/>
                <a:latin typeface="+mn-lt"/>
                <a:ea typeface="Times New Roman" panose="02020603050405020304" pitchFamily="18" charset="0"/>
              </a:rPr>
              <a:t>Strengthening Regional Cooperation on Skills Development under the CAREC Program: Key Progress, Challenges, and Opportunities for Collabora</a:t>
            </a:r>
            <a:r>
              <a:rPr kumimoji="0" lang="en-US" sz="1050" i="0" u="none" strike="noStrike" kern="1200" cap="none" spc="0" normalizeH="0" baseline="0" noProof="0" dirty="0">
                <a:ln>
                  <a:noFill/>
                </a:ln>
                <a:effectLst/>
                <a:uLnTx/>
                <a:uFillTx/>
                <a:latin typeface="Avante garde"/>
                <a:ea typeface="Times New Roman" panose="02020603050405020304" pitchFamily="18" charset="0"/>
              </a:rPr>
              <a:t>tion</a:t>
            </a:r>
            <a:br>
              <a:rPr kumimoji="0" lang="en-US" sz="1050" i="0" u="none" strike="noStrike" kern="1200" cap="none" spc="0" normalizeH="0" baseline="0" noProof="0" dirty="0">
                <a:ln>
                  <a:noFill/>
                </a:ln>
                <a:solidFill>
                  <a:schemeClr val="bg1"/>
                </a:solidFill>
                <a:effectLst/>
                <a:uLnTx/>
                <a:uFillTx/>
                <a:latin typeface="Avante garde"/>
                <a:ea typeface="Times New Roman" panose="02020603050405020304" pitchFamily="18" charset="0"/>
              </a:rPr>
            </a:br>
            <a:r>
              <a:rPr kumimoji="0" lang="en-US" sz="1000" i="0" u="none" strike="noStrike" kern="1200" cap="none" spc="0" normalizeH="0" baseline="0" noProof="0" dirty="0">
                <a:ln>
                  <a:noFill/>
                </a:ln>
                <a:solidFill>
                  <a:schemeClr val="bg1"/>
                </a:solidFill>
                <a:effectLst/>
                <a:uLnTx/>
                <a:uFillTx/>
                <a:latin typeface="Avante garde"/>
                <a:ea typeface="Times New Roman" panose="02020603050405020304" pitchFamily="18" charset="0"/>
              </a:rPr>
              <a:t>Inception Meeting and International Expert Roundtable </a:t>
            </a:r>
            <a:br>
              <a:rPr kumimoji="0" lang="en-US" sz="1000" i="0" u="none" strike="noStrike" kern="1200" cap="none" spc="0" normalizeH="0" baseline="0" noProof="0" dirty="0">
                <a:ln>
                  <a:noFill/>
                </a:ln>
                <a:solidFill>
                  <a:schemeClr val="bg1"/>
                </a:solidFill>
                <a:effectLst/>
                <a:uLnTx/>
                <a:uFillTx/>
                <a:latin typeface="Avante garde"/>
                <a:ea typeface="Times New Roman" panose="02020603050405020304" pitchFamily="18" charset="0"/>
              </a:rPr>
            </a:br>
            <a:r>
              <a:rPr kumimoji="0" lang="en-US" sz="1000" i="0" u="none" strike="noStrike" kern="1200" cap="none" spc="0" normalizeH="0" baseline="0" noProof="0" dirty="0">
                <a:ln>
                  <a:noFill/>
                </a:ln>
                <a:solidFill>
                  <a:schemeClr val="bg1"/>
                </a:solidFill>
                <a:effectLst/>
                <a:uLnTx/>
                <a:uFillTx/>
                <a:latin typeface="Avante garde"/>
                <a:ea typeface="Times New Roman" panose="02020603050405020304" pitchFamily="18" charset="0"/>
              </a:rPr>
              <a:t>30–31 May 2022, Tbilisi, Georgia</a:t>
            </a:r>
            <a:endParaRPr lang="en-US" sz="1050" dirty="0">
              <a:solidFill>
                <a:schemeClr val="bg1"/>
              </a:solidFill>
            </a:endParaRPr>
          </a:p>
        </p:txBody>
      </p:sp>
      <p:sp>
        <p:nvSpPr>
          <p:cNvPr id="5" name="object 7">
            <a:extLst>
              <a:ext uri="{FF2B5EF4-FFF2-40B4-BE49-F238E27FC236}">
                <a16:creationId xmlns:a16="http://schemas.microsoft.com/office/drawing/2014/main" id="{348628AD-4F53-679C-C460-CFF97EF69D60}"/>
              </a:ext>
            </a:extLst>
          </p:cNvPr>
          <p:cNvSpPr txBox="1"/>
          <p:nvPr/>
        </p:nvSpPr>
        <p:spPr>
          <a:xfrm>
            <a:off x="5153753" y="410900"/>
            <a:ext cx="3469664" cy="807913"/>
          </a:xfrm>
          <a:prstGeom prst="rect">
            <a:avLst/>
          </a:prstGeom>
        </p:spPr>
        <p:txBody>
          <a:bodyPr vert="horz" wrap="square" lIns="0" tIns="0" rIns="0" bIns="0" rtlCol="0">
            <a:spAutoFit/>
          </a:bodyPr>
          <a:lstStyle/>
          <a:p>
            <a:pPr marL="6033" marR="2540" algn="ctr" defTabSz="412750" hangingPunct="0"/>
            <a:r>
              <a:rPr lang="en-US" sz="1750" kern="0" spc="-8" dirty="0">
                <a:solidFill>
                  <a:schemeClr val="bg1"/>
                </a:solidFill>
                <a:latin typeface="Arial" panose="020B0604020202020204" pitchFamily="34" charset="0"/>
                <a:cs typeface="Arial" panose="020B0604020202020204" pitchFamily="34" charset="0"/>
                <a:sym typeface="Helvetica Light"/>
              </a:rPr>
              <a:t>Ministry of Employment and </a:t>
            </a:r>
            <a:endParaRPr lang="ru-RU" sz="1750" kern="0" spc="-8" dirty="0">
              <a:solidFill>
                <a:schemeClr val="bg1"/>
              </a:solidFill>
              <a:latin typeface="Arial" panose="020B0604020202020204" pitchFamily="34" charset="0"/>
              <a:cs typeface="Arial" panose="020B0604020202020204" pitchFamily="34" charset="0"/>
              <a:sym typeface="Helvetica Light"/>
            </a:endParaRPr>
          </a:p>
          <a:p>
            <a:pPr marL="6033" marR="2540" algn="ctr" defTabSz="412750" hangingPunct="0"/>
            <a:r>
              <a:rPr lang="en-US" sz="1750" kern="0" spc="-8" dirty="0">
                <a:solidFill>
                  <a:schemeClr val="bg1"/>
                </a:solidFill>
                <a:latin typeface="Arial" panose="020B0604020202020204" pitchFamily="34" charset="0"/>
                <a:cs typeface="Arial" panose="020B0604020202020204" pitchFamily="34" charset="0"/>
                <a:sym typeface="Helvetica Light"/>
              </a:rPr>
              <a:t>Labor Relations </a:t>
            </a:r>
            <a:br>
              <a:rPr lang="en-US" sz="1750" kern="0" spc="-8" dirty="0">
                <a:solidFill>
                  <a:schemeClr val="bg1"/>
                </a:solidFill>
                <a:latin typeface="Arial" panose="020B0604020202020204" pitchFamily="34" charset="0"/>
                <a:cs typeface="Arial" panose="020B0604020202020204" pitchFamily="34" charset="0"/>
                <a:sym typeface="Helvetica Light"/>
              </a:rPr>
            </a:br>
            <a:r>
              <a:rPr lang="en-US" sz="1750" kern="0" spc="-8" dirty="0">
                <a:solidFill>
                  <a:schemeClr val="bg1"/>
                </a:solidFill>
                <a:latin typeface="Arial" panose="020B0604020202020204" pitchFamily="34" charset="0"/>
                <a:cs typeface="Arial" panose="020B0604020202020204" pitchFamily="34" charset="0"/>
                <a:sym typeface="Helvetica Light"/>
              </a:rPr>
              <a:t>of the Republic of Uzbekistan</a:t>
            </a:r>
            <a:endParaRPr lang="ru-RU" sz="1750" kern="0" spc="-5" dirty="0">
              <a:solidFill>
                <a:schemeClr val="bg1"/>
              </a:solidFill>
              <a:latin typeface="Arial" panose="020B0604020202020204" pitchFamily="34" charset="0"/>
              <a:cs typeface="Arial" panose="020B0604020202020204" pitchFamily="34" charset="0"/>
              <a:sym typeface="Helvetica Light"/>
            </a:endParaRPr>
          </a:p>
        </p:txBody>
      </p:sp>
      <p:sp>
        <p:nvSpPr>
          <p:cNvPr id="6" name="Shape 140">
            <a:extLst>
              <a:ext uri="{FF2B5EF4-FFF2-40B4-BE49-F238E27FC236}">
                <a16:creationId xmlns:a16="http://schemas.microsoft.com/office/drawing/2014/main" id="{9160A59A-4D93-9BBC-4428-06B742DF3120}"/>
              </a:ext>
            </a:extLst>
          </p:cNvPr>
          <p:cNvSpPr/>
          <p:nvPr/>
        </p:nvSpPr>
        <p:spPr>
          <a:xfrm>
            <a:off x="263468" y="3364130"/>
            <a:ext cx="5915168" cy="0"/>
          </a:xfrm>
          <a:prstGeom prst="line">
            <a:avLst/>
          </a:prstGeom>
          <a:ln w="38100">
            <a:solidFill>
              <a:schemeClr val="bg1"/>
            </a:solidFill>
            <a:miter lim="400000"/>
            <a:headEnd type="oval"/>
            <a:tailEnd type="oval"/>
          </a:ln>
        </p:spPr>
        <p:txBody>
          <a:bodyPr lIns="25400" tIns="25400" rIns="25400" bIns="25400" anchor="ctr"/>
          <a:lstStyle/>
          <a:p>
            <a:pPr algn="ctr" defTabSz="412750" hangingPunct="0">
              <a:defRPr sz="3200"/>
            </a:pPr>
            <a:endParaRPr sz="1600" kern="0">
              <a:solidFill>
                <a:srgbClr val="000000"/>
              </a:solidFill>
              <a:sym typeface="Helvetica Light"/>
            </a:endParaRPr>
          </a:p>
        </p:txBody>
      </p:sp>
      <p:sp>
        <p:nvSpPr>
          <p:cNvPr id="7" name="Shape 141">
            <a:extLst>
              <a:ext uri="{FF2B5EF4-FFF2-40B4-BE49-F238E27FC236}">
                <a16:creationId xmlns:a16="http://schemas.microsoft.com/office/drawing/2014/main" id="{DB840A7F-0E7C-1047-9163-5449AEE2A86F}"/>
              </a:ext>
            </a:extLst>
          </p:cNvPr>
          <p:cNvSpPr/>
          <p:nvPr/>
        </p:nvSpPr>
        <p:spPr>
          <a:xfrm>
            <a:off x="416041" y="1545632"/>
            <a:ext cx="6021339" cy="1713290"/>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defRPr sz="7000">
                <a:solidFill>
                  <a:srgbClr val="00588E"/>
                </a:solidFill>
                <a:latin typeface="Lato Bold"/>
                <a:ea typeface="Lato Bold"/>
                <a:cs typeface="Lato Bold"/>
                <a:sym typeface="Lato Bold"/>
              </a:defRPr>
            </a:lvl1pPr>
          </a:lstStyle>
          <a:p>
            <a:pPr algn="ctr"/>
            <a:r>
              <a:rPr lang="en-US" sz="3600" b="1" dirty="0">
                <a:solidFill>
                  <a:schemeClr val="bg1"/>
                </a:solidFill>
              </a:rPr>
              <a:t>Managing labor migration and pre-departure training in Uzbekistan</a:t>
            </a:r>
            <a:endParaRPr lang="en-US" sz="3500" b="1" kern="0" dirty="0">
              <a:solidFill>
                <a:schemeClr val="bg1"/>
              </a:solidFill>
            </a:endParaRPr>
          </a:p>
        </p:txBody>
      </p:sp>
      <p:sp>
        <p:nvSpPr>
          <p:cNvPr id="10" name="Shape 142">
            <a:extLst>
              <a:ext uri="{FF2B5EF4-FFF2-40B4-BE49-F238E27FC236}">
                <a16:creationId xmlns:a16="http://schemas.microsoft.com/office/drawing/2014/main" id="{A5F1A8EF-50E5-2AFF-38D6-DBFD15569C29}"/>
              </a:ext>
            </a:extLst>
          </p:cNvPr>
          <p:cNvSpPr/>
          <p:nvPr/>
        </p:nvSpPr>
        <p:spPr>
          <a:xfrm>
            <a:off x="2973659" y="4322956"/>
            <a:ext cx="906105" cy="282129"/>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defRPr sz="3000">
                <a:latin typeface="Lato Regular"/>
                <a:ea typeface="Lato Regular"/>
                <a:cs typeface="Lato Regular"/>
                <a:sym typeface="Lato Regular"/>
              </a:defRPr>
            </a:lvl1pPr>
          </a:lstStyle>
          <a:p>
            <a:pPr algn="ctr" defTabSz="412750" hangingPunct="0"/>
            <a:r>
              <a:rPr lang="ru-RU" sz="1500" kern="0" dirty="0">
                <a:solidFill>
                  <a:schemeClr val="bg1"/>
                </a:solidFill>
              </a:rPr>
              <a:t>2022</a:t>
            </a:r>
            <a:endParaRPr sz="1500" kern="0" dirty="0">
              <a:solidFill>
                <a:schemeClr val="bg1"/>
              </a:solidFill>
            </a:endParaRPr>
          </a:p>
        </p:txBody>
      </p:sp>
      <p:sp>
        <p:nvSpPr>
          <p:cNvPr id="14" name="Shape 141">
            <a:extLst>
              <a:ext uri="{FF2B5EF4-FFF2-40B4-BE49-F238E27FC236}">
                <a16:creationId xmlns:a16="http://schemas.microsoft.com/office/drawing/2014/main" id="{8A12878D-9142-1BA8-89F3-71753DCE7647}"/>
              </a:ext>
            </a:extLst>
          </p:cNvPr>
          <p:cNvSpPr/>
          <p:nvPr/>
        </p:nvSpPr>
        <p:spPr>
          <a:xfrm>
            <a:off x="5822832" y="727847"/>
            <a:ext cx="3392434" cy="328295"/>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defRPr sz="7000">
                <a:solidFill>
                  <a:srgbClr val="00588E"/>
                </a:solidFill>
                <a:latin typeface="Lato Bold"/>
                <a:ea typeface="Lato Bold"/>
                <a:cs typeface="Lato Bold"/>
                <a:sym typeface="Lato Bold"/>
              </a:defRPr>
            </a:lvl1pPr>
          </a:lstStyle>
          <a:p>
            <a:endParaRPr sz="1800" b="1" kern="0" dirty="0">
              <a:solidFill>
                <a:schemeClr val="tx2">
                  <a:lumMod val="75000"/>
                </a:schemeClr>
              </a:solidFill>
              <a:latin typeface="Montserrat" panose="00000800000000000000" pitchFamily="2" charset="-52"/>
            </a:endParaRPr>
          </a:p>
        </p:txBody>
      </p:sp>
      <p:sp>
        <p:nvSpPr>
          <p:cNvPr id="2" name="Прямоугольник 1">
            <a:extLst>
              <a:ext uri="{FF2B5EF4-FFF2-40B4-BE49-F238E27FC236}">
                <a16:creationId xmlns:a16="http://schemas.microsoft.com/office/drawing/2014/main" id="{9F5ADEE9-E4F1-054E-8C6E-47296F6E3677}"/>
              </a:ext>
            </a:extLst>
          </p:cNvPr>
          <p:cNvSpPr/>
          <p:nvPr/>
        </p:nvSpPr>
        <p:spPr>
          <a:xfrm>
            <a:off x="2286000" y="3469339"/>
            <a:ext cx="2165016" cy="369332"/>
          </a:xfrm>
          <a:prstGeom prst="rect">
            <a:avLst/>
          </a:prstGeom>
        </p:spPr>
        <p:txBody>
          <a:bodyPr wrap="none">
            <a:spAutoFit/>
          </a:bodyPr>
          <a:lstStyle/>
          <a:p>
            <a:r>
              <a:rPr lang="ru-RU" dirty="0">
                <a:solidFill>
                  <a:schemeClr val="bg1"/>
                </a:solidFill>
                <a:effectLst/>
                <a:latin typeface="Helvetica Neue" panose="02000503000000020004" pitchFamily="2" charset="0"/>
              </a:rPr>
              <a:t> </a:t>
            </a:r>
            <a:r>
              <a:rPr lang="en-US" dirty="0">
                <a:solidFill>
                  <a:schemeClr val="bg1"/>
                </a:solidFill>
                <a:latin typeface="Helvetica Neue" panose="02000503000000020004" pitchFamily="2" charset="0"/>
              </a:rPr>
              <a:t>Zokhidjon Askarov</a:t>
            </a:r>
            <a:endParaRPr lang="en" dirty="0">
              <a:solidFill>
                <a:schemeClr val="bg1"/>
              </a:solidFill>
              <a:effectLst/>
              <a:latin typeface="Helvetica Neue" panose="02000503000000020004" pitchFamily="2" charset="0"/>
            </a:endParaRPr>
          </a:p>
        </p:txBody>
      </p:sp>
    </p:spTree>
    <p:extLst>
      <p:ext uri="{BB962C8B-B14F-4D97-AF65-F5344CB8AC3E}">
        <p14:creationId xmlns:p14="http://schemas.microsoft.com/office/powerpoint/2010/main" val="1101633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D8DFD05-EBF0-B5F1-7F60-9709E58FAEB4}"/>
              </a:ext>
            </a:extLst>
          </p:cNvPr>
          <p:cNvSpPr>
            <a:spLocks noGrp="1"/>
          </p:cNvSpPr>
          <p:nvPr>
            <p:ph type="title"/>
          </p:nvPr>
        </p:nvSpPr>
        <p:spPr>
          <a:xfrm>
            <a:off x="448965" y="128470"/>
            <a:ext cx="4428445" cy="763525"/>
          </a:xfrm>
        </p:spPr>
        <p:txBody>
          <a:bodyPr>
            <a:normAutofit/>
          </a:bodyPr>
          <a:lstStyle/>
          <a:p>
            <a:pPr algn="ctr"/>
            <a:r>
              <a:rPr lang="en-US" sz="2000" b="1" dirty="0">
                <a:solidFill>
                  <a:schemeClr val="bg1"/>
                </a:solidFill>
                <a:latin typeface="Arial" panose="020B0604020202020204" pitchFamily="34" charset="0"/>
                <a:ea typeface="PT Sans Narrow" panose="020B0506020203020204" pitchFamily="34" charset="-52"/>
                <a:cs typeface="Arial" panose="020B0604020202020204" pitchFamily="34" charset="0"/>
              </a:rPr>
              <a:t>COLLEGES IN THE FIELD OF CONSTRUCTION</a:t>
            </a:r>
            <a:endParaRPr lang="ru-RU" sz="2000" b="1" dirty="0">
              <a:solidFill>
                <a:schemeClr val="bg1"/>
              </a:solidFill>
              <a:latin typeface="Arial" panose="020B0604020202020204" pitchFamily="34" charset="0"/>
              <a:ea typeface="PT Sans Narrow" panose="020B0506020203020204" pitchFamily="34" charset="-52"/>
              <a:cs typeface="Arial" panose="020B0604020202020204" pitchFamily="34" charset="0"/>
            </a:endParaRPr>
          </a:p>
        </p:txBody>
      </p:sp>
      <p:grpSp>
        <p:nvGrpSpPr>
          <p:cNvPr id="10" name="Группа 9">
            <a:extLst>
              <a:ext uri="{FF2B5EF4-FFF2-40B4-BE49-F238E27FC236}">
                <a16:creationId xmlns:a16="http://schemas.microsoft.com/office/drawing/2014/main" id="{49A07B3B-CD3E-3963-8851-4F461AA23E0C}"/>
              </a:ext>
            </a:extLst>
          </p:cNvPr>
          <p:cNvGrpSpPr/>
          <p:nvPr/>
        </p:nvGrpSpPr>
        <p:grpSpPr>
          <a:xfrm>
            <a:off x="1365195" y="891995"/>
            <a:ext cx="6108200" cy="3817625"/>
            <a:chOff x="720000" y="1067604"/>
            <a:chExt cx="8047760" cy="5784792"/>
          </a:xfrm>
        </p:grpSpPr>
        <p:pic>
          <p:nvPicPr>
            <p:cNvPr id="6" name="Рисунок 5">
              <a:extLst>
                <a:ext uri="{FF2B5EF4-FFF2-40B4-BE49-F238E27FC236}">
                  <a16:creationId xmlns:a16="http://schemas.microsoft.com/office/drawing/2014/main" id="{916153D2-8222-B151-97AF-C9BE0C70BA3D}"/>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20000" y="1123549"/>
              <a:ext cx="4004370" cy="2892396"/>
            </a:xfrm>
            <a:prstGeom prst="rect">
              <a:avLst/>
            </a:prstGeom>
            <a:ln>
              <a:noFill/>
            </a:ln>
            <a:effectLst>
              <a:softEdge rad="112500"/>
            </a:effectLst>
          </p:spPr>
        </p:pic>
        <p:pic>
          <p:nvPicPr>
            <p:cNvPr id="7" name="Рисунок 6">
              <a:extLst>
                <a:ext uri="{FF2B5EF4-FFF2-40B4-BE49-F238E27FC236}">
                  <a16:creationId xmlns:a16="http://schemas.microsoft.com/office/drawing/2014/main" id="{56754F20-A7D0-3763-D19D-80024A08B670}"/>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4763390" y="3947604"/>
              <a:ext cx="4004370" cy="2892396"/>
            </a:xfrm>
            <a:prstGeom prst="rect">
              <a:avLst/>
            </a:prstGeom>
            <a:ln>
              <a:noFill/>
            </a:ln>
            <a:effectLst>
              <a:softEdge rad="112500"/>
            </a:effectLst>
          </p:spPr>
        </p:pic>
        <p:pic>
          <p:nvPicPr>
            <p:cNvPr id="8" name="Рисунок 7">
              <a:extLst>
                <a:ext uri="{FF2B5EF4-FFF2-40B4-BE49-F238E27FC236}">
                  <a16:creationId xmlns:a16="http://schemas.microsoft.com/office/drawing/2014/main" id="{BBED7575-3E22-2CE0-01D7-3529A58E0AF2}"/>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20000" y="3960000"/>
              <a:ext cx="4004370" cy="2892396"/>
            </a:xfrm>
            <a:prstGeom prst="rect">
              <a:avLst/>
            </a:prstGeom>
            <a:ln>
              <a:noFill/>
            </a:ln>
            <a:effectLst>
              <a:softEdge rad="112500"/>
            </a:effectLst>
          </p:spPr>
        </p:pic>
        <p:pic>
          <p:nvPicPr>
            <p:cNvPr id="9" name="Рисунок 8">
              <a:extLst>
                <a:ext uri="{FF2B5EF4-FFF2-40B4-BE49-F238E27FC236}">
                  <a16:creationId xmlns:a16="http://schemas.microsoft.com/office/drawing/2014/main" id="{2603320E-5883-4ACC-32B7-A4A2B0586974}"/>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763390" y="1067604"/>
              <a:ext cx="4004370" cy="2892396"/>
            </a:xfrm>
            <a:prstGeom prst="rect">
              <a:avLst/>
            </a:prstGeom>
            <a:ln>
              <a:noFill/>
            </a:ln>
            <a:effectLst>
              <a:softEdge rad="112500"/>
            </a:effectLst>
          </p:spPr>
        </p:pic>
      </p:grpSp>
      <p:grpSp>
        <p:nvGrpSpPr>
          <p:cNvPr id="11" name="Группа 10">
            <a:extLst>
              <a:ext uri="{FF2B5EF4-FFF2-40B4-BE49-F238E27FC236}">
                <a16:creationId xmlns:a16="http://schemas.microsoft.com/office/drawing/2014/main" id="{D831BC06-3D12-0290-ABC5-79397759CF50}"/>
              </a:ext>
            </a:extLst>
          </p:cNvPr>
          <p:cNvGrpSpPr/>
          <p:nvPr/>
        </p:nvGrpSpPr>
        <p:grpSpPr>
          <a:xfrm>
            <a:off x="1517900" y="4593545"/>
            <a:ext cx="2290575" cy="505673"/>
            <a:chOff x="1517900" y="4593545"/>
            <a:chExt cx="2290575" cy="505673"/>
          </a:xfrm>
        </p:grpSpPr>
        <p:pic>
          <p:nvPicPr>
            <p:cNvPr id="12" name="Рисунок 11">
              <a:extLst>
                <a:ext uri="{FF2B5EF4-FFF2-40B4-BE49-F238E27FC236}">
                  <a16:creationId xmlns:a16="http://schemas.microsoft.com/office/drawing/2014/main" id="{A8B631FD-AF46-2B2F-80FD-B07CE835830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73280"/>
            <a:stretch/>
          </p:blipFill>
          <p:spPr>
            <a:xfrm>
              <a:off x="1517900" y="4593545"/>
              <a:ext cx="458115" cy="505673"/>
            </a:xfrm>
            <a:prstGeom prst="rect">
              <a:avLst/>
            </a:prstGeom>
          </p:spPr>
        </p:pic>
        <p:sp>
          <p:nvSpPr>
            <p:cNvPr id="13" name="TextBox 12">
              <a:extLst>
                <a:ext uri="{FF2B5EF4-FFF2-40B4-BE49-F238E27FC236}">
                  <a16:creationId xmlns:a16="http://schemas.microsoft.com/office/drawing/2014/main" id="{7EC7A3EE-CFD1-B8E2-9352-A16892E132D2}"/>
                </a:ext>
              </a:extLst>
            </p:cNvPr>
            <p:cNvSpPr txBox="1"/>
            <p:nvPr/>
          </p:nvSpPr>
          <p:spPr>
            <a:xfrm>
              <a:off x="1976015" y="4622773"/>
              <a:ext cx="1832460" cy="461665"/>
            </a:xfrm>
            <a:prstGeom prst="rect">
              <a:avLst/>
            </a:prstGeom>
            <a:noFill/>
          </p:spPr>
          <p:txBody>
            <a:bodyPr wrap="square" rtlCol="0">
              <a:spAutoFit/>
            </a:bodyPr>
            <a:lstStyle/>
            <a:p>
              <a:r>
                <a:rPr lang="en-US" sz="800" kern="0" spc="-8" dirty="0">
                  <a:solidFill>
                    <a:srgbClr val="075F96"/>
                  </a:solidFill>
                  <a:latin typeface="Montserrat" panose="00000800000000000000" pitchFamily="2" charset="-52"/>
                  <a:cs typeface="Arial" panose="020B0604020202020204" pitchFamily="34" charset="0"/>
                  <a:sym typeface="Helvetica Light"/>
                </a:rPr>
                <a:t>Ministry of Employment and Labor Relations </a:t>
              </a:r>
              <a:br>
                <a:rPr lang="en-US" sz="800" kern="0" spc="-8" dirty="0">
                  <a:solidFill>
                    <a:srgbClr val="075F96"/>
                  </a:solidFill>
                  <a:latin typeface="Montserrat" panose="00000800000000000000" pitchFamily="2" charset="-52"/>
                  <a:cs typeface="Arial" panose="020B0604020202020204" pitchFamily="34" charset="0"/>
                  <a:sym typeface="Helvetica Light"/>
                </a:rPr>
              </a:br>
              <a:r>
                <a:rPr lang="en-US" sz="800" kern="0" spc="-8" dirty="0">
                  <a:solidFill>
                    <a:srgbClr val="075F96"/>
                  </a:solidFill>
                  <a:latin typeface="Montserrat" panose="00000800000000000000" pitchFamily="2" charset="-52"/>
                  <a:cs typeface="Arial" panose="020B0604020202020204" pitchFamily="34" charset="0"/>
                  <a:sym typeface="Helvetica Light"/>
                </a:rPr>
                <a:t>of the Republic of Uzbekistan</a:t>
              </a:r>
              <a:endParaRPr lang="ru-RU" sz="800" dirty="0">
                <a:solidFill>
                  <a:srgbClr val="075F96"/>
                </a:solidFill>
                <a:latin typeface="Montserrat" panose="00000800000000000000" pitchFamily="2" charset="-52"/>
              </a:endParaRPr>
            </a:p>
          </p:txBody>
        </p:sp>
      </p:grpSp>
    </p:spTree>
    <p:extLst>
      <p:ext uri="{BB962C8B-B14F-4D97-AF65-F5344CB8AC3E}">
        <p14:creationId xmlns:p14="http://schemas.microsoft.com/office/powerpoint/2010/main" val="3226851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5191970" cy="763525"/>
          </a:xfrm>
        </p:spPr>
        <p:txBody>
          <a:bodyPr>
            <a:noAutofit/>
          </a:bodyPr>
          <a:lstStyle/>
          <a:p>
            <a:pPr algn="ctr"/>
            <a:r>
              <a:rPr lang="en-US" sz="1800" b="1" dirty="0">
                <a:solidFill>
                  <a:schemeClr val="bg1"/>
                </a:solidFill>
                <a:latin typeface="Arial" panose="020B0604020202020204" pitchFamily="34" charset="0"/>
                <a:cs typeface="Arial" panose="020B0604020202020204" pitchFamily="34" charset="0"/>
              </a:rPr>
              <a:t>PROFESSIONAL TRAINING OPPORTUNITIES FOR UNEMPLOYED PERSONS AND IMPLEMENTED MEASURES</a:t>
            </a:r>
            <a:endParaRPr lang="ru-RU" sz="1800" b="1" dirty="0">
              <a:solidFill>
                <a:schemeClr val="bg1"/>
              </a:solidFill>
              <a:latin typeface="Arial" panose="020B0604020202020204" pitchFamily="34" charset="0"/>
              <a:cs typeface="Arial" panose="020B0604020202020204" pitchFamily="34" charset="0"/>
            </a:endParaRPr>
          </a:p>
        </p:txBody>
      </p:sp>
      <p:grpSp>
        <p:nvGrpSpPr>
          <p:cNvPr id="3" name="Группа 2">
            <a:extLst>
              <a:ext uri="{FF2B5EF4-FFF2-40B4-BE49-F238E27FC236}">
                <a16:creationId xmlns:a16="http://schemas.microsoft.com/office/drawing/2014/main" id="{0E5D8FB2-169E-B1BF-12F3-021A179DC043}"/>
              </a:ext>
            </a:extLst>
          </p:cNvPr>
          <p:cNvGrpSpPr/>
          <p:nvPr/>
        </p:nvGrpSpPr>
        <p:grpSpPr>
          <a:xfrm>
            <a:off x="1517900" y="4593545"/>
            <a:ext cx="2290575" cy="505673"/>
            <a:chOff x="1517900" y="4593545"/>
            <a:chExt cx="2290575" cy="505673"/>
          </a:xfrm>
        </p:grpSpPr>
        <p:pic>
          <p:nvPicPr>
            <p:cNvPr id="4" name="Рисунок 3">
              <a:extLst>
                <a:ext uri="{FF2B5EF4-FFF2-40B4-BE49-F238E27FC236}">
                  <a16:creationId xmlns:a16="http://schemas.microsoft.com/office/drawing/2014/main" id="{80B0C3D8-1F96-BD4F-58B6-BAC0D1D0077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3280"/>
            <a:stretch/>
          </p:blipFill>
          <p:spPr>
            <a:xfrm>
              <a:off x="1517900" y="4593545"/>
              <a:ext cx="458115" cy="505673"/>
            </a:xfrm>
            <a:prstGeom prst="rect">
              <a:avLst/>
            </a:prstGeom>
          </p:spPr>
        </p:pic>
        <p:sp>
          <p:nvSpPr>
            <p:cNvPr id="5" name="TextBox 4">
              <a:extLst>
                <a:ext uri="{FF2B5EF4-FFF2-40B4-BE49-F238E27FC236}">
                  <a16:creationId xmlns:a16="http://schemas.microsoft.com/office/drawing/2014/main" id="{B43E4728-00A6-711E-CEBE-F574C7784E38}"/>
                </a:ext>
              </a:extLst>
            </p:cNvPr>
            <p:cNvSpPr txBox="1"/>
            <p:nvPr/>
          </p:nvSpPr>
          <p:spPr>
            <a:xfrm>
              <a:off x="1976015" y="4622773"/>
              <a:ext cx="1832460" cy="461665"/>
            </a:xfrm>
            <a:prstGeom prst="rect">
              <a:avLst/>
            </a:prstGeom>
            <a:noFill/>
          </p:spPr>
          <p:txBody>
            <a:bodyPr wrap="square" rtlCol="0">
              <a:spAutoFit/>
            </a:bodyPr>
            <a:lstStyle/>
            <a:p>
              <a:r>
                <a:rPr lang="en-US" sz="800" kern="0" spc="-8" dirty="0">
                  <a:solidFill>
                    <a:srgbClr val="075F96"/>
                  </a:solidFill>
                  <a:latin typeface="Montserrat" panose="00000800000000000000" pitchFamily="2" charset="-52"/>
                  <a:cs typeface="Arial" panose="020B0604020202020204" pitchFamily="34" charset="0"/>
                  <a:sym typeface="Helvetica Light"/>
                </a:rPr>
                <a:t>Ministry of Employment and Labor Relations </a:t>
              </a:r>
              <a:br>
                <a:rPr lang="en-US" sz="800" kern="0" spc="-8" dirty="0">
                  <a:solidFill>
                    <a:srgbClr val="075F96"/>
                  </a:solidFill>
                  <a:latin typeface="Montserrat" panose="00000800000000000000" pitchFamily="2" charset="-52"/>
                  <a:cs typeface="Arial" panose="020B0604020202020204" pitchFamily="34" charset="0"/>
                  <a:sym typeface="Helvetica Light"/>
                </a:rPr>
              </a:br>
              <a:r>
                <a:rPr lang="en-US" sz="800" kern="0" spc="-8" dirty="0">
                  <a:solidFill>
                    <a:srgbClr val="075F96"/>
                  </a:solidFill>
                  <a:latin typeface="Montserrat" panose="00000800000000000000" pitchFamily="2" charset="-52"/>
                  <a:cs typeface="Arial" panose="020B0604020202020204" pitchFamily="34" charset="0"/>
                  <a:sym typeface="Helvetica Light"/>
                </a:rPr>
                <a:t>of the Republic of Uzbekistan</a:t>
              </a:r>
              <a:endParaRPr lang="ru-RU" sz="800" dirty="0">
                <a:solidFill>
                  <a:srgbClr val="075F96"/>
                </a:solidFill>
                <a:latin typeface="Montserrat" panose="00000800000000000000" pitchFamily="2" charset="-52"/>
              </a:endParaRPr>
            </a:p>
          </p:txBody>
        </p:sp>
      </p:grpSp>
      <p:pic>
        <p:nvPicPr>
          <p:cNvPr id="200" name="Рисунок 199">
            <a:extLst>
              <a:ext uri="{FF2B5EF4-FFF2-40B4-BE49-F238E27FC236}">
                <a16:creationId xmlns:a16="http://schemas.microsoft.com/office/drawing/2014/main" id="{F47EF37A-DF82-830E-0A0F-EC4475DD364F}"/>
              </a:ext>
            </a:extLst>
          </p:cNvPr>
          <p:cNvPicPr>
            <a:picLocks noChangeAspect="1"/>
          </p:cNvPicPr>
          <p:nvPr/>
        </p:nvPicPr>
        <p:blipFill rotWithShape="1">
          <a:blip r:embed="rId3"/>
          <a:srcRect l="23281" t="26249" r="8249" b="10123"/>
          <a:stretch/>
        </p:blipFill>
        <p:spPr>
          <a:xfrm>
            <a:off x="448965" y="978818"/>
            <a:ext cx="7940660" cy="3591947"/>
          </a:xfrm>
          <a:prstGeom prst="rect">
            <a:avLst/>
          </a:prstGeom>
        </p:spPr>
      </p:pic>
    </p:spTree>
    <p:extLst>
      <p:ext uri="{BB962C8B-B14F-4D97-AF65-F5344CB8AC3E}">
        <p14:creationId xmlns:p14="http://schemas.microsoft.com/office/powerpoint/2010/main" val="2821760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5191970" cy="763525"/>
          </a:xfrm>
        </p:spPr>
        <p:txBody>
          <a:bodyPr>
            <a:normAutofit/>
          </a:bodyPr>
          <a:lstStyle/>
          <a:p>
            <a:pPr algn="ctr"/>
            <a:r>
              <a:rPr lang="en-US" sz="2000" b="1" dirty="0">
                <a:solidFill>
                  <a:schemeClr val="bg1"/>
                </a:solidFill>
                <a:latin typeface="Arial" panose="020B0604020202020204" pitchFamily="34" charset="0"/>
                <a:cs typeface="Arial" panose="020B0604020202020204" pitchFamily="34" charset="0"/>
              </a:rPr>
              <a:t>Cooperation Partnership &amp; Employers </a:t>
            </a:r>
            <a:endParaRPr lang="ru-RU" sz="2000" dirty="0">
              <a:solidFill>
                <a:schemeClr val="bg1"/>
              </a:solidFill>
              <a:latin typeface="Arial" panose="020B0604020202020204" pitchFamily="34" charset="0"/>
              <a:cs typeface="Arial" panose="020B0604020202020204" pitchFamily="34" charset="0"/>
            </a:endParaRPr>
          </a:p>
        </p:txBody>
      </p:sp>
      <p:grpSp>
        <p:nvGrpSpPr>
          <p:cNvPr id="3" name="Группа 2">
            <a:extLst>
              <a:ext uri="{FF2B5EF4-FFF2-40B4-BE49-F238E27FC236}">
                <a16:creationId xmlns:a16="http://schemas.microsoft.com/office/drawing/2014/main" id="{F7278EEA-3A43-397E-2D4B-8AC1C1CC52AF}"/>
              </a:ext>
            </a:extLst>
          </p:cNvPr>
          <p:cNvGrpSpPr/>
          <p:nvPr/>
        </p:nvGrpSpPr>
        <p:grpSpPr>
          <a:xfrm>
            <a:off x="1517900" y="4593545"/>
            <a:ext cx="2290575" cy="505673"/>
            <a:chOff x="1517900" y="4593545"/>
            <a:chExt cx="2290575" cy="505673"/>
          </a:xfrm>
        </p:grpSpPr>
        <p:pic>
          <p:nvPicPr>
            <p:cNvPr id="4" name="Рисунок 3">
              <a:extLst>
                <a:ext uri="{FF2B5EF4-FFF2-40B4-BE49-F238E27FC236}">
                  <a16:creationId xmlns:a16="http://schemas.microsoft.com/office/drawing/2014/main" id="{D44B5157-0F29-059B-2464-CC6DCCCAEF8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3280"/>
            <a:stretch/>
          </p:blipFill>
          <p:spPr>
            <a:xfrm>
              <a:off x="1517900" y="4593545"/>
              <a:ext cx="458115" cy="505673"/>
            </a:xfrm>
            <a:prstGeom prst="rect">
              <a:avLst/>
            </a:prstGeom>
          </p:spPr>
        </p:pic>
        <p:sp>
          <p:nvSpPr>
            <p:cNvPr id="5" name="TextBox 4">
              <a:extLst>
                <a:ext uri="{FF2B5EF4-FFF2-40B4-BE49-F238E27FC236}">
                  <a16:creationId xmlns:a16="http://schemas.microsoft.com/office/drawing/2014/main" id="{C85EDB67-42E0-B951-F66F-98BA982B27B7}"/>
                </a:ext>
              </a:extLst>
            </p:cNvPr>
            <p:cNvSpPr txBox="1"/>
            <p:nvPr/>
          </p:nvSpPr>
          <p:spPr>
            <a:xfrm>
              <a:off x="1976015" y="4622773"/>
              <a:ext cx="1832460" cy="461665"/>
            </a:xfrm>
            <a:prstGeom prst="rect">
              <a:avLst/>
            </a:prstGeom>
            <a:noFill/>
          </p:spPr>
          <p:txBody>
            <a:bodyPr wrap="square" rtlCol="0">
              <a:spAutoFit/>
            </a:bodyPr>
            <a:lstStyle/>
            <a:p>
              <a:r>
                <a:rPr lang="en-US" sz="800" kern="0" spc="-8" dirty="0">
                  <a:solidFill>
                    <a:srgbClr val="075F96"/>
                  </a:solidFill>
                  <a:latin typeface="Montserrat" panose="00000800000000000000" pitchFamily="2" charset="-52"/>
                  <a:cs typeface="Arial" panose="020B0604020202020204" pitchFamily="34" charset="0"/>
                  <a:sym typeface="Helvetica Light"/>
                </a:rPr>
                <a:t>Ministry of Employment and Labor Relations </a:t>
              </a:r>
              <a:br>
                <a:rPr lang="en-US" sz="800" kern="0" spc="-8" dirty="0">
                  <a:solidFill>
                    <a:srgbClr val="075F96"/>
                  </a:solidFill>
                  <a:latin typeface="Montserrat" panose="00000800000000000000" pitchFamily="2" charset="-52"/>
                  <a:cs typeface="Arial" panose="020B0604020202020204" pitchFamily="34" charset="0"/>
                  <a:sym typeface="Helvetica Light"/>
                </a:rPr>
              </a:br>
              <a:r>
                <a:rPr lang="en-US" sz="800" kern="0" spc="-8" dirty="0">
                  <a:solidFill>
                    <a:srgbClr val="075F96"/>
                  </a:solidFill>
                  <a:latin typeface="Montserrat" panose="00000800000000000000" pitchFamily="2" charset="-52"/>
                  <a:cs typeface="Arial" panose="020B0604020202020204" pitchFamily="34" charset="0"/>
                  <a:sym typeface="Helvetica Light"/>
                </a:rPr>
                <a:t>of the Republic of Uzbekistan</a:t>
              </a:r>
              <a:endParaRPr lang="ru-RU" sz="800" dirty="0">
                <a:solidFill>
                  <a:srgbClr val="075F96"/>
                </a:solidFill>
                <a:latin typeface="Montserrat" panose="00000800000000000000" pitchFamily="2" charset="-52"/>
              </a:endParaRPr>
            </a:p>
          </p:txBody>
        </p:sp>
      </p:grpSp>
      <p:pic>
        <p:nvPicPr>
          <p:cNvPr id="7" name="Рисунок 6">
            <a:extLst>
              <a:ext uri="{FF2B5EF4-FFF2-40B4-BE49-F238E27FC236}">
                <a16:creationId xmlns:a16="http://schemas.microsoft.com/office/drawing/2014/main" id="{48EE47ED-3F3F-075A-087E-C4E3F969CD16}"/>
              </a:ext>
            </a:extLst>
          </p:cNvPr>
          <p:cNvPicPr>
            <a:picLocks noChangeAspect="1"/>
          </p:cNvPicPr>
          <p:nvPr/>
        </p:nvPicPr>
        <p:blipFill rotWithShape="1">
          <a:blip r:embed="rId3"/>
          <a:srcRect l="23280" t="26249" r="8250" b="14373"/>
          <a:stretch/>
        </p:blipFill>
        <p:spPr>
          <a:xfrm>
            <a:off x="1212490" y="987831"/>
            <a:ext cx="7024430" cy="3426551"/>
          </a:xfrm>
          <a:prstGeom prst="rect">
            <a:avLst/>
          </a:prstGeom>
        </p:spPr>
      </p:pic>
    </p:spTree>
    <p:extLst>
      <p:ext uri="{BB962C8B-B14F-4D97-AF65-F5344CB8AC3E}">
        <p14:creationId xmlns:p14="http://schemas.microsoft.com/office/powerpoint/2010/main" val="19873394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5191970" cy="763525"/>
          </a:xfrm>
        </p:spPr>
        <p:txBody>
          <a:bodyPr>
            <a:normAutofit/>
          </a:bodyPr>
          <a:lstStyle/>
          <a:p>
            <a:pPr algn="ctr"/>
            <a:r>
              <a:rPr lang="en-US" sz="2000" b="1" dirty="0">
                <a:solidFill>
                  <a:schemeClr val="bg1"/>
                </a:solidFill>
                <a:latin typeface="Arial" panose="020B0604020202020204" pitchFamily="34" charset="0"/>
                <a:ea typeface="Calibri" panose="020F0502020204030204" pitchFamily="34" charset="0"/>
                <a:cs typeface="Arial" panose="020B0604020202020204" pitchFamily="34" charset="0"/>
              </a:rPr>
              <a:t>FINANCIAL ASSISTANCE FOR LABOR MIGRANTS</a:t>
            </a:r>
            <a:endParaRPr lang="uz-Cyrl-UZ" sz="20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grpSp>
        <p:nvGrpSpPr>
          <p:cNvPr id="3" name="Группа 2">
            <a:extLst>
              <a:ext uri="{FF2B5EF4-FFF2-40B4-BE49-F238E27FC236}">
                <a16:creationId xmlns:a16="http://schemas.microsoft.com/office/drawing/2014/main" id="{65798D99-D1DA-4AA4-9A46-F0D92B375094}"/>
              </a:ext>
            </a:extLst>
          </p:cNvPr>
          <p:cNvGrpSpPr/>
          <p:nvPr/>
        </p:nvGrpSpPr>
        <p:grpSpPr>
          <a:xfrm>
            <a:off x="1517900" y="4593545"/>
            <a:ext cx="2290575" cy="505673"/>
            <a:chOff x="1517900" y="4593545"/>
            <a:chExt cx="2290575" cy="505673"/>
          </a:xfrm>
        </p:grpSpPr>
        <p:pic>
          <p:nvPicPr>
            <p:cNvPr id="4" name="Рисунок 3">
              <a:extLst>
                <a:ext uri="{FF2B5EF4-FFF2-40B4-BE49-F238E27FC236}">
                  <a16:creationId xmlns:a16="http://schemas.microsoft.com/office/drawing/2014/main" id="{288806D8-7F82-73D7-3ABD-593271CCBCD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3280"/>
            <a:stretch/>
          </p:blipFill>
          <p:spPr>
            <a:xfrm>
              <a:off x="1517900" y="4593545"/>
              <a:ext cx="458115" cy="505673"/>
            </a:xfrm>
            <a:prstGeom prst="rect">
              <a:avLst/>
            </a:prstGeom>
          </p:spPr>
        </p:pic>
        <p:sp>
          <p:nvSpPr>
            <p:cNvPr id="5" name="TextBox 4">
              <a:extLst>
                <a:ext uri="{FF2B5EF4-FFF2-40B4-BE49-F238E27FC236}">
                  <a16:creationId xmlns:a16="http://schemas.microsoft.com/office/drawing/2014/main" id="{2A86EF2A-0BB3-E0F0-C61A-FC436687E6BD}"/>
                </a:ext>
              </a:extLst>
            </p:cNvPr>
            <p:cNvSpPr txBox="1"/>
            <p:nvPr/>
          </p:nvSpPr>
          <p:spPr>
            <a:xfrm>
              <a:off x="1976015" y="4622773"/>
              <a:ext cx="1832460" cy="461665"/>
            </a:xfrm>
            <a:prstGeom prst="rect">
              <a:avLst/>
            </a:prstGeom>
            <a:noFill/>
          </p:spPr>
          <p:txBody>
            <a:bodyPr wrap="square" rtlCol="0">
              <a:spAutoFit/>
            </a:bodyPr>
            <a:lstStyle/>
            <a:p>
              <a:r>
                <a:rPr lang="en-US" sz="800" kern="0" spc="-8" dirty="0">
                  <a:solidFill>
                    <a:srgbClr val="075F96"/>
                  </a:solidFill>
                  <a:latin typeface="Montserrat" panose="00000800000000000000" pitchFamily="2" charset="-52"/>
                  <a:cs typeface="Arial" panose="020B0604020202020204" pitchFamily="34" charset="0"/>
                  <a:sym typeface="Helvetica Light"/>
                </a:rPr>
                <a:t>Ministry of Employment and Labor Relations </a:t>
              </a:r>
              <a:br>
                <a:rPr lang="en-US" sz="800" kern="0" spc="-8" dirty="0">
                  <a:solidFill>
                    <a:srgbClr val="075F96"/>
                  </a:solidFill>
                  <a:latin typeface="Montserrat" panose="00000800000000000000" pitchFamily="2" charset="-52"/>
                  <a:cs typeface="Arial" panose="020B0604020202020204" pitchFamily="34" charset="0"/>
                  <a:sym typeface="Helvetica Light"/>
                </a:rPr>
              </a:br>
              <a:r>
                <a:rPr lang="en-US" sz="800" kern="0" spc="-8" dirty="0">
                  <a:solidFill>
                    <a:srgbClr val="075F96"/>
                  </a:solidFill>
                  <a:latin typeface="Montserrat" panose="00000800000000000000" pitchFamily="2" charset="-52"/>
                  <a:cs typeface="Arial" panose="020B0604020202020204" pitchFamily="34" charset="0"/>
                  <a:sym typeface="Helvetica Light"/>
                </a:rPr>
                <a:t>of the Republic of Uzbekistan</a:t>
              </a:r>
              <a:endParaRPr lang="ru-RU" sz="800" dirty="0">
                <a:solidFill>
                  <a:srgbClr val="075F96"/>
                </a:solidFill>
                <a:latin typeface="Montserrat" panose="00000800000000000000" pitchFamily="2" charset="-52"/>
              </a:endParaRPr>
            </a:p>
          </p:txBody>
        </p:sp>
      </p:grpSp>
      <p:grpSp>
        <p:nvGrpSpPr>
          <p:cNvPr id="6" name="Группа 5">
            <a:extLst>
              <a:ext uri="{FF2B5EF4-FFF2-40B4-BE49-F238E27FC236}">
                <a16:creationId xmlns:a16="http://schemas.microsoft.com/office/drawing/2014/main" id="{6BFB1215-9BCF-48AA-E247-82D3CDB02AA0}"/>
              </a:ext>
            </a:extLst>
          </p:cNvPr>
          <p:cNvGrpSpPr/>
          <p:nvPr/>
        </p:nvGrpSpPr>
        <p:grpSpPr>
          <a:xfrm>
            <a:off x="134405" y="988373"/>
            <a:ext cx="8713335" cy="3415837"/>
            <a:chOff x="30325" y="1677725"/>
            <a:chExt cx="12192000" cy="4458133"/>
          </a:xfrm>
        </p:grpSpPr>
        <p:sp>
          <p:nvSpPr>
            <p:cNvPr id="7" name="Прямоугольник 6">
              <a:extLst>
                <a:ext uri="{FF2B5EF4-FFF2-40B4-BE49-F238E27FC236}">
                  <a16:creationId xmlns:a16="http://schemas.microsoft.com/office/drawing/2014/main" id="{EEC7D4A6-6BE7-C322-DC2D-1B95682279F9}"/>
                </a:ext>
              </a:extLst>
            </p:cNvPr>
            <p:cNvSpPr/>
            <p:nvPr/>
          </p:nvSpPr>
          <p:spPr>
            <a:xfrm>
              <a:off x="30325" y="1677725"/>
              <a:ext cx="12192000" cy="369332"/>
            </a:xfrm>
            <a:prstGeom prst="rect">
              <a:avLst/>
            </a:prstGeom>
          </p:spPr>
          <p:txBody>
            <a:bodyPr wrap="square">
              <a:spAutoFit/>
            </a:bodyPr>
            <a:lstStyle/>
            <a:p>
              <a:pPr algn="ctr"/>
              <a:r>
                <a:rPr lang="en-US" b="1" dirty="0">
                  <a:solidFill>
                    <a:srgbClr val="4472C4">
                      <a:lumMod val="75000"/>
                    </a:srgbClr>
                  </a:solidFill>
                  <a:latin typeface="Arial" panose="020B0604020202020204" pitchFamily="34" charset="0"/>
                  <a:ea typeface="Calibri" panose="020F0502020204030204" pitchFamily="34" charset="0"/>
                  <a:cs typeface="Arial" panose="020B0604020202020204" pitchFamily="34" charset="0"/>
                </a:rPr>
                <a:t>Types of compensation for labor migrants</a:t>
              </a:r>
              <a:endParaRPr lang="ru-RU" b="1" dirty="0">
                <a:solidFill>
                  <a:srgbClr val="C00000"/>
                </a:solidFill>
                <a:latin typeface="Arial" panose="020B0604020202020204" pitchFamily="34" charset="0"/>
                <a:cs typeface="Arial" panose="020B0604020202020204" pitchFamily="34" charset="0"/>
              </a:endParaRPr>
            </a:p>
          </p:txBody>
        </p:sp>
        <p:sp>
          <p:nvSpPr>
            <p:cNvPr id="8" name="Скругленный прямоугольник 94">
              <a:extLst>
                <a:ext uri="{FF2B5EF4-FFF2-40B4-BE49-F238E27FC236}">
                  <a16:creationId xmlns:a16="http://schemas.microsoft.com/office/drawing/2014/main" id="{77122556-ECC8-99B6-7421-5D01D13EB9D6}"/>
                </a:ext>
              </a:extLst>
            </p:cNvPr>
            <p:cNvSpPr/>
            <p:nvPr/>
          </p:nvSpPr>
          <p:spPr>
            <a:xfrm>
              <a:off x="1432959" y="2312303"/>
              <a:ext cx="8325134" cy="1188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Arial" panose="020B0604020202020204" pitchFamily="34" charset="0"/>
                  <a:cs typeface="Arial" panose="020B0604020202020204" pitchFamily="34" charset="0"/>
                </a:rPr>
                <a:t>For passing the qualifying exam in foreign</a:t>
              </a:r>
              <a:r>
                <a:rPr lang="uz-Cyrl-UZ" dirty="0">
                  <a:solidFill>
                    <a:schemeClr val="bg1"/>
                  </a:solidFill>
                  <a:latin typeface="Arial" panose="020B0604020202020204" pitchFamily="34" charset="0"/>
                  <a:cs typeface="Arial" panose="020B0604020202020204" pitchFamily="34" charset="0"/>
                </a:rPr>
                <a:t> </a:t>
              </a:r>
              <a:r>
                <a:rPr lang="en-US" dirty="0">
                  <a:solidFill>
                    <a:schemeClr val="bg1"/>
                  </a:solidFill>
                  <a:latin typeface="Arial" panose="020B0604020202020204" pitchFamily="34" charset="0"/>
                  <a:cs typeface="Arial" panose="020B0604020202020204" pitchFamily="34" charset="0"/>
                </a:rPr>
                <a:t>languages or profession </a:t>
              </a:r>
              <a:endParaRPr lang="uz-Cyrl-UZ" dirty="0">
                <a:solidFill>
                  <a:schemeClr val="bg1"/>
                </a:solidFill>
                <a:latin typeface="Arial" panose="020B0604020202020204" pitchFamily="34" charset="0"/>
                <a:cs typeface="Arial" panose="020B0604020202020204" pitchFamily="34" charset="0"/>
              </a:endParaRPr>
            </a:p>
            <a:p>
              <a:pPr algn="ctr"/>
              <a:r>
                <a:rPr lang="en-US" dirty="0">
                  <a:solidFill>
                    <a:schemeClr val="bg1"/>
                  </a:solidFill>
                  <a:latin typeface="Arial" panose="020B0604020202020204" pitchFamily="34" charset="0"/>
                  <a:cs typeface="Arial" panose="020B0604020202020204" pitchFamily="34" charset="0"/>
                </a:rPr>
                <a:t>(810 thousand </a:t>
              </a:r>
              <a:r>
                <a:rPr lang="en-US" dirty="0" err="1">
                  <a:solidFill>
                    <a:schemeClr val="bg1"/>
                  </a:solidFill>
                  <a:latin typeface="Arial" panose="020B0604020202020204" pitchFamily="34" charset="0"/>
                  <a:cs typeface="Arial" panose="020B0604020202020204" pitchFamily="34" charset="0"/>
                </a:rPr>
                <a:t>soums</a:t>
              </a:r>
              <a:r>
                <a:rPr lang="en-US" dirty="0">
                  <a:solidFill>
                    <a:schemeClr val="bg1"/>
                  </a:solidFill>
                  <a:latin typeface="Arial" panose="020B0604020202020204" pitchFamily="34" charset="0"/>
                  <a:cs typeface="Arial" panose="020B0604020202020204" pitchFamily="34" charset="0"/>
                </a:rPr>
                <a:t> ~ 80 USD)</a:t>
              </a:r>
              <a:endParaRPr lang="ru-RU" b="1" dirty="0">
                <a:solidFill>
                  <a:schemeClr val="bg1"/>
                </a:solidFill>
                <a:latin typeface="Arial" panose="020B0604020202020204" pitchFamily="34" charset="0"/>
                <a:cs typeface="Arial" panose="020B0604020202020204" pitchFamily="34" charset="0"/>
              </a:endParaRPr>
            </a:p>
          </p:txBody>
        </p:sp>
        <p:sp>
          <p:nvSpPr>
            <p:cNvPr id="9" name="Скругленный прямоугольник 95">
              <a:extLst>
                <a:ext uri="{FF2B5EF4-FFF2-40B4-BE49-F238E27FC236}">
                  <a16:creationId xmlns:a16="http://schemas.microsoft.com/office/drawing/2014/main" id="{8FC5F64C-0952-16DD-FA67-91DF95C8CB98}"/>
                </a:ext>
              </a:extLst>
            </p:cNvPr>
            <p:cNvSpPr/>
            <p:nvPr/>
          </p:nvSpPr>
          <p:spPr>
            <a:xfrm>
              <a:off x="1406099" y="3693370"/>
              <a:ext cx="8350953" cy="1044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Arial" panose="020B0604020202020204" pitchFamily="34" charset="0"/>
                  <a:cs typeface="Arial" panose="020B0604020202020204" pitchFamily="34" charset="0"/>
                </a:rPr>
                <a:t>For purchase a ticket</a:t>
              </a:r>
              <a:endParaRPr lang="uz-Cyrl-UZ" dirty="0">
                <a:solidFill>
                  <a:schemeClr val="bg1"/>
                </a:solidFill>
                <a:latin typeface="Arial" panose="020B0604020202020204" pitchFamily="34" charset="0"/>
                <a:cs typeface="Arial" panose="020B0604020202020204" pitchFamily="34" charset="0"/>
              </a:endParaRPr>
            </a:p>
            <a:p>
              <a:pPr algn="ctr"/>
              <a:r>
                <a:rPr lang="en-US" dirty="0">
                  <a:solidFill>
                    <a:schemeClr val="bg1"/>
                  </a:solidFill>
                  <a:latin typeface="Arial" panose="020B0604020202020204" pitchFamily="34" charset="0"/>
                  <a:cs typeface="Arial" panose="020B0604020202020204" pitchFamily="34" charset="0"/>
                </a:rPr>
                <a:t>(540 thousand </a:t>
              </a:r>
              <a:r>
                <a:rPr lang="en-US" dirty="0" err="1">
                  <a:solidFill>
                    <a:schemeClr val="bg1"/>
                  </a:solidFill>
                  <a:latin typeface="Arial" panose="020B0604020202020204" pitchFamily="34" charset="0"/>
                  <a:cs typeface="Arial" panose="020B0604020202020204" pitchFamily="34" charset="0"/>
                </a:rPr>
                <a:t>soums</a:t>
              </a:r>
              <a:r>
                <a:rPr lang="en-US" dirty="0">
                  <a:solidFill>
                    <a:schemeClr val="bg1"/>
                  </a:solidFill>
                  <a:latin typeface="Arial" panose="020B0604020202020204" pitchFamily="34" charset="0"/>
                  <a:cs typeface="Arial" panose="020B0604020202020204" pitchFamily="34" charset="0"/>
                </a:rPr>
                <a:t> ~ 50 USD)</a:t>
              </a:r>
              <a:endParaRPr lang="ru-RU" b="1" dirty="0">
                <a:solidFill>
                  <a:schemeClr val="bg1"/>
                </a:solidFill>
                <a:latin typeface="Arial" panose="020B0604020202020204" pitchFamily="34" charset="0"/>
                <a:cs typeface="Arial" panose="020B0604020202020204" pitchFamily="34" charset="0"/>
              </a:endParaRPr>
            </a:p>
            <a:p>
              <a:pPr algn="ctr"/>
              <a:endParaRPr lang="ru-RU" b="1" dirty="0">
                <a:solidFill>
                  <a:schemeClr val="bg1"/>
                </a:solidFill>
                <a:latin typeface="Arial" panose="020B0604020202020204" pitchFamily="34" charset="0"/>
                <a:cs typeface="Arial" panose="020B0604020202020204" pitchFamily="34" charset="0"/>
              </a:endParaRPr>
            </a:p>
          </p:txBody>
        </p:sp>
        <p:sp>
          <p:nvSpPr>
            <p:cNvPr id="10" name="Скругленный прямоугольник 96">
              <a:extLst>
                <a:ext uri="{FF2B5EF4-FFF2-40B4-BE49-F238E27FC236}">
                  <a16:creationId xmlns:a16="http://schemas.microsoft.com/office/drawing/2014/main" id="{4A471C73-7F34-8885-0D8F-E6DD43D070EF}"/>
                </a:ext>
              </a:extLst>
            </p:cNvPr>
            <p:cNvSpPr/>
            <p:nvPr/>
          </p:nvSpPr>
          <p:spPr>
            <a:xfrm>
              <a:off x="1406098" y="4872226"/>
              <a:ext cx="8350953" cy="1188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Arial" panose="020B0604020202020204" pitchFamily="34" charset="0"/>
                  <a:cs typeface="Arial" panose="020B0604020202020204" pitchFamily="34" charset="0"/>
                </a:rPr>
                <a:t>For obtaining a "work visa" </a:t>
              </a:r>
            </a:p>
            <a:p>
              <a:pPr algn="ctr"/>
              <a:r>
                <a:rPr lang="en-US" dirty="0">
                  <a:solidFill>
                    <a:schemeClr val="bg1"/>
                  </a:solidFill>
                  <a:latin typeface="Arial" panose="020B0604020202020204" pitchFamily="34" charset="0"/>
                  <a:cs typeface="Arial" panose="020B0604020202020204" pitchFamily="34" charset="0"/>
                </a:rPr>
                <a:t>(</a:t>
              </a:r>
              <a:r>
                <a:rPr lang="ru-RU" dirty="0">
                  <a:solidFill>
                    <a:schemeClr val="bg1"/>
                  </a:solidFill>
                  <a:latin typeface="Arial" panose="020B0604020202020204" pitchFamily="34" charset="0"/>
                  <a:cs typeface="Arial" panose="020B0604020202020204" pitchFamily="34" charset="0"/>
                </a:rPr>
                <a:t>1 350,0 </a:t>
              </a:r>
              <a:r>
                <a:rPr lang="en-US" dirty="0">
                  <a:solidFill>
                    <a:schemeClr val="bg1"/>
                  </a:solidFill>
                  <a:latin typeface="Arial" panose="020B0604020202020204" pitchFamily="34" charset="0"/>
                  <a:cs typeface="Arial" panose="020B0604020202020204" pitchFamily="34" charset="0"/>
                </a:rPr>
                <a:t>thousand </a:t>
              </a:r>
              <a:r>
                <a:rPr lang="en-US" dirty="0" err="1">
                  <a:solidFill>
                    <a:schemeClr val="bg1"/>
                  </a:solidFill>
                  <a:latin typeface="Arial" panose="020B0604020202020204" pitchFamily="34" charset="0"/>
                  <a:cs typeface="Arial" panose="020B0604020202020204" pitchFamily="34" charset="0"/>
                </a:rPr>
                <a:t>soums</a:t>
              </a:r>
              <a:r>
                <a:rPr lang="en-US" dirty="0">
                  <a:solidFill>
                    <a:schemeClr val="bg1"/>
                  </a:solidFill>
                  <a:latin typeface="Arial" panose="020B0604020202020204" pitchFamily="34" charset="0"/>
                  <a:cs typeface="Arial" panose="020B0604020202020204" pitchFamily="34" charset="0"/>
                </a:rPr>
                <a:t> ~ 120 USD )</a:t>
              </a:r>
              <a:endParaRPr lang="ru-RU" dirty="0">
                <a:solidFill>
                  <a:schemeClr val="bg1"/>
                </a:solidFill>
                <a:latin typeface="Arial" panose="020B0604020202020204" pitchFamily="34" charset="0"/>
                <a:cs typeface="Arial" panose="020B0604020202020204" pitchFamily="34" charset="0"/>
              </a:endParaRPr>
            </a:p>
          </p:txBody>
        </p:sp>
        <p:pic>
          <p:nvPicPr>
            <p:cNvPr id="11" name="Рисунок 10" descr="Рисунок 53">
              <a:extLst>
                <a:ext uri="{FF2B5EF4-FFF2-40B4-BE49-F238E27FC236}">
                  <a16:creationId xmlns:a16="http://schemas.microsoft.com/office/drawing/2014/main" id="{CE9F85EA-FDBD-05E0-7263-1A8C83A63CDF}"/>
                </a:ext>
              </a:extLst>
            </p:cNvPr>
            <p:cNvPicPr>
              <a:picLocks noChangeAspect="1"/>
            </p:cNvPicPr>
            <p:nvPr/>
          </p:nvPicPr>
          <p:blipFill>
            <a:blip r:embed="rId3"/>
            <a:stretch>
              <a:fillRect/>
            </a:stretch>
          </p:blipFill>
          <p:spPr>
            <a:xfrm>
              <a:off x="457775" y="2497052"/>
              <a:ext cx="672859" cy="672859"/>
            </a:xfrm>
            <a:prstGeom prst="rect">
              <a:avLst/>
            </a:prstGeom>
            <a:ln w="12700" cap="flat">
              <a:noFill/>
              <a:miter lim="400000"/>
            </a:ln>
            <a:effectLst/>
          </p:spPr>
        </p:pic>
        <p:sp>
          <p:nvSpPr>
            <p:cNvPr id="12" name="Shape 316">
              <a:extLst>
                <a:ext uri="{FF2B5EF4-FFF2-40B4-BE49-F238E27FC236}">
                  <a16:creationId xmlns:a16="http://schemas.microsoft.com/office/drawing/2014/main" id="{D8D48CDF-FBD9-135A-6B5B-181171802D7F}"/>
                </a:ext>
              </a:extLst>
            </p:cNvPr>
            <p:cNvSpPr/>
            <p:nvPr/>
          </p:nvSpPr>
          <p:spPr>
            <a:xfrm>
              <a:off x="230578" y="2312303"/>
              <a:ext cx="1081213" cy="1030148"/>
            </a:xfrm>
            <a:prstGeom prst="ellipse">
              <a:avLst/>
            </a:prstGeom>
            <a:noFill/>
            <a:ln w="12700" cap="flat">
              <a:solidFill>
                <a:srgbClr val="00478E"/>
              </a:solidFill>
              <a:prstDash val="solid"/>
              <a:miter lim="800000"/>
            </a:ln>
            <a:effectLst/>
          </p:spPr>
          <p:txBody>
            <a:bodyPr wrap="square" lIns="91438" tIns="91438" rIns="91438" bIns="91438" numCol="1" anchor="ctr">
              <a:noAutofit/>
            </a:bodyPr>
            <a:lstStyle/>
            <a:p>
              <a:pPr algn="ctr">
                <a:defRPr>
                  <a:solidFill>
                    <a:srgbClr val="FFFFFF"/>
                  </a:solidFill>
                </a:defRPr>
              </a:pPr>
              <a:endParaRPr sz="10000">
                <a:latin typeface="Arial" panose="020B0604020202020204" pitchFamily="34" charset="0"/>
                <a:cs typeface="Arial" panose="020B0604020202020204" pitchFamily="34" charset="0"/>
              </a:endParaRPr>
            </a:p>
          </p:txBody>
        </p:sp>
        <p:sp>
          <p:nvSpPr>
            <p:cNvPr id="13" name="Shape 316">
              <a:extLst>
                <a:ext uri="{FF2B5EF4-FFF2-40B4-BE49-F238E27FC236}">
                  <a16:creationId xmlns:a16="http://schemas.microsoft.com/office/drawing/2014/main" id="{A703E2A7-89FB-4E97-32EE-A0CBC5DE2EED}"/>
                </a:ext>
              </a:extLst>
            </p:cNvPr>
            <p:cNvSpPr/>
            <p:nvPr/>
          </p:nvSpPr>
          <p:spPr>
            <a:xfrm>
              <a:off x="236331" y="3672402"/>
              <a:ext cx="1081213" cy="1030148"/>
            </a:xfrm>
            <a:prstGeom prst="ellipse">
              <a:avLst/>
            </a:prstGeom>
            <a:noFill/>
            <a:ln w="12700" cap="flat">
              <a:solidFill>
                <a:srgbClr val="00478E"/>
              </a:solidFill>
              <a:prstDash val="solid"/>
              <a:miter lim="800000"/>
            </a:ln>
            <a:effectLst/>
          </p:spPr>
          <p:txBody>
            <a:bodyPr wrap="square" lIns="91438" tIns="91438" rIns="91438" bIns="91438" numCol="1" anchor="ctr">
              <a:noAutofit/>
            </a:bodyPr>
            <a:lstStyle/>
            <a:p>
              <a:pPr algn="ctr">
                <a:defRPr>
                  <a:solidFill>
                    <a:srgbClr val="FFFFFF"/>
                  </a:solidFill>
                </a:defRPr>
              </a:pPr>
              <a:endParaRPr sz="10000">
                <a:latin typeface="Arial" panose="020B0604020202020204" pitchFamily="34" charset="0"/>
                <a:cs typeface="Arial" panose="020B0604020202020204" pitchFamily="34" charset="0"/>
              </a:endParaRPr>
            </a:p>
          </p:txBody>
        </p:sp>
        <p:sp>
          <p:nvSpPr>
            <p:cNvPr id="14" name="Shape 316">
              <a:extLst>
                <a:ext uri="{FF2B5EF4-FFF2-40B4-BE49-F238E27FC236}">
                  <a16:creationId xmlns:a16="http://schemas.microsoft.com/office/drawing/2014/main" id="{C4C7F142-81F1-925C-A710-01B44DECECAE}"/>
                </a:ext>
              </a:extLst>
            </p:cNvPr>
            <p:cNvSpPr/>
            <p:nvPr/>
          </p:nvSpPr>
          <p:spPr>
            <a:xfrm>
              <a:off x="233458" y="4868596"/>
              <a:ext cx="1081213" cy="1030148"/>
            </a:xfrm>
            <a:prstGeom prst="ellipse">
              <a:avLst/>
            </a:prstGeom>
            <a:noFill/>
            <a:ln w="12700" cap="flat">
              <a:solidFill>
                <a:srgbClr val="00478E"/>
              </a:solidFill>
              <a:prstDash val="solid"/>
              <a:miter lim="800000"/>
            </a:ln>
            <a:effectLst/>
          </p:spPr>
          <p:txBody>
            <a:bodyPr wrap="square" lIns="91438" tIns="91438" rIns="91438" bIns="91438" numCol="1" anchor="ctr">
              <a:noAutofit/>
            </a:bodyPr>
            <a:lstStyle/>
            <a:p>
              <a:pPr algn="ctr">
                <a:defRPr>
                  <a:solidFill>
                    <a:srgbClr val="FFFFFF"/>
                  </a:solidFill>
                </a:defRPr>
              </a:pPr>
              <a:endParaRPr sz="10000">
                <a:latin typeface="Arial" panose="020B0604020202020204" pitchFamily="34" charset="0"/>
                <a:cs typeface="Arial" panose="020B0604020202020204" pitchFamily="34" charset="0"/>
              </a:endParaRPr>
            </a:p>
          </p:txBody>
        </p:sp>
        <p:grpSp>
          <p:nvGrpSpPr>
            <p:cNvPr id="15" name="Группа 14">
              <a:extLst>
                <a:ext uri="{FF2B5EF4-FFF2-40B4-BE49-F238E27FC236}">
                  <a16:creationId xmlns:a16="http://schemas.microsoft.com/office/drawing/2014/main" id="{760C83AF-AA0A-2B61-70FE-C0ED11C0FD03}"/>
                </a:ext>
              </a:extLst>
            </p:cNvPr>
            <p:cNvGrpSpPr/>
            <p:nvPr/>
          </p:nvGrpSpPr>
          <p:grpSpPr>
            <a:xfrm rot="20374885">
              <a:off x="389023" y="3952456"/>
              <a:ext cx="764322" cy="469384"/>
              <a:chOff x="11004269" y="4203658"/>
              <a:chExt cx="1087174" cy="672788"/>
            </a:xfrm>
          </p:grpSpPr>
          <p:pic>
            <p:nvPicPr>
              <p:cNvPr id="23" name="Picture 2" descr="Значок вектора авиабилета перемещения Иллюстрация вектора - иллюстрации  насчитывающей : 133501908">
                <a:extLst>
                  <a:ext uri="{FF2B5EF4-FFF2-40B4-BE49-F238E27FC236}">
                    <a16:creationId xmlns:a16="http://schemas.microsoft.com/office/drawing/2014/main" id="{0695ADDB-CE43-B104-EDAB-91B2064166D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3241" t="40720" r="42618" b="45844"/>
              <a:stretch/>
            </p:blipFill>
            <p:spPr bwMode="auto">
              <a:xfrm rot="20861911">
                <a:off x="11004269" y="4203658"/>
                <a:ext cx="782374" cy="36798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Значок вектора авиабилета перемещения Иллюстрация вектора - иллюстрации  насчитывающей : 133501908">
                <a:extLst>
                  <a:ext uri="{FF2B5EF4-FFF2-40B4-BE49-F238E27FC236}">
                    <a16:creationId xmlns:a16="http://schemas.microsoft.com/office/drawing/2014/main" id="{D6543943-7F27-35AB-E5CF-FEAF58AA366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3241" t="40720" r="42618" b="45844"/>
              <a:stretch/>
            </p:blipFill>
            <p:spPr bwMode="auto">
              <a:xfrm rot="20861911">
                <a:off x="11156669" y="4356058"/>
                <a:ext cx="782374" cy="36798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Значок вектора авиабилета перемещения Иллюстрация вектора - иллюстрации  насчитывающей : 133501908">
                <a:extLst>
                  <a:ext uri="{FF2B5EF4-FFF2-40B4-BE49-F238E27FC236}">
                    <a16:creationId xmlns:a16="http://schemas.microsoft.com/office/drawing/2014/main" id="{652FAFEF-2D28-3FC3-3594-4751F520EE5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3241" t="40720" r="42618" b="45844"/>
              <a:stretch/>
            </p:blipFill>
            <p:spPr bwMode="auto">
              <a:xfrm rot="20861911">
                <a:off x="11309069" y="4508458"/>
                <a:ext cx="782374" cy="367988"/>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4" descr="Трудовой патент: памятка для мигранта (инфографика) ~ Вестник мигранта">
              <a:extLst>
                <a:ext uri="{FF2B5EF4-FFF2-40B4-BE49-F238E27FC236}">
                  <a16:creationId xmlns:a16="http://schemas.microsoft.com/office/drawing/2014/main" id="{46121ACC-64C4-F47B-338C-DE889707F7AB}"/>
                </a:ext>
              </a:extLst>
            </p:cNvPr>
            <p:cNvPicPr>
              <a:picLocks noChangeAspect="1" noChangeArrowheads="1"/>
            </p:cNvPicPr>
            <p:nvPr/>
          </p:nvPicPr>
          <p:blipFill rotWithShape="1">
            <a:blip r:embed="rId5">
              <a:duotone>
                <a:schemeClr val="accent5">
                  <a:shade val="45000"/>
                  <a:satMod val="135000"/>
                </a:schemeClr>
                <a:prstClr val="white"/>
              </a:duotone>
              <a:extLst>
                <a:ext uri="{BEBA8EAE-BF5A-486C-A8C5-ECC9F3942E4B}">
                  <a14:imgProps xmlns:a14="http://schemas.microsoft.com/office/drawing/2010/main">
                    <a14:imgLayer r:embed="rId6">
                      <a14:imgEffect>
                        <a14:sharpenSoften amount="25000"/>
                      </a14:imgEffect>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l="1910" t="72986" r="78268" b="15835"/>
            <a:stretch/>
          </p:blipFill>
          <p:spPr bwMode="auto">
            <a:xfrm>
              <a:off x="392370" y="5110139"/>
              <a:ext cx="774988" cy="5616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alculator with arrow up infographic degradient Vector Image">
              <a:extLst>
                <a:ext uri="{FF2B5EF4-FFF2-40B4-BE49-F238E27FC236}">
                  <a16:creationId xmlns:a16="http://schemas.microsoft.com/office/drawing/2014/main" id="{E3E381A8-8283-43DB-A1CD-8B62D76EADF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270" t="9520" r="8675" b="16363"/>
            <a:stretch/>
          </p:blipFill>
          <p:spPr bwMode="auto">
            <a:xfrm>
              <a:off x="9950336" y="2281536"/>
              <a:ext cx="1266393" cy="122053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Accounting, audit, banking, calculation, calculator Infographics Template  for Website and Presentation. Line Blue icon infographic style vector  illust Stock Vector Image &amp; Art - Alamy">
              <a:extLst>
                <a:ext uri="{FF2B5EF4-FFF2-40B4-BE49-F238E27FC236}">
                  <a16:creationId xmlns:a16="http://schemas.microsoft.com/office/drawing/2014/main" id="{2A5097B8-0F1F-F4AC-A5D9-C8F1F725495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809" t="19974" r="59069" b="47784"/>
            <a:stretch/>
          </p:blipFill>
          <p:spPr bwMode="auto">
            <a:xfrm>
              <a:off x="9950336" y="3651316"/>
              <a:ext cx="1218802" cy="119619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математика и документы с инфографикой , Артикул: 331351928 | Artzakaz.pro">
              <a:extLst>
                <a:ext uri="{FF2B5EF4-FFF2-40B4-BE49-F238E27FC236}">
                  <a16:creationId xmlns:a16="http://schemas.microsoft.com/office/drawing/2014/main" id="{44972E43-EB46-1940-F632-0E58EA0746C4}"/>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763" t="17806" r="7269" b="17718"/>
            <a:stretch/>
          </p:blipFill>
          <p:spPr bwMode="auto">
            <a:xfrm>
              <a:off x="9950336" y="5008671"/>
              <a:ext cx="1266393" cy="949795"/>
            </a:xfrm>
            <a:prstGeom prst="rect">
              <a:avLst/>
            </a:prstGeom>
            <a:noFill/>
            <a:extLst>
              <a:ext uri="{909E8E84-426E-40DD-AFC4-6F175D3DCCD1}">
                <a14:hiddenFill xmlns:a14="http://schemas.microsoft.com/office/drawing/2010/main">
                  <a:solidFill>
                    <a:srgbClr val="FFFFFF"/>
                  </a:solidFill>
                </a14:hiddenFill>
              </a:ext>
            </a:extLst>
          </p:spPr>
        </p:pic>
        <p:sp>
          <p:nvSpPr>
            <p:cNvPr id="20" name="Прямоугольник 19">
              <a:extLst>
                <a:ext uri="{FF2B5EF4-FFF2-40B4-BE49-F238E27FC236}">
                  <a16:creationId xmlns:a16="http://schemas.microsoft.com/office/drawing/2014/main" id="{673E45D0-F06E-32B1-00FE-F66457B2AD3D}"/>
                </a:ext>
              </a:extLst>
            </p:cNvPr>
            <p:cNvSpPr/>
            <p:nvPr/>
          </p:nvSpPr>
          <p:spPr>
            <a:xfrm>
              <a:off x="10971252" y="2552494"/>
              <a:ext cx="1077539" cy="1200329"/>
            </a:xfrm>
            <a:prstGeom prst="rect">
              <a:avLst/>
            </a:prstGeom>
            <a:noFill/>
          </p:spPr>
          <p:txBody>
            <a:bodyPr wrap="none" lIns="91440" tIns="45720" rIns="91440" bIns="45720">
              <a:spAutoFit/>
            </a:bodyPr>
            <a:lstStyle/>
            <a:p>
              <a:pPr algn="ctr"/>
              <a:r>
                <a:rPr lang="ru-RU" sz="7200" b="1" cap="none" spc="0" dirty="0">
                  <a:ln w="22225">
                    <a:solidFill>
                      <a:schemeClr val="accent2"/>
                    </a:solidFill>
                    <a:prstDash val="solid"/>
                  </a:ln>
                  <a:solidFill>
                    <a:schemeClr val="accent2">
                      <a:lumMod val="40000"/>
                      <a:lumOff val="60000"/>
                    </a:schemeClr>
                  </a:solidFill>
                  <a:effectLst/>
                </a:rPr>
                <a:t>х3</a:t>
              </a:r>
            </a:p>
          </p:txBody>
        </p:sp>
        <p:sp>
          <p:nvSpPr>
            <p:cNvPr id="21" name="Прямоугольник 20">
              <a:extLst>
                <a:ext uri="{FF2B5EF4-FFF2-40B4-BE49-F238E27FC236}">
                  <a16:creationId xmlns:a16="http://schemas.microsoft.com/office/drawing/2014/main" id="{0F93B206-1FA0-8CD5-B6EB-36C9942ACC94}"/>
                </a:ext>
              </a:extLst>
            </p:cNvPr>
            <p:cNvSpPr/>
            <p:nvPr/>
          </p:nvSpPr>
          <p:spPr>
            <a:xfrm>
              <a:off x="10951131" y="3912592"/>
              <a:ext cx="1077539" cy="1200329"/>
            </a:xfrm>
            <a:prstGeom prst="rect">
              <a:avLst/>
            </a:prstGeom>
            <a:noFill/>
          </p:spPr>
          <p:txBody>
            <a:bodyPr wrap="none" lIns="91440" tIns="45720" rIns="91440" bIns="45720">
              <a:spAutoFit/>
            </a:bodyPr>
            <a:lstStyle/>
            <a:p>
              <a:pPr algn="ctr"/>
              <a:r>
                <a:rPr lang="ru-RU" sz="7200" b="1" cap="none" spc="0" dirty="0">
                  <a:ln w="22225">
                    <a:solidFill>
                      <a:schemeClr val="accent2"/>
                    </a:solidFill>
                    <a:prstDash val="solid"/>
                  </a:ln>
                  <a:solidFill>
                    <a:schemeClr val="accent2">
                      <a:lumMod val="40000"/>
                      <a:lumOff val="60000"/>
                    </a:schemeClr>
                  </a:solidFill>
                  <a:effectLst/>
                </a:rPr>
                <a:t>х2</a:t>
              </a:r>
            </a:p>
          </p:txBody>
        </p:sp>
        <p:sp>
          <p:nvSpPr>
            <p:cNvPr id="22" name="Прямоугольник 21">
              <a:extLst>
                <a:ext uri="{FF2B5EF4-FFF2-40B4-BE49-F238E27FC236}">
                  <a16:creationId xmlns:a16="http://schemas.microsoft.com/office/drawing/2014/main" id="{2C18EF9F-C324-A56B-F39E-87D31D552996}"/>
                </a:ext>
              </a:extLst>
            </p:cNvPr>
            <p:cNvSpPr/>
            <p:nvPr/>
          </p:nvSpPr>
          <p:spPr>
            <a:xfrm>
              <a:off x="10971252" y="4935529"/>
              <a:ext cx="1077539" cy="1200329"/>
            </a:xfrm>
            <a:prstGeom prst="rect">
              <a:avLst/>
            </a:prstGeom>
            <a:noFill/>
          </p:spPr>
          <p:txBody>
            <a:bodyPr wrap="none" lIns="91440" tIns="45720" rIns="91440" bIns="45720">
              <a:spAutoFit/>
            </a:bodyPr>
            <a:lstStyle/>
            <a:p>
              <a:pPr algn="ctr"/>
              <a:r>
                <a:rPr lang="ru-RU" sz="7200" b="1" cap="none" spc="0" dirty="0">
                  <a:ln w="22225">
                    <a:solidFill>
                      <a:schemeClr val="accent2"/>
                    </a:solidFill>
                    <a:prstDash val="solid"/>
                  </a:ln>
                  <a:solidFill>
                    <a:schemeClr val="accent2">
                      <a:lumMod val="40000"/>
                      <a:lumOff val="60000"/>
                    </a:schemeClr>
                  </a:solidFill>
                  <a:effectLst/>
                </a:rPr>
                <a:t>х5</a:t>
              </a:r>
            </a:p>
          </p:txBody>
        </p:sp>
      </p:grpSp>
    </p:spTree>
    <p:extLst>
      <p:ext uri="{BB962C8B-B14F-4D97-AF65-F5344CB8AC3E}">
        <p14:creationId xmlns:p14="http://schemas.microsoft.com/office/powerpoint/2010/main" val="3505069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5191970" cy="763525"/>
          </a:xfrm>
        </p:spPr>
        <p:txBody>
          <a:bodyPr>
            <a:normAutofit fontScale="90000"/>
          </a:bodyPr>
          <a:lstStyle/>
          <a:p>
            <a:pPr algn="ctr"/>
            <a:r>
              <a:rPr lang="en-US" sz="2000" b="1" dirty="0">
                <a:solidFill>
                  <a:schemeClr val="bg1"/>
                </a:solidFill>
                <a:latin typeface="Arial" panose="020B0604020202020204" pitchFamily="34" charset="0"/>
                <a:ea typeface="Calibri" panose="020F0502020204030204" pitchFamily="34" charset="0"/>
                <a:cs typeface="Arial" panose="020B0604020202020204" pitchFamily="34" charset="0"/>
              </a:rPr>
              <a:t>RENDERING LEGAL, SOCIAL AND FINANCIAL ASSISTANCE FOR LABOR MIGRANTS ABROAD</a:t>
            </a:r>
            <a:endParaRPr lang="uz-Cyrl-UZ" sz="2000" i="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grpSp>
        <p:nvGrpSpPr>
          <p:cNvPr id="3" name="Группа 2">
            <a:extLst>
              <a:ext uri="{FF2B5EF4-FFF2-40B4-BE49-F238E27FC236}">
                <a16:creationId xmlns:a16="http://schemas.microsoft.com/office/drawing/2014/main" id="{E23C37E9-0403-DAC7-33DB-5E5760219B0D}"/>
              </a:ext>
            </a:extLst>
          </p:cNvPr>
          <p:cNvGrpSpPr/>
          <p:nvPr/>
        </p:nvGrpSpPr>
        <p:grpSpPr>
          <a:xfrm>
            <a:off x="1517900" y="4593545"/>
            <a:ext cx="2290575" cy="505673"/>
            <a:chOff x="1517900" y="4593545"/>
            <a:chExt cx="2290575" cy="505673"/>
          </a:xfrm>
        </p:grpSpPr>
        <p:pic>
          <p:nvPicPr>
            <p:cNvPr id="4" name="Рисунок 3">
              <a:extLst>
                <a:ext uri="{FF2B5EF4-FFF2-40B4-BE49-F238E27FC236}">
                  <a16:creationId xmlns:a16="http://schemas.microsoft.com/office/drawing/2014/main" id="{CCDD1C0A-0345-BCDE-16D5-D9A165BEEBB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3280"/>
            <a:stretch/>
          </p:blipFill>
          <p:spPr>
            <a:xfrm>
              <a:off x="1517900" y="4593545"/>
              <a:ext cx="458115" cy="505673"/>
            </a:xfrm>
            <a:prstGeom prst="rect">
              <a:avLst/>
            </a:prstGeom>
          </p:spPr>
        </p:pic>
        <p:sp>
          <p:nvSpPr>
            <p:cNvPr id="5" name="TextBox 4">
              <a:extLst>
                <a:ext uri="{FF2B5EF4-FFF2-40B4-BE49-F238E27FC236}">
                  <a16:creationId xmlns:a16="http://schemas.microsoft.com/office/drawing/2014/main" id="{35A359D4-01A1-279F-1816-04A5E2384D66}"/>
                </a:ext>
              </a:extLst>
            </p:cNvPr>
            <p:cNvSpPr txBox="1"/>
            <p:nvPr/>
          </p:nvSpPr>
          <p:spPr>
            <a:xfrm>
              <a:off x="1976015" y="4622773"/>
              <a:ext cx="1832460" cy="461665"/>
            </a:xfrm>
            <a:prstGeom prst="rect">
              <a:avLst/>
            </a:prstGeom>
            <a:noFill/>
          </p:spPr>
          <p:txBody>
            <a:bodyPr wrap="square" rtlCol="0">
              <a:spAutoFit/>
            </a:bodyPr>
            <a:lstStyle/>
            <a:p>
              <a:r>
                <a:rPr lang="en-US" sz="800" kern="0" spc="-8" dirty="0">
                  <a:solidFill>
                    <a:srgbClr val="075F96"/>
                  </a:solidFill>
                  <a:latin typeface="Montserrat" panose="00000800000000000000" pitchFamily="2" charset="-52"/>
                  <a:cs typeface="Arial" panose="020B0604020202020204" pitchFamily="34" charset="0"/>
                  <a:sym typeface="Helvetica Light"/>
                </a:rPr>
                <a:t>Ministry of Employment and Labor Relations </a:t>
              </a:r>
              <a:br>
                <a:rPr lang="en-US" sz="800" kern="0" spc="-8" dirty="0">
                  <a:solidFill>
                    <a:srgbClr val="075F96"/>
                  </a:solidFill>
                  <a:latin typeface="Montserrat" panose="00000800000000000000" pitchFamily="2" charset="-52"/>
                  <a:cs typeface="Arial" panose="020B0604020202020204" pitchFamily="34" charset="0"/>
                  <a:sym typeface="Helvetica Light"/>
                </a:rPr>
              </a:br>
              <a:r>
                <a:rPr lang="en-US" sz="800" kern="0" spc="-8" dirty="0">
                  <a:solidFill>
                    <a:srgbClr val="075F96"/>
                  </a:solidFill>
                  <a:latin typeface="Montserrat" panose="00000800000000000000" pitchFamily="2" charset="-52"/>
                  <a:cs typeface="Arial" panose="020B0604020202020204" pitchFamily="34" charset="0"/>
                  <a:sym typeface="Helvetica Light"/>
                </a:rPr>
                <a:t>of the Republic of Uzbekistan</a:t>
              </a:r>
              <a:endParaRPr lang="ru-RU" sz="800" dirty="0">
                <a:solidFill>
                  <a:srgbClr val="075F96"/>
                </a:solidFill>
                <a:latin typeface="Montserrat" panose="00000800000000000000" pitchFamily="2" charset="-52"/>
              </a:endParaRPr>
            </a:p>
          </p:txBody>
        </p:sp>
      </p:grpSp>
      <p:grpSp>
        <p:nvGrpSpPr>
          <p:cNvPr id="22" name="Группа 21">
            <a:extLst>
              <a:ext uri="{FF2B5EF4-FFF2-40B4-BE49-F238E27FC236}">
                <a16:creationId xmlns:a16="http://schemas.microsoft.com/office/drawing/2014/main" id="{E3D79350-C982-01F1-6654-AE9751750F0F}"/>
              </a:ext>
            </a:extLst>
          </p:cNvPr>
          <p:cNvGrpSpPr/>
          <p:nvPr/>
        </p:nvGrpSpPr>
        <p:grpSpPr>
          <a:xfrm>
            <a:off x="170916" y="1019610"/>
            <a:ext cx="8371414" cy="3384600"/>
            <a:chOff x="170916" y="1019610"/>
            <a:chExt cx="11841554" cy="5714476"/>
          </a:xfrm>
        </p:grpSpPr>
        <p:graphicFrame>
          <p:nvGraphicFramePr>
            <p:cNvPr id="23" name="Схема 22">
              <a:extLst>
                <a:ext uri="{FF2B5EF4-FFF2-40B4-BE49-F238E27FC236}">
                  <a16:creationId xmlns:a16="http://schemas.microsoft.com/office/drawing/2014/main" id="{6B2D033A-DFB1-9649-9525-CD8E22AF2F40}"/>
                </a:ext>
              </a:extLst>
            </p:cNvPr>
            <p:cNvGraphicFramePr/>
            <p:nvPr>
              <p:extLst>
                <p:ext uri="{D42A27DB-BD31-4B8C-83A1-F6EECF244321}">
                  <p14:modId xmlns:p14="http://schemas.microsoft.com/office/powerpoint/2010/main" val="3569108134"/>
                </p:ext>
              </p:extLst>
            </p:nvPr>
          </p:nvGraphicFramePr>
          <p:xfrm>
            <a:off x="170916" y="1019610"/>
            <a:ext cx="4800095" cy="57144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4" name="Схема 23">
              <a:extLst>
                <a:ext uri="{FF2B5EF4-FFF2-40B4-BE49-F238E27FC236}">
                  <a16:creationId xmlns:a16="http://schemas.microsoft.com/office/drawing/2014/main" id="{622D150F-B46B-D6B3-694E-13BE20A09BE7}"/>
                </a:ext>
              </a:extLst>
            </p:cNvPr>
            <p:cNvGraphicFramePr/>
            <p:nvPr>
              <p:extLst>
                <p:ext uri="{D42A27DB-BD31-4B8C-83A1-F6EECF244321}">
                  <p14:modId xmlns:p14="http://schemas.microsoft.com/office/powerpoint/2010/main" val="183843983"/>
                </p:ext>
              </p:extLst>
            </p:nvPr>
          </p:nvGraphicFramePr>
          <p:xfrm>
            <a:off x="3468495" y="1659755"/>
            <a:ext cx="5974763" cy="465661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5" name="Скругленный прямоугольник 8">
              <a:extLst>
                <a:ext uri="{FF2B5EF4-FFF2-40B4-BE49-F238E27FC236}">
                  <a16:creationId xmlns:a16="http://schemas.microsoft.com/office/drawing/2014/main" id="{DA529932-B6F1-6269-C139-19C1B33E6422}"/>
                </a:ext>
              </a:extLst>
            </p:cNvPr>
            <p:cNvSpPr/>
            <p:nvPr/>
          </p:nvSpPr>
          <p:spPr>
            <a:xfrm>
              <a:off x="9258245" y="1287845"/>
              <a:ext cx="1240459" cy="323850"/>
            </a:xfrm>
            <a:prstGeom prst="roundRect">
              <a:avLst/>
            </a:prstGeom>
            <a:solidFill>
              <a:srgbClr val="00B0F0"/>
            </a:solidFill>
            <a:ln>
              <a:no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000" dirty="0"/>
                <a:t>2021 </a:t>
              </a:r>
              <a:r>
                <a:rPr lang="en-US" sz="1000" dirty="0"/>
                <a:t>year</a:t>
              </a:r>
              <a:endParaRPr lang="ru-RU" sz="1000" dirty="0"/>
            </a:p>
          </p:txBody>
        </p:sp>
        <p:sp>
          <p:nvSpPr>
            <p:cNvPr id="26" name="Скругленный прямоугольник 9">
              <a:extLst>
                <a:ext uri="{FF2B5EF4-FFF2-40B4-BE49-F238E27FC236}">
                  <a16:creationId xmlns:a16="http://schemas.microsoft.com/office/drawing/2014/main" id="{4F804279-EB8C-9F7D-CFC9-D7FE3F047D8F}"/>
                </a:ext>
              </a:extLst>
            </p:cNvPr>
            <p:cNvSpPr/>
            <p:nvPr/>
          </p:nvSpPr>
          <p:spPr>
            <a:xfrm>
              <a:off x="10733911" y="1285055"/>
              <a:ext cx="1259509" cy="374700"/>
            </a:xfrm>
            <a:prstGeom prst="roundRect">
              <a:avLst/>
            </a:prstGeom>
            <a:solidFill>
              <a:srgbClr val="00B0F0"/>
            </a:solidFill>
            <a:ln>
              <a:no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800" dirty="0"/>
                <a:t>2022</a:t>
              </a:r>
              <a:r>
                <a:rPr lang="en-US" sz="800" dirty="0"/>
                <a:t> (3 month)</a:t>
              </a:r>
              <a:r>
                <a:rPr lang="ru-RU" sz="800" dirty="0"/>
                <a:t> </a:t>
              </a:r>
            </a:p>
          </p:txBody>
        </p:sp>
        <p:sp>
          <p:nvSpPr>
            <p:cNvPr id="27" name="Скругленный прямоугольник 10">
              <a:extLst>
                <a:ext uri="{FF2B5EF4-FFF2-40B4-BE49-F238E27FC236}">
                  <a16:creationId xmlns:a16="http://schemas.microsoft.com/office/drawing/2014/main" id="{76898EB8-67A6-979E-6EE0-E7F6521E1EEC}"/>
                </a:ext>
              </a:extLst>
            </p:cNvPr>
            <p:cNvSpPr/>
            <p:nvPr/>
          </p:nvSpPr>
          <p:spPr>
            <a:xfrm>
              <a:off x="9337505" y="1862393"/>
              <a:ext cx="1249984" cy="344073"/>
            </a:xfrm>
            <a:prstGeom prst="roundRect">
              <a:avLst/>
            </a:prstGeom>
            <a:solidFill>
              <a:srgbClr val="00B0F0"/>
            </a:solidFill>
            <a:ln>
              <a:no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uz-Cyrl-UZ" sz="1100" dirty="0"/>
                <a:t>295 102</a:t>
              </a:r>
              <a:endParaRPr lang="ru-RU" sz="1100" dirty="0"/>
            </a:p>
          </p:txBody>
        </p:sp>
        <p:sp>
          <p:nvSpPr>
            <p:cNvPr id="28" name="Скругленный прямоугольник 11">
              <a:extLst>
                <a:ext uri="{FF2B5EF4-FFF2-40B4-BE49-F238E27FC236}">
                  <a16:creationId xmlns:a16="http://schemas.microsoft.com/office/drawing/2014/main" id="{C0F7B285-CA77-B35D-15EB-F35BBA86B45E}"/>
                </a:ext>
              </a:extLst>
            </p:cNvPr>
            <p:cNvSpPr/>
            <p:nvPr/>
          </p:nvSpPr>
          <p:spPr>
            <a:xfrm>
              <a:off x="10733911" y="1857644"/>
              <a:ext cx="1249984" cy="344073"/>
            </a:xfrm>
            <a:prstGeom prst="roundRect">
              <a:avLst/>
            </a:prstGeom>
            <a:solidFill>
              <a:srgbClr val="00B0F0"/>
            </a:solidFill>
            <a:ln>
              <a:no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100" dirty="0"/>
                <a:t>51 498</a:t>
              </a:r>
            </a:p>
          </p:txBody>
        </p:sp>
        <p:sp>
          <p:nvSpPr>
            <p:cNvPr id="29" name="Скругленный прямоугольник 12">
              <a:extLst>
                <a:ext uri="{FF2B5EF4-FFF2-40B4-BE49-F238E27FC236}">
                  <a16:creationId xmlns:a16="http://schemas.microsoft.com/office/drawing/2014/main" id="{1ABEB29E-95C4-0255-AF38-9F2799804BCF}"/>
                </a:ext>
              </a:extLst>
            </p:cNvPr>
            <p:cNvSpPr/>
            <p:nvPr/>
          </p:nvSpPr>
          <p:spPr>
            <a:xfrm>
              <a:off x="9337505" y="2814451"/>
              <a:ext cx="1249984" cy="344073"/>
            </a:xfrm>
            <a:prstGeom prst="roundRect">
              <a:avLst/>
            </a:prstGeom>
            <a:solidFill>
              <a:srgbClr val="00B0F0"/>
            </a:solidFill>
            <a:ln>
              <a:no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uz-Cyrl-UZ" dirty="0"/>
                <a:t>8 811</a:t>
              </a:r>
              <a:endParaRPr lang="ru-RU" dirty="0"/>
            </a:p>
          </p:txBody>
        </p:sp>
        <p:sp>
          <p:nvSpPr>
            <p:cNvPr id="30" name="Скругленный прямоугольник 13">
              <a:extLst>
                <a:ext uri="{FF2B5EF4-FFF2-40B4-BE49-F238E27FC236}">
                  <a16:creationId xmlns:a16="http://schemas.microsoft.com/office/drawing/2014/main" id="{38F934F9-296F-9965-7F37-2A2AF5E72FD7}"/>
                </a:ext>
              </a:extLst>
            </p:cNvPr>
            <p:cNvSpPr/>
            <p:nvPr/>
          </p:nvSpPr>
          <p:spPr>
            <a:xfrm>
              <a:off x="10762486" y="2814450"/>
              <a:ext cx="1249984" cy="344073"/>
            </a:xfrm>
            <a:prstGeom prst="roundRect">
              <a:avLst/>
            </a:prstGeom>
            <a:solidFill>
              <a:srgbClr val="00B0F0"/>
            </a:solidFill>
            <a:ln>
              <a:no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dirty="0"/>
                <a:t>2 167</a:t>
              </a:r>
            </a:p>
          </p:txBody>
        </p:sp>
        <p:sp>
          <p:nvSpPr>
            <p:cNvPr id="31" name="Скругленный прямоугольник 14">
              <a:extLst>
                <a:ext uri="{FF2B5EF4-FFF2-40B4-BE49-F238E27FC236}">
                  <a16:creationId xmlns:a16="http://schemas.microsoft.com/office/drawing/2014/main" id="{8FC1B0B8-6D2A-C411-5DA2-76CBF59EEA07}"/>
                </a:ext>
              </a:extLst>
            </p:cNvPr>
            <p:cNvSpPr/>
            <p:nvPr/>
          </p:nvSpPr>
          <p:spPr>
            <a:xfrm>
              <a:off x="9337505" y="3816026"/>
              <a:ext cx="1249984" cy="344073"/>
            </a:xfrm>
            <a:prstGeom prst="roundRect">
              <a:avLst/>
            </a:prstGeom>
            <a:solidFill>
              <a:srgbClr val="00B0F0"/>
            </a:solidFill>
            <a:ln>
              <a:no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dirty="0"/>
                <a:t>6 283</a:t>
              </a:r>
            </a:p>
          </p:txBody>
        </p:sp>
        <p:sp>
          <p:nvSpPr>
            <p:cNvPr id="32" name="Скругленный прямоугольник 15">
              <a:extLst>
                <a:ext uri="{FF2B5EF4-FFF2-40B4-BE49-F238E27FC236}">
                  <a16:creationId xmlns:a16="http://schemas.microsoft.com/office/drawing/2014/main" id="{9056E6F8-B3AD-5971-FD7F-1A9D980AA222}"/>
                </a:ext>
              </a:extLst>
            </p:cNvPr>
            <p:cNvSpPr/>
            <p:nvPr/>
          </p:nvSpPr>
          <p:spPr>
            <a:xfrm>
              <a:off x="10762486" y="3816025"/>
              <a:ext cx="1249984" cy="344073"/>
            </a:xfrm>
            <a:prstGeom prst="roundRect">
              <a:avLst/>
            </a:prstGeom>
            <a:solidFill>
              <a:srgbClr val="00B0F0"/>
            </a:solidFill>
            <a:ln>
              <a:no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dirty="0"/>
                <a:t>2 930</a:t>
              </a:r>
            </a:p>
          </p:txBody>
        </p:sp>
        <p:sp>
          <p:nvSpPr>
            <p:cNvPr id="33" name="Скругленный прямоугольник 16">
              <a:extLst>
                <a:ext uri="{FF2B5EF4-FFF2-40B4-BE49-F238E27FC236}">
                  <a16:creationId xmlns:a16="http://schemas.microsoft.com/office/drawing/2014/main" id="{40F17D68-A0C4-3924-A024-864FBE5C3EB8}"/>
                </a:ext>
              </a:extLst>
            </p:cNvPr>
            <p:cNvSpPr/>
            <p:nvPr/>
          </p:nvSpPr>
          <p:spPr>
            <a:xfrm>
              <a:off x="10733911" y="4766249"/>
              <a:ext cx="1249984" cy="344073"/>
            </a:xfrm>
            <a:prstGeom prst="roundRect">
              <a:avLst/>
            </a:prstGeom>
            <a:solidFill>
              <a:srgbClr val="00B0F0"/>
            </a:solidFill>
            <a:ln>
              <a:no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dirty="0"/>
                <a:t>976</a:t>
              </a:r>
            </a:p>
          </p:txBody>
        </p:sp>
        <p:sp>
          <p:nvSpPr>
            <p:cNvPr id="34" name="Скругленный прямоугольник 17">
              <a:extLst>
                <a:ext uri="{FF2B5EF4-FFF2-40B4-BE49-F238E27FC236}">
                  <a16:creationId xmlns:a16="http://schemas.microsoft.com/office/drawing/2014/main" id="{872FFBE5-9F80-95C6-00EB-11C68AF8C52E}"/>
                </a:ext>
              </a:extLst>
            </p:cNvPr>
            <p:cNvSpPr/>
            <p:nvPr/>
          </p:nvSpPr>
          <p:spPr>
            <a:xfrm>
              <a:off x="10733911" y="5767824"/>
              <a:ext cx="1249984" cy="344073"/>
            </a:xfrm>
            <a:prstGeom prst="roundRect">
              <a:avLst/>
            </a:prstGeom>
            <a:solidFill>
              <a:srgbClr val="00B0F0"/>
            </a:solidFill>
            <a:ln>
              <a:no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dirty="0"/>
                <a:t>229</a:t>
              </a:r>
            </a:p>
          </p:txBody>
        </p:sp>
        <p:sp>
          <p:nvSpPr>
            <p:cNvPr id="35" name="Скругленный прямоугольник 18">
              <a:extLst>
                <a:ext uri="{FF2B5EF4-FFF2-40B4-BE49-F238E27FC236}">
                  <a16:creationId xmlns:a16="http://schemas.microsoft.com/office/drawing/2014/main" id="{1DA2BC92-4DF9-9F53-44C6-074C69C9CAAF}"/>
                </a:ext>
              </a:extLst>
            </p:cNvPr>
            <p:cNvSpPr/>
            <p:nvPr/>
          </p:nvSpPr>
          <p:spPr>
            <a:xfrm>
              <a:off x="9337505" y="4782613"/>
              <a:ext cx="1249984" cy="344073"/>
            </a:xfrm>
            <a:prstGeom prst="roundRect">
              <a:avLst/>
            </a:prstGeom>
            <a:solidFill>
              <a:srgbClr val="00B0F0"/>
            </a:solidFill>
            <a:ln>
              <a:no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dirty="0"/>
                <a:t>13 424</a:t>
              </a:r>
            </a:p>
          </p:txBody>
        </p:sp>
        <p:sp>
          <p:nvSpPr>
            <p:cNvPr id="36" name="Скругленный прямоугольник 19">
              <a:extLst>
                <a:ext uri="{FF2B5EF4-FFF2-40B4-BE49-F238E27FC236}">
                  <a16:creationId xmlns:a16="http://schemas.microsoft.com/office/drawing/2014/main" id="{FA8F2614-21B2-B76B-6577-A2F2B0DFC3E4}"/>
                </a:ext>
              </a:extLst>
            </p:cNvPr>
            <p:cNvSpPr/>
            <p:nvPr/>
          </p:nvSpPr>
          <p:spPr>
            <a:xfrm>
              <a:off x="9337505" y="5767824"/>
              <a:ext cx="1249984" cy="344073"/>
            </a:xfrm>
            <a:prstGeom prst="roundRect">
              <a:avLst/>
            </a:prstGeom>
            <a:solidFill>
              <a:srgbClr val="00B0F0"/>
            </a:solidFill>
            <a:ln>
              <a:no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dirty="0"/>
                <a:t>321</a:t>
              </a:r>
            </a:p>
          </p:txBody>
        </p:sp>
        <p:sp>
          <p:nvSpPr>
            <p:cNvPr id="37" name="Овал 36">
              <a:extLst>
                <a:ext uri="{FF2B5EF4-FFF2-40B4-BE49-F238E27FC236}">
                  <a16:creationId xmlns:a16="http://schemas.microsoft.com/office/drawing/2014/main" id="{B9B54E68-C1BD-BF67-64A3-3B0BD60DED65}"/>
                </a:ext>
              </a:extLst>
            </p:cNvPr>
            <p:cNvSpPr/>
            <p:nvPr/>
          </p:nvSpPr>
          <p:spPr>
            <a:xfrm>
              <a:off x="4838007" y="1019610"/>
              <a:ext cx="3374967" cy="589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2">
                      <a:lumMod val="20000"/>
                      <a:lumOff val="80000"/>
                    </a:schemeClr>
                  </a:solidFill>
                  <a:latin typeface="Arial" panose="020B0604020202020204" pitchFamily="34" charset="0"/>
                  <a:ea typeface="Calibri" panose="020F0502020204030204" pitchFamily="34" charset="0"/>
                  <a:cs typeface="Arial" panose="020B0604020202020204" pitchFamily="34" charset="0"/>
                </a:rPr>
                <a:t>RENDERED Support</a:t>
              </a:r>
              <a:endParaRPr lang="ru-RU" sz="1200" dirty="0">
                <a:solidFill>
                  <a:schemeClr val="accent2">
                    <a:lumMod val="20000"/>
                    <a:lumOff val="80000"/>
                  </a:schemeClr>
                </a:solidFill>
              </a:endParaRPr>
            </a:p>
          </p:txBody>
        </p:sp>
      </p:grpSp>
    </p:spTree>
    <p:extLst>
      <p:ext uri="{BB962C8B-B14F-4D97-AF65-F5344CB8AC3E}">
        <p14:creationId xmlns:p14="http://schemas.microsoft.com/office/powerpoint/2010/main" val="4205516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34C4A27F-81E5-7DDC-54E9-806BA13935D0}"/>
              </a:ext>
            </a:extLst>
          </p:cNvPr>
          <p:cNvSpPr/>
          <p:nvPr/>
        </p:nvSpPr>
        <p:spPr>
          <a:xfrm>
            <a:off x="1" y="1042259"/>
            <a:ext cx="9144000" cy="2445721"/>
          </a:xfrm>
          <a:prstGeom prst="rect">
            <a:avLst/>
          </a:prstGeom>
          <a:solidFill>
            <a:srgbClr val="F7F7F7"/>
          </a:solidFill>
          <a:ln w="19050">
            <a:noFill/>
          </a:ln>
          <a:effectLst>
            <a:innerShdw blurRad="50800">
              <a:schemeClr val="bg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20"/>
            <a:endParaRPr lang="ru-RU" sz="1200">
              <a:solidFill>
                <a:prstClr val="white"/>
              </a:solidFill>
              <a:latin typeface="Calibri" panose="020F0502020204030204"/>
            </a:endParaRPr>
          </a:p>
        </p:txBody>
      </p:sp>
      <p:sp>
        <p:nvSpPr>
          <p:cNvPr id="5" name="Подзаголовок 2">
            <a:extLst>
              <a:ext uri="{FF2B5EF4-FFF2-40B4-BE49-F238E27FC236}">
                <a16:creationId xmlns:a16="http://schemas.microsoft.com/office/drawing/2014/main" id="{CB067215-E5FC-112F-EDD1-83E7C751263A}"/>
              </a:ext>
            </a:extLst>
          </p:cNvPr>
          <p:cNvSpPr txBox="1">
            <a:spLocks/>
          </p:cNvSpPr>
          <p:nvPr/>
        </p:nvSpPr>
        <p:spPr>
          <a:xfrm>
            <a:off x="1365195" y="1042259"/>
            <a:ext cx="7656973" cy="165576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07000"/>
              </a:lnSpc>
              <a:spcAft>
                <a:spcPts val="800"/>
              </a:spcAft>
            </a:pPr>
            <a:r>
              <a:rPr lang="ru-RU" sz="1200" dirty="0" err="1">
                <a:effectLst/>
                <a:latin typeface="Arial" panose="020B0604020202020204" pitchFamily="34" charset="0"/>
                <a:ea typeface="Calibri" panose="020F0502020204030204" pitchFamily="34" charset="0"/>
                <a:cs typeface="Arial" panose="020B0604020202020204" pitchFamily="34" charset="0"/>
              </a:rPr>
              <a:t>Memorandum</a:t>
            </a:r>
            <a:r>
              <a:rPr lang="ru-RU" sz="1200" dirty="0">
                <a:effectLst/>
                <a:latin typeface="Arial" panose="020B0604020202020204" pitchFamily="34" charset="0"/>
                <a:ea typeface="Calibri" panose="020F0502020204030204" pitchFamily="34" charset="0"/>
                <a:cs typeface="Arial" panose="020B0604020202020204" pitchFamily="34" charset="0"/>
              </a:rPr>
              <a:t> </a:t>
            </a:r>
            <a:r>
              <a:rPr lang="ru-RU" sz="1200" dirty="0" err="1">
                <a:effectLst/>
                <a:latin typeface="Arial" panose="020B0604020202020204" pitchFamily="34" charset="0"/>
                <a:ea typeface="Calibri" panose="020F0502020204030204" pitchFamily="34" charset="0"/>
                <a:cs typeface="Arial" panose="020B0604020202020204" pitchFamily="34" charset="0"/>
              </a:rPr>
              <a:t>of</a:t>
            </a:r>
            <a:r>
              <a:rPr lang="ru-RU" sz="1200" dirty="0">
                <a:effectLst/>
                <a:latin typeface="Arial" panose="020B0604020202020204" pitchFamily="34" charset="0"/>
                <a:ea typeface="Calibri" panose="020F0502020204030204" pitchFamily="34" charset="0"/>
                <a:cs typeface="Arial" panose="020B0604020202020204" pitchFamily="34" charset="0"/>
              </a:rPr>
              <a:t> </a:t>
            </a:r>
            <a:r>
              <a:rPr lang="ru-RU" sz="1200" dirty="0" err="1">
                <a:effectLst/>
                <a:latin typeface="Arial" panose="020B0604020202020204" pitchFamily="34" charset="0"/>
                <a:ea typeface="Calibri" panose="020F0502020204030204" pitchFamily="34" charset="0"/>
                <a:cs typeface="Arial" panose="020B0604020202020204" pitchFamily="34" charset="0"/>
              </a:rPr>
              <a:t>Understanding</a:t>
            </a:r>
            <a:r>
              <a:rPr lang="ru-RU" sz="1200" dirty="0">
                <a:effectLst/>
                <a:latin typeface="Arial" panose="020B0604020202020204" pitchFamily="34" charset="0"/>
                <a:ea typeface="Calibri" panose="020F0502020204030204" pitchFamily="34" charset="0"/>
                <a:cs typeface="Arial" panose="020B0604020202020204" pitchFamily="34" charset="0"/>
              </a:rPr>
              <a:t> </a:t>
            </a:r>
            <a:r>
              <a:rPr lang="ru-RU" sz="1200" dirty="0" err="1">
                <a:effectLst/>
                <a:latin typeface="Arial" panose="020B0604020202020204" pitchFamily="34" charset="0"/>
                <a:ea typeface="Calibri" panose="020F0502020204030204" pitchFamily="34" charset="0"/>
                <a:cs typeface="Arial" panose="020B0604020202020204" pitchFamily="34" charset="0"/>
              </a:rPr>
              <a:t>between</a:t>
            </a:r>
            <a:r>
              <a:rPr lang="ru-RU" sz="1200" dirty="0">
                <a:effectLst/>
                <a:latin typeface="Arial" panose="020B0604020202020204" pitchFamily="34" charset="0"/>
                <a:ea typeface="Calibri" panose="020F0502020204030204" pitchFamily="34" charset="0"/>
                <a:cs typeface="Arial" panose="020B0604020202020204" pitchFamily="34" charset="0"/>
              </a:rPr>
              <a:t> </a:t>
            </a:r>
            <a:r>
              <a:rPr lang="ru-RU" sz="1200" dirty="0" err="1">
                <a:effectLst/>
                <a:latin typeface="Arial" panose="020B0604020202020204" pitchFamily="34" charset="0"/>
                <a:ea typeface="Calibri" panose="020F0502020204030204" pitchFamily="34" charset="0"/>
                <a:cs typeface="Arial" panose="020B0604020202020204" pitchFamily="34" charset="0"/>
              </a:rPr>
              <a:t>the</a:t>
            </a:r>
            <a:r>
              <a:rPr lang="ru-RU" sz="1200" dirty="0">
                <a:effectLst/>
                <a:latin typeface="Arial" panose="020B0604020202020204" pitchFamily="34" charset="0"/>
                <a:ea typeface="Calibri" panose="020F0502020204030204" pitchFamily="34" charset="0"/>
                <a:cs typeface="Arial" panose="020B0604020202020204" pitchFamily="34" charset="0"/>
              </a:rPr>
              <a:t> </a:t>
            </a:r>
            <a:r>
              <a:rPr lang="ru-RU" sz="1200" dirty="0" err="1">
                <a:effectLst/>
                <a:latin typeface="Arial" panose="020B0604020202020204" pitchFamily="34" charset="0"/>
                <a:ea typeface="Calibri" panose="020F0502020204030204" pitchFamily="34" charset="0"/>
                <a:cs typeface="Arial" panose="020B0604020202020204" pitchFamily="34" charset="0"/>
              </a:rPr>
              <a:t>Ministry</a:t>
            </a:r>
            <a:r>
              <a:rPr lang="ru-RU" sz="1200" dirty="0">
                <a:effectLst/>
                <a:latin typeface="Arial" panose="020B0604020202020204" pitchFamily="34" charset="0"/>
                <a:ea typeface="Calibri" panose="020F0502020204030204" pitchFamily="34" charset="0"/>
                <a:cs typeface="Arial" panose="020B0604020202020204" pitchFamily="34" charset="0"/>
              </a:rPr>
              <a:t> </a:t>
            </a:r>
            <a:r>
              <a:rPr lang="ru-RU" sz="1200" dirty="0" err="1">
                <a:effectLst/>
                <a:latin typeface="Arial" panose="020B0604020202020204" pitchFamily="34" charset="0"/>
                <a:ea typeface="Calibri" panose="020F0502020204030204" pitchFamily="34" charset="0"/>
                <a:cs typeface="Arial" panose="020B0604020202020204" pitchFamily="34" charset="0"/>
              </a:rPr>
              <a:t>of</a:t>
            </a:r>
            <a:r>
              <a:rPr lang="ru-RU" sz="1200" dirty="0">
                <a:effectLst/>
                <a:latin typeface="Arial" panose="020B0604020202020204" pitchFamily="34" charset="0"/>
                <a:ea typeface="Calibri" panose="020F0502020204030204" pitchFamily="34" charset="0"/>
                <a:cs typeface="Arial" panose="020B0604020202020204" pitchFamily="34" charset="0"/>
              </a:rPr>
              <a:t> </a:t>
            </a:r>
            <a:r>
              <a:rPr lang="ru-RU" sz="1200" dirty="0" err="1">
                <a:effectLst/>
                <a:latin typeface="Arial" panose="020B0604020202020204" pitchFamily="34" charset="0"/>
                <a:ea typeface="Calibri" panose="020F0502020204030204" pitchFamily="34" charset="0"/>
                <a:cs typeface="Arial" panose="020B0604020202020204" pitchFamily="34" charset="0"/>
              </a:rPr>
              <a:t>Employment</a:t>
            </a:r>
            <a:r>
              <a:rPr lang="ru-RU" sz="1200" dirty="0">
                <a:effectLst/>
                <a:latin typeface="Arial" panose="020B0604020202020204" pitchFamily="34" charset="0"/>
                <a:ea typeface="Calibri" panose="020F0502020204030204" pitchFamily="34" charset="0"/>
                <a:cs typeface="Arial" panose="020B0604020202020204" pitchFamily="34" charset="0"/>
              </a:rPr>
              <a:t> </a:t>
            </a:r>
            <a:r>
              <a:rPr lang="ru-RU" sz="1200" dirty="0" err="1">
                <a:effectLst/>
                <a:latin typeface="Arial" panose="020B0604020202020204" pitchFamily="34" charset="0"/>
                <a:ea typeface="Calibri" panose="020F0502020204030204" pitchFamily="34" charset="0"/>
                <a:cs typeface="Arial" panose="020B0604020202020204" pitchFamily="34" charset="0"/>
              </a:rPr>
              <a:t>and</a:t>
            </a:r>
            <a:r>
              <a:rPr lang="ru-RU" sz="1200" dirty="0">
                <a:effectLst/>
                <a:latin typeface="Arial" panose="020B0604020202020204" pitchFamily="34" charset="0"/>
                <a:ea typeface="Calibri" panose="020F0502020204030204" pitchFamily="34" charset="0"/>
                <a:cs typeface="Arial" panose="020B0604020202020204" pitchFamily="34" charset="0"/>
              </a:rPr>
              <a:t> </a:t>
            </a:r>
            <a:r>
              <a:rPr lang="ru-RU" sz="1200" dirty="0" err="1">
                <a:effectLst/>
                <a:latin typeface="Arial" panose="020B0604020202020204" pitchFamily="34" charset="0"/>
                <a:ea typeface="Calibri" panose="020F0502020204030204" pitchFamily="34" charset="0"/>
                <a:cs typeface="Arial" panose="020B0604020202020204" pitchFamily="34" charset="0"/>
              </a:rPr>
              <a:t>Labor</a:t>
            </a:r>
            <a:r>
              <a:rPr lang="ru-RU" sz="1200" dirty="0">
                <a:effectLst/>
                <a:latin typeface="Arial" panose="020B0604020202020204" pitchFamily="34" charset="0"/>
                <a:ea typeface="Calibri" panose="020F0502020204030204" pitchFamily="34" charset="0"/>
                <a:cs typeface="Arial" panose="020B0604020202020204" pitchFamily="34" charset="0"/>
              </a:rPr>
              <a:t> Relations </a:t>
            </a:r>
            <a:r>
              <a:rPr lang="ru-RU" sz="1200" dirty="0" err="1">
                <a:effectLst/>
                <a:latin typeface="Arial" panose="020B0604020202020204" pitchFamily="34" charset="0"/>
                <a:ea typeface="Calibri" panose="020F0502020204030204" pitchFamily="34" charset="0"/>
                <a:cs typeface="Arial" panose="020B0604020202020204" pitchFamily="34" charset="0"/>
              </a:rPr>
              <a:t>of</a:t>
            </a:r>
            <a:r>
              <a:rPr lang="ru-RU" sz="1200" dirty="0">
                <a:effectLst/>
                <a:latin typeface="Arial" panose="020B0604020202020204" pitchFamily="34" charset="0"/>
                <a:ea typeface="Calibri" panose="020F0502020204030204" pitchFamily="34" charset="0"/>
                <a:cs typeface="Arial" panose="020B0604020202020204" pitchFamily="34" charset="0"/>
              </a:rPr>
              <a:t> </a:t>
            </a:r>
            <a:r>
              <a:rPr lang="ru-RU" sz="1200" dirty="0" err="1">
                <a:effectLst/>
                <a:latin typeface="Arial" panose="020B0604020202020204" pitchFamily="34" charset="0"/>
                <a:ea typeface="Calibri" panose="020F0502020204030204" pitchFamily="34" charset="0"/>
                <a:cs typeface="Arial" panose="020B0604020202020204" pitchFamily="34" charset="0"/>
              </a:rPr>
              <a:t>the</a:t>
            </a:r>
            <a:r>
              <a:rPr lang="ru-RU" sz="1200" dirty="0">
                <a:effectLst/>
                <a:latin typeface="Arial" panose="020B0604020202020204" pitchFamily="34" charset="0"/>
                <a:ea typeface="Calibri" panose="020F0502020204030204" pitchFamily="34" charset="0"/>
                <a:cs typeface="Arial" panose="020B0604020202020204" pitchFamily="34" charset="0"/>
              </a:rPr>
              <a:t> Republic </a:t>
            </a:r>
            <a:r>
              <a:rPr lang="ru-RU" sz="1200" dirty="0" err="1">
                <a:effectLst/>
                <a:latin typeface="Arial" panose="020B0604020202020204" pitchFamily="34" charset="0"/>
                <a:ea typeface="Calibri" panose="020F0502020204030204" pitchFamily="34" charset="0"/>
                <a:cs typeface="Arial" panose="020B0604020202020204" pitchFamily="34" charset="0"/>
              </a:rPr>
              <a:t>of</a:t>
            </a:r>
            <a:r>
              <a:rPr lang="ru-RU" sz="1200" dirty="0">
                <a:effectLst/>
                <a:latin typeface="Arial" panose="020B0604020202020204" pitchFamily="34" charset="0"/>
                <a:ea typeface="Calibri" panose="020F0502020204030204" pitchFamily="34" charset="0"/>
                <a:cs typeface="Arial" panose="020B0604020202020204" pitchFamily="34" charset="0"/>
              </a:rPr>
              <a:t> Uzbekistan </a:t>
            </a:r>
            <a:r>
              <a:rPr lang="ru-RU" sz="1200" dirty="0" err="1">
                <a:effectLst/>
                <a:latin typeface="Arial" panose="020B0604020202020204" pitchFamily="34" charset="0"/>
                <a:ea typeface="Calibri" panose="020F0502020204030204" pitchFamily="34" charset="0"/>
                <a:cs typeface="Arial" panose="020B0604020202020204" pitchFamily="34" charset="0"/>
              </a:rPr>
              <a:t>and</a:t>
            </a:r>
            <a:r>
              <a:rPr lang="ru-RU" sz="1200" dirty="0">
                <a:effectLst/>
                <a:latin typeface="Arial" panose="020B0604020202020204" pitchFamily="34" charset="0"/>
                <a:ea typeface="Calibri" panose="020F0502020204030204" pitchFamily="34" charset="0"/>
                <a:cs typeface="Arial" panose="020B0604020202020204" pitchFamily="34" charset="0"/>
              </a:rPr>
              <a:t> </a:t>
            </a:r>
            <a:r>
              <a:rPr lang="ru-RU" sz="1200" dirty="0" err="1">
                <a:effectLst/>
                <a:latin typeface="Arial" panose="020B0604020202020204" pitchFamily="34" charset="0"/>
                <a:ea typeface="Calibri" panose="020F0502020204030204" pitchFamily="34" charset="0"/>
                <a:cs typeface="Arial" panose="020B0604020202020204" pitchFamily="34" charset="0"/>
              </a:rPr>
              <a:t>the</a:t>
            </a:r>
            <a:r>
              <a:rPr lang="ru-RU" sz="1200" dirty="0">
                <a:effectLst/>
                <a:latin typeface="Arial" panose="020B0604020202020204" pitchFamily="34" charset="0"/>
                <a:ea typeface="Calibri" panose="020F0502020204030204" pitchFamily="34" charset="0"/>
                <a:cs typeface="Arial" panose="020B0604020202020204" pitchFamily="34" charset="0"/>
              </a:rPr>
              <a:t> National </a:t>
            </a:r>
            <a:r>
              <a:rPr lang="ru-RU" sz="1200" dirty="0" err="1">
                <a:effectLst/>
                <a:latin typeface="Arial" panose="020B0604020202020204" pitchFamily="34" charset="0"/>
                <a:ea typeface="Calibri" panose="020F0502020204030204" pitchFamily="34" charset="0"/>
                <a:cs typeface="Arial" panose="020B0604020202020204" pitchFamily="34" charset="0"/>
              </a:rPr>
              <a:t>Pension</a:t>
            </a:r>
            <a:r>
              <a:rPr lang="ru-RU" sz="1200" dirty="0">
                <a:effectLst/>
                <a:latin typeface="Arial" panose="020B0604020202020204" pitchFamily="34" charset="0"/>
                <a:ea typeface="Calibri" panose="020F0502020204030204" pitchFamily="34" charset="0"/>
                <a:cs typeface="Arial" panose="020B0604020202020204" pitchFamily="34" charset="0"/>
              </a:rPr>
              <a:t> Service </a:t>
            </a:r>
            <a:r>
              <a:rPr lang="ru-RU" sz="1200" dirty="0" err="1">
                <a:effectLst/>
                <a:latin typeface="Arial" panose="020B0604020202020204" pitchFamily="34" charset="0"/>
                <a:ea typeface="Calibri" panose="020F0502020204030204" pitchFamily="34" charset="0"/>
                <a:cs typeface="Arial" panose="020B0604020202020204" pitchFamily="34" charset="0"/>
              </a:rPr>
              <a:t>of</a:t>
            </a:r>
            <a:r>
              <a:rPr lang="ru-RU" sz="1200" dirty="0">
                <a:effectLst/>
                <a:latin typeface="Arial" panose="020B0604020202020204" pitchFamily="34" charset="0"/>
                <a:ea typeface="Calibri" panose="020F0502020204030204" pitchFamily="34" charset="0"/>
                <a:cs typeface="Arial" panose="020B0604020202020204" pitchFamily="34" charset="0"/>
              </a:rPr>
              <a:t> </a:t>
            </a:r>
            <a:r>
              <a:rPr lang="ru-RU" sz="1200" dirty="0" err="1">
                <a:effectLst/>
                <a:latin typeface="Arial" panose="020B0604020202020204" pitchFamily="34" charset="0"/>
                <a:ea typeface="Calibri" panose="020F0502020204030204" pitchFamily="34" charset="0"/>
                <a:cs typeface="Arial" panose="020B0604020202020204" pitchFamily="34" charset="0"/>
              </a:rPr>
              <a:t>the</a:t>
            </a:r>
            <a:r>
              <a:rPr lang="ru-RU" sz="1200" dirty="0">
                <a:effectLst/>
                <a:latin typeface="Arial" panose="020B0604020202020204" pitchFamily="34" charset="0"/>
                <a:ea typeface="Calibri" panose="020F0502020204030204" pitchFamily="34" charset="0"/>
                <a:cs typeface="Arial" panose="020B0604020202020204" pitchFamily="34" charset="0"/>
              </a:rPr>
              <a:t> Republic </a:t>
            </a:r>
            <a:r>
              <a:rPr lang="ru-RU" sz="1200" dirty="0" err="1">
                <a:effectLst/>
                <a:latin typeface="Arial" panose="020B0604020202020204" pitchFamily="34" charset="0"/>
                <a:ea typeface="Calibri" panose="020F0502020204030204" pitchFamily="34" charset="0"/>
                <a:cs typeface="Arial" panose="020B0604020202020204" pitchFamily="34" charset="0"/>
              </a:rPr>
              <a:t>of</a:t>
            </a:r>
            <a:r>
              <a:rPr lang="ru-RU" sz="1200" dirty="0">
                <a:effectLst/>
                <a:latin typeface="Arial" panose="020B0604020202020204" pitchFamily="34" charset="0"/>
                <a:ea typeface="Calibri" panose="020F0502020204030204" pitchFamily="34" charset="0"/>
                <a:cs typeface="Arial" panose="020B0604020202020204" pitchFamily="34" charset="0"/>
              </a:rPr>
              <a:t> Korea </a:t>
            </a:r>
            <a:r>
              <a:rPr lang="ru-RU" sz="1200" dirty="0" err="1">
                <a:effectLst/>
                <a:latin typeface="Arial" panose="020B0604020202020204" pitchFamily="34" charset="0"/>
                <a:ea typeface="Calibri" panose="020F0502020204030204" pitchFamily="34" charset="0"/>
                <a:cs typeface="Arial" panose="020B0604020202020204" pitchFamily="34" charset="0"/>
              </a:rPr>
              <a:t>on</a:t>
            </a:r>
            <a:r>
              <a:rPr lang="ru-RU" sz="1200" dirty="0">
                <a:effectLst/>
                <a:latin typeface="Arial" panose="020B0604020202020204" pitchFamily="34" charset="0"/>
                <a:ea typeface="Calibri" panose="020F0502020204030204" pitchFamily="34" charset="0"/>
                <a:cs typeface="Arial" panose="020B0604020202020204" pitchFamily="34" charset="0"/>
              </a:rPr>
              <a:t> </a:t>
            </a:r>
            <a:r>
              <a:rPr lang="ru-RU" sz="1200" dirty="0" err="1">
                <a:effectLst/>
                <a:latin typeface="Arial" panose="020B0604020202020204" pitchFamily="34" charset="0"/>
                <a:ea typeface="Calibri" panose="020F0502020204030204" pitchFamily="34" charset="0"/>
                <a:cs typeface="Arial" panose="020B0604020202020204" pitchFamily="34" charset="0"/>
              </a:rPr>
              <a:t>the</a:t>
            </a:r>
            <a:r>
              <a:rPr lang="ru-RU" sz="1200" dirty="0">
                <a:effectLst/>
                <a:latin typeface="Arial" panose="020B0604020202020204" pitchFamily="34" charset="0"/>
                <a:ea typeface="Calibri" panose="020F0502020204030204" pitchFamily="34" charset="0"/>
                <a:cs typeface="Arial" panose="020B0604020202020204" pitchFamily="34" charset="0"/>
              </a:rPr>
              <a:t> </a:t>
            </a:r>
            <a:r>
              <a:rPr lang="ru-RU" sz="1200" dirty="0" err="1">
                <a:effectLst/>
                <a:latin typeface="Arial" panose="020B0604020202020204" pitchFamily="34" charset="0"/>
                <a:ea typeface="Calibri" panose="020F0502020204030204" pitchFamily="34" charset="0"/>
                <a:cs typeface="Arial" panose="020B0604020202020204" pitchFamily="34" charset="0"/>
              </a:rPr>
              <a:t>application</a:t>
            </a:r>
            <a:r>
              <a:rPr lang="ru-RU" sz="1200" dirty="0">
                <a:effectLst/>
                <a:latin typeface="Arial" panose="020B0604020202020204" pitchFamily="34" charset="0"/>
                <a:ea typeface="Calibri" panose="020F0502020204030204" pitchFamily="34" charset="0"/>
                <a:cs typeface="Arial" panose="020B0604020202020204" pitchFamily="34" charset="0"/>
              </a:rPr>
              <a:t> </a:t>
            </a:r>
            <a:r>
              <a:rPr lang="ru-RU" sz="1200" dirty="0" err="1">
                <a:effectLst/>
                <a:latin typeface="Arial" panose="020B0604020202020204" pitchFamily="34" charset="0"/>
                <a:ea typeface="Calibri" panose="020F0502020204030204" pitchFamily="34" charset="0"/>
                <a:cs typeface="Arial" panose="020B0604020202020204" pitchFamily="34" charset="0"/>
              </a:rPr>
              <a:t>for</a:t>
            </a:r>
            <a:r>
              <a:rPr lang="ru-RU" sz="1200" dirty="0">
                <a:effectLst/>
                <a:latin typeface="Arial" panose="020B0604020202020204" pitchFamily="34" charset="0"/>
                <a:ea typeface="Calibri" panose="020F0502020204030204" pitchFamily="34" charset="0"/>
                <a:cs typeface="Arial" panose="020B0604020202020204" pitchFamily="34" charset="0"/>
              </a:rPr>
              <a:t> </a:t>
            </a:r>
            <a:r>
              <a:rPr lang="ru-RU" sz="1200" dirty="0" err="1">
                <a:effectLst/>
                <a:latin typeface="Arial" panose="020B0604020202020204" pitchFamily="34" charset="0"/>
                <a:ea typeface="Calibri" panose="020F0502020204030204" pitchFamily="34" charset="0"/>
                <a:cs typeface="Arial" panose="020B0604020202020204" pitchFamily="34" charset="0"/>
              </a:rPr>
              <a:t>reimbursement</a:t>
            </a:r>
            <a:r>
              <a:rPr lang="ru-RU" sz="1200" dirty="0">
                <a:effectLst/>
                <a:latin typeface="Arial" panose="020B0604020202020204" pitchFamily="34" charset="0"/>
                <a:ea typeface="Calibri" panose="020F0502020204030204" pitchFamily="34" charset="0"/>
                <a:cs typeface="Arial" panose="020B0604020202020204" pitchFamily="34" charset="0"/>
              </a:rPr>
              <a:t> </a:t>
            </a:r>
            <a:r>
              <a:rPr lang="ru-RU" sz="1200" dirty="0" err="1">
                <a:effectLst/>
                <a:latin typeface="Arial" panose="020B0604020202020204" pitchFamily="34" charset="0"/>
                <a:ea typeface="Calibri" panose="020F0502020204030204" pitchFamily="34" charset="0"/>
                <a:cs typeface="Arial" panose="020B0604020202020204" pitchFamily="34" charset="0"/>
              </a:rPr>
              <a:t>of</a:t>
            </a:r>
            <a:r>
              <a:rPr lang="ru-RU" sz="1200" dirty="0">
                <a:effectLst/>
                <a:latin typeface="Arial" panose="020B0604020202020204" pitchFamily="34" charset="0"/>
                <a:ea typeface="Calibri" panose="020F0502020204030204" pitchFamily="34" charset="0"/>
                <a:cs typeface="Arial" panose="020B0604020202020204" pitchFamily="34" charset="0"/>
              </a:rPr>
              <a:t> </a:t>
            </a:r>
            <a:r>
              <a:rPr lang="ru-RU" sz="1200" dirty="0" err="1">
                <a:effectLst/>
                <a:latin typeface="Arial" panose="020B0604020202020204" pitchFamily="34" charset="0"/>
                <a:ea typeface="Calibri" panose="020F0502020204030204" pitchFamily="34" charset="0"/>
                <a:cs typeface="Arial" panose="020B0604020202020204" pitchFamily="34" charset="0"/>
              </a:rPr>
              <a:t>the</a:t>
            </a:r>
            <a:r>
              <a:rPr lang="ru-RU" sz="1200" dirty="0">
                <a:effectLst/>
                <a:latin typeface="Arial" panose="020B0604020202020204" pitchFamily="34" charset="0"/>
                <a:ea typeface="Calibri" panose="020F0502020204030204" pitchFamily="34" charset="0"/>
                <a:cs typeface="Arial" panose="020B0604020202020204" pitchFamily="34" charset="0"/>
              </a:rPr>
              <a:t> </a:t>
            </a:r>
            <a:r>
              <a:rPr lang="ru-RU" sz="1200" dirty="0" err="1">
                <a:effectLst/>
                <a:latin typeface="Arial" panose="020B0604020202020204" pitchFamily="34" charset="0"/>
                <a:ea typeface="Calibri" panose="020F0502020204030204" pitchFamily="34" charset="0"/>
                <a:cs typeface="Arial" panose="020B0604020202020204" pitchFamily="34" charset="0"/>
              </a:rPr>
              <a:t>national</a:t>
            </a:r>
            <a:r>
              <a:rPr lang="ru-RU" sz="1200" dirty="0">
                <a:effectLst/>
                <a:latin typeface="Arial" panose="020B0604020202020204" pitchFamily="34" charset="0"/>
                <a:ea typeface="Calibri" panose="020F0502020204030204" pitchFamily="34" charset="0"/>
                <a:cs typeface="Arial" panose="020B0604020202020204" pitchFamily="34" charset="0"/>
              </a:rPr>
              <a:t> </a:t>
            </a:r>
            <a:r>
              <a:rPr lang="ru-RU" sz="1200" dirty="0" err="1">
                <a:effectLst/>
                <a:latin typeface="Arial" panose="020B0604020202020204" pitchFamily="34" charset="0"/>
                <a:ea typeface="Calibri" panose="020F0502020204030204" pitchFamily="34" charset="0"/>
                <a:cs typeface="Arial" panose="020B0604020202020204" pitchFamily="34" charset="0"/>
              </a:rPr>
              <a:t>pension</a:t>
            </a:r>
            <a:r>
              <a:rPr lang="ru-RU" sz="1200" dirty="0">
                <a:effectLst/>
                <a:latin typeface="Arial" panose="020B0604020202020204" pitchFamily="34" charset="0"/>
                <a:ea typeface="Calibri" panose="020F0502020204030204" pitchFamily="34" charset="0"/>
                <a:cs typeface="Arial" panose="020B0604020202020204" pitchFamily="34" charset="0"/>
              </a:rPr>
              <a:t> (2008)</a:t>
            </a:r>
          </a:p>
          <a:p>
            <a:pPr algn="just">
              <a:lnSpc>
                <a:spcPct val="107000"/>
              </a:lnSpc>
              <a:spcAft>
                <a:spcPts val="800"/>
              </a:spcAft>
            </a:pPr>
            <a:r>
              <a:rPr lang="en-US" sz="1200" dirty="0">
                <a:effectLst/>
                <a:latin typeface="Arial" panose="020B0604020202020204" pitchFamily="34" charset="0"/>
                <a:ea typeface="Calibri" panose="020F0502020204030204" pitchFamily="34" charset="0"/>
                <a:cs typeface="Arial" panose="020B0604020202020204" pitchFamily="34" charset="0"/>
              </a:rPr>
              <a:t>Memorandum of Understanding between the Ministry of Employment and Labor Relations of the Republic of Uzbekistan and the Ministry of Employment and Labor of the Republic of Korea on sending workers to the Republic of Korea through the Employment Permit System (2016)</a:t>
            </a:r>
            <a:endParaRPr lang="ru-RU" sz="1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ru-RU" sz="1200" dirty="0" err="1">
                <a:effectLst/>
                <a:latin typeface="Arial" panose="020B0604020202020204" pitchFamily="34" charset="0"/>
                <a:ea typeface="Calibri" panose="020F0502020204030204" pitchFamily="34" charset="0"/>
                <a:cs typeface="Arial" panose="020B0604020202020204" pitchFamily="34" charset="0"/>
              </a:rPr>
              <a:t>Memorandum</a:t>
            </a:r>
            <a:r>
              <a:rPr lang="ru-RU" sz="1200" dirty="0">
                <a:effectLst/>
                <a:latin typeface="Arial" panose="020B0604020202020204" pitchFamily="34" charset="0"/>
                <a:ea typeface="Calibri" panose="020F0502020204030204" pitchFamily="34" charset="0"/>
                <a:cs typeface="Arial" panose="020B0604020202020204" pitchFamily="34" charset="0"/>
              </a:rPr>
              <a:t> </a:t>
            </a:r>
            <a:r>
              <a:rPr lang="ru-RU" sz="1200" dirty="0" err="1">
                <a:effectLst/>
                <a:latin typeface="Arial" panose="020B0604020202020204" pitchFamily="34" charset="0"/>
                <a:ea typeface="Calibri" panose="020F0502020204030204" pitchFamily="34" charset="0"/>
                <a:cs typeface="Arial" panose="020B0604020202020204" pitchFamily="34" charset="0"/>
              </a:rPr>
              <a:t>between</a:t>
            </a:r>
            <a:r>
              <a:rPr lang="ru-RU" sz="1200" dirty="0">
                <a:effectLst/>
                <a:latin typeface="Arial" panose="020B0604020202020204" pitchFamily="34" charset="0"/>
                <a:ea typeface="Calibri" panose="020F0502020204030204" pitchFamily="34" charset="0"/>
                <a:cs typeface="Arial" panose="020B0604020202020204" pitchFamily="34" charset="0"/>
              </a:rPr>
              <a:t> </a:t>
            </a:r>
            <a:r>
              <a:rPr lang="ru-RU" sz="1200" dirty="0" err="1">
                <a:effectLst/>
                <a:latin typeface="Arial" panose="020B0604020202020204" pitchFamily="34" charset="0"/>
                <a:ea typeface="Calibri" panose="020F0502020204030204" pitchFamily="34" charset="0"/>
                <a:cs typeface="Arial" panose="020B0604020202020204" pitchFamily="34" charset="0"/>
              </a:rPr>
              <a:t>the</a:t>
            </a:r>
            <a:r>
              <a:rPr lang="ru-RU" sz="1200" dirty="0">
                <a:effectLst/>
                <a:latin typeface="Arial" panose="020B0604020202020204" pitchFamily="34" charset="0"/>
                <a:ea typeface="Calibri" panose="020F0502020204030204" pitchFamily="34" charset="0"/>
                <a:cs typeface="Arial" panose="020B0604020202020204" pitchFamily="34" charset="0"/>
              </a:rPr>
              <a:t> </a:t>
            </a:r>
            <a:r>
              <a:rPr lang="ru-RU" sz="1200" dirty="0" err="1">
                <a:effectLst/>
                <a:latin typeface="Arial" panose="020B0604020202020204" pitchFamily="34" charset="0"/>
                <a:ea typeface="Calibri" panose="020F0502020204030204" pitchFamily="34" charset="0"/>
                <a:cs typeface="Arial" panose="020B0604020202020204" pitchFamily="34" charset="0"/>
              </a:rPr>
              <a:t>Ministry</a:t>
            </a:r>
            <a:r>
              <a:rPr lang="ru-RU" sz="1200" dirty="0">
                <a:effectLst/>
                <a:latin typeface="Arial" panose="020B0604020202020204" pitchFamily="34" charset="0"/>
                <a:ea typeface="Calibri" panose="020F0502020204030204" pitchFamily="34" charset="0"/>
                <a:cs typeface="Arial" panose="020B0604020202020204" pitchFamily="34" charset="0"/>
              </a:rPr>
              <a:t> </a:t>
            </a:r>
            <a:r>
              <a:rPr lang="ru-RU" sz="1200" dirty="0" err="1">
                <a:effectLst/>
                <a:latin typeface="Arial" panose="020B0604020202020204" pitchFamily="34" charset="0"/>
                <a:ea typeface="Calibri" panose="020F0502020204030204" pitchFamily="34" charset="0"/>
                <a:cs typeface="Arial" panose="020B0604020202020204" pitchFamily="34" charset="0"/>
              </a:rPr>
              <a:t>of</a:t>
            </a:r>
            <a:r>
              <a:rPr lang="ru-RU" sz="1200" dirty="0">
                <a:effectLst/>
                <a:latin typeface="Arial" panose="020B0604020202020204" pitchFamily="34" charset="0"/>
                <a:ea typeface="Calibri" panose="020F0502020204030204" pitchFamily="34" charset="0"/>
                <a:cs typeface="Arial" panose="020B0604020202020204" pitchFamily="34" charset="0"/>
              </a:rPr>
              <a:t> </a:t>
            </a:r>
            <a:r>
              <a:rPr lang="ru-RU" sz="1200" dirty="0" err="1">
                <a:effectLst/>
                <a:latin typeface="Arial" panose="020B0604020202020204" pitchFamily="34" charset="0"/>
                <a:ea typeface="Calibri" panose="020F0502020204030204" pitchFamily="34" charset="0"/>
                <a:cs typeface="Arial" panose="020B0604020202020204" pitchFamily="34" charset="0"/>
              </a:rPr>
              <a:t>Employment</a:t>
            </a:r>
            <a:r>
              <a:rPr lang="ru-RU" sz="1200" dirty="0">
                <a:effectLst/>
                <a:latin typeface="Arial" panose="020B0604020202020204" pitchFamily="34" charset="0"/>
                <a:ea typeface="Calibri" panose="020F0502020204030204" pitchFamily="34" charset="0"/>
                <a:cs typeface="Arial" panose="020B0604020202020204" pitchFamily="34" charset="0"/>
              </a:rPr>
              <a:t> </a:t>
            </a:r>
            <a:r>
              <a:rPr lang="ru-RU" sz="1200" dirty="0" err="1">
                <a:effectLst/>
                <a:latin typeface="Arial" panose="020B0604020202020204" pitchFamily="34" charset="0"/>
                <a:ea typeface="Calibri" panose="020F0502020204030204" pitchFamily="34" charset="0"/>
                <a:cs typeface="Arial" panose="020B0604020202020204" pitchFamily="34" charset="0"/>
              </a:rPr>
              <a:t>and</a:t>
            </a:r>
            <a:r>
              <a:rPr lang="ru-RU" sz="1200" dirty="0">
                <a:effectLst/>
                <a:latin typeface="Arial" panose="020B0604020202020204" pitchFamily="34" charset="0"/>
                <a:ea typeface="Calibri" panose="020F0502020204030204" pitchFamily="34" charset="0"/>
                <a:cs typeface="Arial" panose="020B0604020202020204" pitchFamily="34" charset="0"/>
              </a:rPr>
              <a:t> </a:t>
            </a:r>
            <a:r>
              <a:rPr lang="ru-RU" sz="1200" dirty="0" err="1">
                <a:effectLst/>
                <a:latin typeface="Arial" panose="020B0604020202020204" pitchFamily="34" charset="0"/>
                <a:ea typeface="Calibri" panose="020F0502020204030204" pitchFamily="34" charset="0"/>
                <a:cs typeface="Arial" panose="020B0604020202020204" pitchFamily="34" charset="0"/>
              </a:rPr>
              <a:t>Labor</a:t>
            </a:r>
            <a:r>
              <a:rPr lang="ru-RU" sz="1200" dirty="0">
                <a:effectLst/>
                <a:latin typeface="Arial" panose="020B0604020202020204" pitchFamily="34" charset="0"/>
                <a:ea typeface="Calibri" panose="020F0502020204030204" pitchFamily="34" charset="0"/>
                <a:cs typeface="Arial" panose="020B0604020202020204" pitchFamily="34" charset="0"/>
              </a:rPr>
              <a:t> Relations </a:t>
            </a:r>
            <a:r>
              <a:rPr lang="ru-RU" sz="1200" dirty="0" err="1">
                <a:effectLst/>
                <a:latin typeface="Arial" panose="020B0604020202020204" pitchFamily="34" charset="0"/>
                <a:ea typeface="Calibri" panose="020F0502020204030204" pitchFamily="34" charset="0"/>
                <a:cs typeface="Arial" panose="020B0604020202020204" pitchFamily="34" charset="0"/>
              </a:rPr>
              <a:t>of</a:t>
            </a:r>
            <a:r>
              <a:rPr lang="ru-RU" sz="1200" dirty="0">
                <a:effectLst/>
                <a:latin typeface="Arial" panose="020B0604020202020204" pitchFamily="34" charset="0"/>
                <a:ea typeface="Calibri" panose="020F0502020204030204" pitchFamily="34" charset="0"/>
                <a:cs typeface="Arial" panose="020B0604020202020204" pitchFamily="34" charset="0"/>
              </a:rPr>
              <a:t> </a:t>
            </a:r>
            <a:r>
              <a:rPr lang="ru-RU" sz="1200" dirty="0" err="1">
                <a:effectLst/>
                <a:latin typeface="Arial" panose="020B0604020202020204" pitchFamily="34" charset="0"/>
                <a:ea typeface="Calibri" panose="020F0502020204030204" pitchFamily="34" charset="0"/>
                <a:cs typeface="Arial" panose="020B0604020202020204" pitchFamily="34" charset="0"/>
              </a:rPr>
              <a:t>the</a:t>
            </a:r>
            <a:r>
              <a:rPr lang="ru-RU" sz="1200" dirty="0">
                <a:effectLst/>
                <a:latin typeface="Arial" panose="020B0604020202020204" pitchFamily="34" charset="0"/>
                <a:ea typeface="Calibri" panose="020F0502020204030204" pitchFamily="34" charset="0"/>
                <a:cs typeface="Arial" panose="020B0604020202020204" pitchFamily="34" charset="0"/>
              </a:rPr>
              <a:t> Republic </a:t>
            </a:r>
            <a:r>
              <a:rPr lang="ru-RU" sz="1200" dirty="0" err="1">
                <a:effectLst/>
                <a:latin typeface="Arial" panose="020B0604020202020204" pitchFamily="34" charset="0"/>
                <a:ea typeface="Calibri" panose="020F0502020204030204" pitchFamily="34" charset="0"/>
                <a:cs typeface="Arial" panose="020B0604020202020204" pitchFamily="34" charset="0"/>
              </a:rPr>
              <a:t>of</a:t>
            </a:r>
            <a:r>
              <a:rPr lang="ru-RU" sz="1200" dirty="0">
                <a:effectLst/>
                <a:latin typeface="Arial" panose="020B0604020202020204" pitchFamily="34" charset="0"/>
                <a:ea typeface="Calibri" panose="020F0502020204030204" pitchFamily="34" charset="0"/>
                <a:cs typeface="Arial" panose="020B0604020202020204" pitchFamily="34" charset="0"/>
              </a:rPr>
              <a:t> Uzbekistan </a:t>
            </a:r>
            <a:r>
              <a:rPr lang="ru-RU" sz="1200" dirty="0" err="1">
                <a:effectLst/>
                <a:latin typeface="Arial" panose="020B0604020202020204" pitchFamily="34" charset="0"/>
                <a:ea typeface="Calibri" panose="020F0502020204030204" pitchFamily="34" charset="0"/>
                <a:cs typeface="Arial" panose="020B0604020202020204" pitchFamily="34" charset="0"/>
              </a:rPr>
              <a:t>and</a:t>
            </a:r>
            <a:r>
              <a:rPr lang="ru-RU" sz="1200" dirty="0">
                <a:effectLst/>
                <a:latin typeface="Arial" panose="020B0604020202020204" pitchFamily="34" charset="0"/>
                <a:ea typeface="Calibri" panose="020F0502020204030204" pitchFamily="34" charset="0"/>
                <a:cs typeface="Arial" panose="020B0604020202020204" pitchFamily="34" charset="0"/>
              </a:rPr>
              <a:t> </a:t>
            </a:r>
            <a:r>
              <a:rPr lang="ru-RU" sz="1200" dirty="0" err="1">
                <a:effectLst/>
                <a:latin typeface="Arial" panose="020B0604020202020204" pitchFamily="34" charset="0"/>
                <a:ea typeface="Calibri" panose="020F0502020204030204" pitchFamily="34" charset="0"/>
                <a:cs typeface="Arial" panose="020B0604020202020204" pitchFamily="34" charset="0"/>
              </a:rPr>
              <a:t>the</a:t>
            </a:r>
            <a:r>
              <a:rPr lang="ru-RU" sz="1200" dirty="0">
                <a:effectLst/>
                <a:latin typeface="Arial" panose="020B0604020202020204" pitchFamily="34" charset="0"/>
                <a:ea typeface="Calibri" panose="020F0502020204030204" pitchFamily="34" charset="0"/>
                <a:cs typeface="Arial" panose="020B0604020202020204" pitchFamily="34" charset="0"/>
              </a:rPr>
              <a:t> </a:t>
            </a:r>
            <a:r>
              <a:rPr lang="ru-RU" sz="1200" dirty="0" err="1">
                <a:effectLst/>
                <a:latin typeface="Arial" panose="020B0604020202020204" pitchFamily="34" charset="0"/>
                <a:ea typeface="Calibri" panose="020F0502020204030204" pitchFamily="34" charset="0"/>
                <a:cs typeface="Arial" panose="020B0604020202020204" pitchFamily="34" charset="0"/>
              </a:rPr>
              <a:t>administrations</a:t>
            </a:r>
            <a:r>
              <a:rPr lang="ru-RU" sz="1200" dirty="0">
                <a:effectLst/>
                <a:latin typeface="Arial" panose="020B0604020202020204" pitchFamily="34" charset="0"/>
                <a:ea typeface="Calibri" panose="020F0502020204030204" pitchFamily="34" charset="0"/>
                <a:cs typeface="Arial" panose="020B0604020202020204" pitchFamily="34" charset="0"/>
              </a:rPr>
              <a:t> </a:t>
            </a:r>
            <a:r>
              <a:rPr lang="ru-RU" sz="1200" dirty="0" err="1">
                <a:effectLst/>
                <a:latin typeface="Arial" panose="020B0604020202020204" pitchFamily="34" charset="0"/>
                <a:ea typeface="Calibri" panose="020F0502020204030204" pitchFamily="34" charset="0"/>
                <a:cs typeface="Arial" panose="020B0604020202020204" pitchFamily="34" charset="0"/>
              </a:rPr>
              <a:t>of</a:t>
            </a:r>
            <a:r>
              <a:rPr lang="ru-RU" sz="1200" dirty="0">
                <a:effectLst/>
                <a:latin typeface="Arial" panose="020B0604020202020204" pitchFamily="34" charset="0"/>
                <a:ea typeface="Calibri" panose="020F0502020204030204" pitchFamily="34" charset="0"/>
                <a:cs typeface="Arial" panose="020B0604020202020204" pitchFamily="34" charset="0"/>
              </a:rPr>
              <a:t> </a:t>
            </a:r>
            <a:r>
              <a:rPr lang="ru-RU" sz="1200" dirty="0" err="1">
                <a:effectLst/>
                <a:latin typeface="Arial" panose="020B0604020202020204" pitchFamily="34" charset="0"/>
                <a:ea typeface="Calibri" panose="020F0502020204030204" pitchFamily="34" charset="0"/>
                <a:cs typeface="Arial" panose="020B0604020202020204" pitchFamily="34" charset="0"/>
              </a:rPr>
              <a:t>Yanggu</a:t>
            </a:r>
            <a:r>
              <a:rPr lang="ru-RU" sz="1200" dirty="0">
                <a:effectLst/>
                <a:latin typeface="Arial" panose="020B0604020202020204" pitchFamily="34" charset="0"/>
                <a:ea typeface="Calibri" panose="020F0502020204030204" pitchFamily="34" charset="0"/>
                <a:cs typeface="Arial" panose="020B0604020202020204" pitchFamily="34" charset="0"/>
              </a:rPr>
              <a:t>, </a:t>
            </a:r>
            <a:r>
              <a:rPr lang="ru-RU" sz="1200" dirty="0" err="1">
                <a:effectLst/>
                <a:latin typeface="Arial" panose="020B0604020202020204" pitchFamily="34" charset="0"/>
                <a:ea typeface="Calibri" panose="020F0502020204030204" pitchFamily="34" charset="0"/>
                <a:cs typeface="Arial" panose="020B0604020202020204" pitchFamily="34" charset="0"/>
              </a:rPr>
              <a:t>Inje</a:t>
            </a:r>
            <a:r>
              <a:rPr lang="ru-RU" sz="1200" dirty="0">
                <a:effectLst/>
                <a:latin typeface="Arial" panose="020B0604020202020204" pitchFamily="34" charset="0"/>
                <a:ea typeface="Calibri" panose="020F0502020204030204" pitchFamily="34" charset="0"/>
                <a:cs typeface="Arial" panose="020B0604020202020204" pitchFamily="34" charset="0"/>
              </a:rPr>
              <a:t>, </a:t>
            </a:r>
            <a:r>
              <a:rPr lang="ru-RU" sz="1200" dirty="0" err="1">
                <a:effectLst/>
                <a:latin typeface="Arial" panose="020B0604020202020204" pitchFamily="34" charset="0"/>
                <a:ea typeface="Calibri" panose="020F0502020204030204" pitchFamily="34" charset="0"/>
                <a:cs typeface="Arial" panose="020B0604020202020204" pitchFamily="34" charset="0"/>
              </a:rPr>
              <a:t>Hongchon</a:t>
            </a:r>
            <a:r>
              <a:rPr lang="ru-RU" sz="1200" dirty="0">
                <a:effectLst/>
                <a:latin typeface="Arial" panose="020B0604020202020204" pitchFamily="34" charset="0"/>
                <a:ea typeface="Calibri" panose="020F0502020204030204" pitchFamily="34" charset="0"/>
                <a:cs typeface="Arial" panose="020B0604020202020204" pitchFamily="34" charset="0"/>
              </a:rPr>
              <a:t>, </a:t>
            </a:r>
            <a:r>
              <a:rPr lang="ru-RU" sz="1200" dirty="0" err="1">
                <a:effectLst/>
                <a:latin typeface="Arial" panose="020B0604020202020204" pitchFamily="34" charset="0"/>
                <a:ea typeface="Calibri" panose="020F0502020204030204" pitchFamily="34" charset="0"/>
                <a:cs typeface="Arial" panose="020B0604020202020204" pitchFamily="34" charset="0"/>
              </a:rPr>
              <a:t>Yongyang</a:t>
            </a:r>
            <a:r>
              <a:rPr lang="ru-RU" sz="1200" dirty="0">
                <a:effectLst/>
                <a:latin typeface="Arial" panose="020B0604020202020204" pitchFamily="34" charset="0"/>
                <a:ea typeface="Calibri" panose="020F0502020204030204" pitchFamily="34" charset="0"/>
                <a:cs typeface="Arial" panose="020B0604020202020204" pitchFamily="34" charset="0"/>
              </a:rPr>
              <a:t> </a:t>
            </a:r>
            <a:r>
              <a:rPr lang="ru-RU" sz="1200" dirty="0" err="1">
                <a:effectLst/>
                <a:latin typeface="Arial" panose="020B0604020202020204" pitchFamily="34" charset="0"/>
                <a:ea typeface="Calibri" panose="020F0502020204030204" pitchFamily="34" charset="0"/>
                <a:cs typeface="Arial" panose="020B0604020202020204" pitchFamily="34" charset="0"/>
              </a:rPr>
              <a:t>districts</a:t>
            </a:r>
            <a:r>
              <a:rPr lang="ru-RU" sz="1200" dirty="0">
                <a:effectLst/>
                <a:latin typeface="Arial" panose="020B0604020202020204" pitchFamily="34" charset="0"/>
                <a:ea typeface="Calibri" panose="020F0502020204030204" pitchFamily="34" charset="0"/>
                <a:cs typeface="Arial" panose="020B0604020202020204" pitchFamily="34" charset="0"/>
              </a:rPr>
              <a:t> </a:t>
            </a:r>
            <a:r>
              <a:rPr lang="ru-RU" sz="1200" dirty="0" err="1">
                <a:effectLst/>
                <a:latin typeface="Arial" panose="020B0604020202020204" pitchFamily="34" charset="0"/>
                <a:ea typeface="Calibri" panose="020F0502020204030204" pitchFamily="34" charset="0"/>
                <a:cs typeface="Arial" panose="020B0604020202020204" pitchFamily="34" charset="0"/>
              </a:rPr>
              <a:t>of</a:t>
            </a:r>
            <a:r>
              <a:rPr lang="ru-RU" sz="1200" dirty="0">
                <a:effectLst/>
                <a:latin typeface="Arial" panose="020B0604020202020204" pitchFamily="34" charset="0"/>
                <a:ea typeface="Calibri" panose="020F0502020204030204" pitchFamily="34" charset="0"/>
                <a:cs typeface="Arial" panose="020B0604020202020204" pitchFamily="34" charset="0"/>
              </a:rPr>
              <a:t> Korea (2021)</a:t>
            </a:r>
          </a:p>
        </p:txBody>
      </p:sp>
      <p:pic>
        <p:nvPicPr>
          <p:cNvPr id="6" name="Рисунок 5">
            <a:extLst>
              <a:ext uri="{FF2B5EF4-FFF2-40B4-BE49-F238E27FC236}">
                <a16:creationId xmlns:a16="http://schemas.microsoft.com/office/drawing/2014/main" id="{4CE1B85E-DE58-857C-DC84-3BCA2636EF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9942" y="3307787"/>
            <a:ext cx="1600420" cy="1221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a:extLst>
              <a:ext uri="{FF2B5EF4-FFF2-40B4-BE49-F238E27FC236}">
                <a16:creationId xmlns:a16="http://schemas.microsoft.com/office/drawing/2014/main" id="{2EA17442-EEEE-556C-4FFB-AAF5519BFB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453" b="16698"/>
          <a:stretch/>
        </p:blipFill>
        <p:spPr>
          <a:xfrm>
            <a:off x="4875985" y="3329617"/>
            <a:ext cx="1492284" cy="12216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a:extLst>
              <a:ext uri="{FF2B5EF4-FFF2-40B4-BE49-F238E27FC236}">
                <a16:creationId xmlns:a16="http://schemas.microsoft.com/office/drawing/2014/main" id="{79DB1D7A-8235-12DB-19F6-F915A3CFCF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11761" r="85"/>
          <a:stretch/>
        </p:blipFill>
        <p:spPr>
          <a:xfrm>
            <a:off x="157474" y="3307787"/>
            <a:ext cx="1677688" cy="1221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a:extLst>
              <a:ext uri="{FF2B5EF4-FFF2-40B4-BE49-F238E27FC236}">
                <a16:creationId xmlns:a16="http://schemas.microsoft.com/office/drawing/2014/main" id="{24D7B525-E61A-1D71-5193-D37FAECAB57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2291"/>
          <a:stretch/>
        </p:blipFill>
        <p:spPr>
          <a:xfrm>
            <a:off x="2586835" y="3329617"/>
            <a:ext cx="1537477" cy="12251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Рисунок 11">
            <a:extLst>
              <a:ext uri="{FF2B5EF4-FFF2-40B4-BE49-F238E27FC236}">
                <a16:creationId xmlns:a16="http://schemas.microsoft.com/office/drawing/2014/main" id="{ACB4DF3C-DB0A-DD6E-DDD3-AB22940136E8}"/>
              </a:ext>
            </a:extLst>
          </p:cNvPr>
          <p:cNvPicPr>
            <a:picLocks noChangeAspect="1"/>
          </p:cNvPicPr>
          <p:nvPr/>
        </p:nvPicPr>
        <p:blipFill>
          <a:blip r:embed="rId6" cstate="print">
            <a:alphaModFix amt="18000"/>
            <a:extLst>
              <a:ext uri="{28A0092B-C50C-407E-A947-70E740481C1C}">
                <a14:useLocalDpi xmlns:a14="http://schemas.microsoft.com/office/drawing/2010/main" val="0"/>
              </a:ext>
            </a:extLst>
          </a:blip>
          <a:stretch>
            <a:fillRect/>
          </a:stretch>
        </p:blipFill>
        <p:spPr>
          <a:xfrm>
            <a:off x="3145" y="1502815"/>
            <a:ext cx="1976015" cy="1431473"/>
          </a:xfrm>
          <a:prstGeom prst="rect">
            <a:avLst/>
          </a:prstGeom>
        </p:spPr>
      </p:pic>
    </p:spTree>
    <p:extLst>
      <p:ext uri="{BB962C8B-B14F-4D97-AF65-F5344CB8AC3E}">
        <p14:creationId xmlns:p14="http://schemas.microsoft.com/office/powerpoint/2010/main" val="2879132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3512215" cy="763525"/>
          </a:xfrm>
        </p:spPr>
        <p:txBody>
          <a:bodyPr>
            <a:noAutofit/>
          </a:bodyPr>
          <a:lstStyle/>
          <a:p>
            <a:pPr algn="ctr"/>
            <a:r>
              <a:rPr lang="en-US" sz="2000" b="1" dirty="0">
                <a:solidFill>
                  <a:schemeClr val="bg1"/>
                </a:solidFill>
                <a:latin typeface="Arial" panose="020B0604020202020204" pitchFamily="34" charset="0"/>
                <a:ea typeface="Calibri" panose="020F0502020204030204" pitchFamily="34" charset="0"/>
                <a:cs typeface="Arial" panose="020B0604020202020204" pitchFamily="34" charset="0"/>
              </a:rPr>
              <a:t>Labor relations between Korea and Uzbekistan </a:t>
            </a:r>
            <a:endParaRPr lang="uz-Cyrl-UZ" sz="2000" i="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87" name="Рисунок 86">
            <a:extLst>
              <a:ext uri="{FF2B5EF4-FFF2-40B4-BE49-F238E27FC236}">
                <a16:creationId xmlns:a16="http://schemas.microsoft.com/office/drawing/2014/main" id="{74F168C8-EEFB-62E0-7026-BFE94013D7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280"/>
          <a:stretch/>
        </p:blipFill>
        <p:spPr>
          <a:xfrm>
            <a:off x="1517900" y="4593545"/>
            <a:ext cx="458115" cy="505673"/>
          </a:xfrm>
          <a:prstGeom prst="rect">
            <a:avLst/>
          </a:prstGeom>
        </p:spPr>
      </p:pic>
      <p:sp>
        <p:nvSpPr>
          <p:cNvPr id="89" name="TextBox 88">
            <a:extLst>
              <a:ext uri="{FF2B5EF4-FFF2-40B4-BE49-F238E27FC236}">
                <a16:creationId xmlns:a16="http://schemas.microsoft.com/office/drawing/2014/main" id="{1AF5F793-E444-E261-D652-4FAFC054AEE2}"/>
              </a:ext>
            </a:extLst>
          </p:cNvPr>
          <p:cNvSpPr txBox="1"/>
          <p:nvPr/>
        </p:nvSpPr>
        <p:spPr>
          <a:xfrm>
            <a:off x="1976015" y="4622773"/>
            <a:ext cx="1832460" cy="461665"/>
          </a:xfrm>
          <a:prstGeom prst="rect">
            <a:avLst/>
          </a:prstGeom>
          <a:noFill/>
        </p:spPr>
        <p:txBody>
          <a:bodyPr wrap="square" rtlCol="0">
            <a:spAutoFit/>
          </a:bodyPr>
          <a:lstStyle/>
          <a:p>
            <a:r>
              <a:rPr lang="en-US" sz="800" kern="0" spc="-8" dirty="0">
                <a:solidFill>
                  <a:srgbClr val="075F96"/>
                </a:solidFill>
                <a:latin typeface="Montserrat" panose="00000800000000000000" pitchFamily="2" charset="-52"/>
                <a:cs typeface="Arial" panose="020B0604020202020204" pitchFamily="34" charset="0"/>
                <a:sym typeface="Helvetica Light"/>
              </a:rPr>
              <a:t>Ministry of Employment and Labor Relations </a:t>
            </a:r>
            <a:br>
              <a:rPr lang="en-US" sz="800" kern="0" spc="-8" dirty="0">
                <a:solidFill>
                  <a:srgbClr val="075F96"/>
                </a:solidFill>
                <a:latin typeface="Montserrat" panose="00000800000000000000" pitchFamily="2" charset="-52"/>
                <a:cs typeface="Arial" panose="020B0604020202020204" pitchFamily="34" charset="0"/>
                <a:sym typeface="Helvetica Light"/>
              </a:rPr>
            </a:br>
            <a:r>
              <a:rPr lang="en-US" sz="800" kern="0" spc="-8" dirty="0">
                <a:solidFill>
                  <a:srgbClr val="075F96"/>
                </a:solidFill>
                <a:latin typeface="Montserrat" panose="00000800000000000000" pitchFamily="2" charset="-52"/>
                <a:cs typeface="Arial" panose="020B0604020202020204" pitchFamily="34" charset="0"/>
                <a:sym typeface="Helvetica Light"/>
              </a:rPr>
              <a:t>of the Republic of Uzbekistan</a:t>
            </a:r>
            <a:endParaRPr lang="ru-RU" sz="800" dirty="0">
              <a:solidFill>
                <a:srgbClr val="075F96"/>
              </a:solidFill>
              <a:latin typeface="Montserrat" panose="00000800000000000000" pitchFamily="2" charset="-52"/>
            </a:endParaRPr>
          </a:p>
        </p:txBody>
      </p:sp>
      <p:pic>
        <p:nvPicPr>
          <p:cNvPr id="1030" name="Picture 6">
            <a:extLst>
              <a:ext uri="{FF2B5EF4-FFF2-40B4-BE49-F238E27FC236}">
                <a16:creationId xmlns:a16="http://schemas.microsoft.com/office/drawing/2014/main" id="{1E482D40-CBD0-91E8-2BF1-E52D14F436F2}"/>
              </a:ext>
            </a:extLst>
          </p:cNvPr>
          <p:cNvPicPr>
            <a:picLocks noChangeAspect="1" noChangeArrowheads="1"/>
          </p:cNvPicPr>
          <p:nvPr/>
        </p:nvPicPr>
        <p:blipFill rotWithShape="1">
          <a:blip r:embed="rId4">
            <a:alphaModFix amt="26000"/>
            <a:extLst>
              <a:ext uri="{28A0092B-C50C-407E-A947-70E740481C1C}">
                <a14:useLocalDpi xmlns:a14="http://schemas.microsoft.com/office/drawing/2010/main" val="0"/>
              </a:ext>
            </a:extLst>
          </a:blip>
          <a:srcRect t="36463"/>
          <a:stretch/>
        </p:blipFill>
        <p:spPr bwMode="auto">
          <a:xfrm rot="5400000">
            <a:off x="-558362" y="1757388"/>
            <a:ext cx="3071517" cy="1951552"/>
          </a:xfrm>
          <a:prstGeom prst="rect">
            <a:avLst/>
          </a:prstGeom>
          <a:solidFill>
            <a:schemeClr val="lt1"/>
          </a:solidFill>
          <a:effectLst>
            <a:outerShdw blurRad="50800" dist="50800" dir="5400000" sx="1000" sy="1000" algn="ctr" rotWithShape="0">
              <a:srgbClr val="000000"/>
            </a:outerShdw>
          </a:effectLst>
        </p:spPr>
      </p:pic>
      <p:sp>
        <p:nvSpPr>
          <p:cNvPr id="3" name="TextBox 2">
            <a:extLst>
              <a:ext uri="{FF2B5EF4-FFF2-40B4-BE49-F238E27FC236}">
                <a16:creationId xmlns:a16="http://schemas.microsoft.com/office/drawing/2014/main" id="{0F0AC006-B905-A819-F395-CF2F9B7F9DD4}"/>
              </a:ext>
            </a:extLst>
          </p:cNvPr>
          <p:cNvSpPr txBox="1"/>
          <p:nvPr/>
        </p:nvSpPr>
        <p:spPr>
          <a:xfrm>
            <a:off x="1517900" y="1103218"/>
            <a:ext cx="7482545" cy="3279103"/>
          </a:xfrm>
          <a:prstGeom prst="rect">
            <a:avLst/>
          </a:prstGeom>
          <a:noFill/>
        </p:spPr>
        <p:txBody>
          <a:bodyPr wrap="square" rtlCol="0">
            <a:spAutoFit/>
          </a:bodyPr>
          <a:lstStyle/>
          <a:p>
            <a:pPr algn="just">
              <a:lnSpc>
                <a:spcPct val="107000"/>
              </a:lnSpc>
              <a:spcAft>
                <a:spcPts val="800"/>
              </a:spcAft>
            </a:pPr>
            <a:r>
              <a:rPr lang="ru-RU" sz="1600" dirty="0" err="1">
                <a:effectLst/>
                <a:latin typeface="Arial" panose="020B0604020202020204" pitchFamily="34" charset="0"/>
                <a:ea typeface="Calibri" panose="020F0502020204030204" pitchFamily="34" charset="0"/>
                <a:cs typeface="Arial" panose="020B0604020202020204" pitchFamily="34" charset="0"/>
              </a:rPr>
              <a:t>According</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to</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the</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Memorandum</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of</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Understanding</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signed</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b="1" dirty="0" err="1">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between</a:t>
            </a:r>
            <a:r>
              <a:rPr lang="ru-RU" sz="1600" b="1" dirty="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ru-RU" sz="1600" b="1" dirty="0" err="1">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the</a:t>
            </a:r>
            <a:r>
              <a:rPr lang="ru-RU" sz="1600" b="1" dirty="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ru-RU" sz="1600" b="1" dirty="0" err="1">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Ministry</a:t>
            </a:r>
            <a:r>
              <a:rPr lang="ru-RU" sz="1600" b="1" dirty="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ru-RU" sz="1600" b="1" dirty="0" err="1">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of</a:t>
            </a:r>
            <a:r>
              <a:rPr lang="ru-RU" sz="1600" b="1" dirty="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ru-RU" sz="1600" b="1" dirty="0" err="1">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Employment</a:t>
            </a:r>
            <a:r>
              <a:rPr lang="ru-RU" sz="1600" b="1" dirty="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ru-RU" sz="1600" b="1" dirty="0" err="1">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and</a:t>
            </a:r>
            <a:r>
              <a:rPr lang="ru-RU" sz="1600" b="1" dirty="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ru-RU" sz="1600" b="1" dirty="0" err="1">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Labor</a:t>
            </a:r>
            <a:r>
              <a:rPr lang="ru-RU" sz="1600" b="1" dirty="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 Relations </a:t>
            </a:r>
            <a:r>
              <a:rPr lang="ru-RU" sz="1600" b="1" dirty="0" err="1">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of</a:t>
            </a:r>
            <a:r>
              <a:rPr lang="ru-RU" sz="1600" b="1" dirty="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ru-RU" sz="1600" b="1" dirty="0" err="1">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the</a:t>
            </a:r>
            <a:r>
              <a:rPr lang="ru-RU" sz="1600" b="1" dirty="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 Republic </a:t>
            </a:r>
            <a:r>
              <a:rPr lang="ru-RU" sz="1600" b="1" dirty="0" err="1">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of</a:t>
            </a:r>
            <a:r>
              <a:rPr lang="ru-RU" sz="1600" b="1" dirty="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 Uzbekistan </a:t>
            </a:r>
            <a:r>
              <a:rPr lang="ru-RU" sz="1600" b="1" dirty="0" err="1">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and</a:t>
            </a:r>
            <a:r>
              <a:rPr lang="ru-RU" sz="1600" b="1" dirty="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ru-RU" sz="1600" b="1" dirty="0" err="1">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the</a:t>
            </a:r>
            <a:r>
              <a:rPr lang="ru-RU" sz="1600" b="1" dirty="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ru-RU" sz="1600" b="1" dirty="0" err="1">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Ministry</a:t>
            </a:r>
            <a:r>
              <a:rPr lang="ru-RU" sz="1600" b="1" dirty="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ru-RU" sz="1600" b="1" dirty="0" err="1">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of</a:t>
            </a:r>
            <a:r>
              <a:rPr lang="ru-RU" sz="1600" b="1" dirty="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ru-RU" sz="1600" b="1" dirty="0" err="1">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Employment</a:t>
            </a:r>
            <a:r>
              <a:rPr lang="ru-RU" sz="1600" b="1" dirty="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ru-RU" sz="1600" b="1" dirty="0" err="1">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and</a:t>
            </a:r>
            <a:r>
              <a:rPr lang="ru-RU" sz="1600" b="1" dirty="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ru-RU" sz="1600" b="1" dirty="0" err="1">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Labor</a:t>
            </a:r>
            <a:r>
              <a:rPr lang="ru-RU" sz="1600" b="1" dirty="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ru-RU" sz="1600" b="1" dirty="0" err="1">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of</a:t>
            </a:r>
            <a:r>
              <a:rPr lang="ru-RU" sz="1600" b="1" dirty="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ru-RU" sz="1600" b="1" dirty="0" err="1">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the</a:t>
            </a:r>
            <a:r>
              <a:rPr lang="ru-RU" sz="1600" b="1" dirty="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 Republic </a:t>
            </a:r>
            <a:r>
              <a:rPr lang="ru-RU" sz="1600" b="1" dirty="0" err="1">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of</a:t>
            </a:r>
            <a:r>
              <a:rPr lang="ru-RU" sz="1600" b="1" dirty="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 Korea</a:t>
            </a:r>
            <a:r>
              <a:rPr lang="ru-RU" sz="1600" b="1"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from</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November</a:t>
            </a:r>
            <a:r>
              <a:rPr lang="ru-RU" sz="1600" dirty="0">
                <a:effectLst/>
                <a:latin typeface="Arial" panose="020B0604020202020204" pitchFamily="34" charset="0"/>
                <a:ea typeface="Calibri" panose="020F0502020204030204" pitchFamily="34" charset="0"/>
                <a:cs typeface="Arial" panose="020B0604020202020204" pitchFamily="34" charset="0"/>
              </a:rPr>
              <a:t> 2021, </a:t>
            </a:r>
            <a:r>
              <a:rPr lang="ru-RU" sz="1600" dirty="0" err="1">
                <a:effectLst/>
                <a:latin typeface="Arial" panose="020B0604020202020204" pitchFamily="34" charset="0"/>
                <a:ea typeface="Calibri" panose="020F0502020204030204" pitchFamily="34" charset="0"/>
                <a:cs typeface="Arial" panose="020B0604020202020204" pitchFamily="34" charset="0"/>
              </a:rPr>
              <a:t>citizens</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of</a:t>
            </a:r>
            <a:r>
              <a:rPr lang="ru-RU" sz="1600" dirty="0">
                <a:effectLst/>
                <a:latin typeface="Arial" panose="020B0604020202020204" pitchFamily="34" charset="0"/>
                <a:ea typeface="Calibri" panose="020F0502020204030204" pitchFamily="34" charset="0"/>
                <a:cs typeface="Arial" panose="020B0604020202020204" pitchFamily="34" charset="0"/>
              </a:rPr>
              <a:t> Uzbekistan</a:t>
            </a:r>
          </a:p>
          <a:p>
            <a:pPr algn="just">
              <a:lnSpc>
                <a:spcPct val="107000"/>
              </a:lnSpc>
              <a:spcAft>
                <a:spcPts val="800"/>
              </a:spcAft>
            </a:pPr>
            <a:r>
              <a:rPr lang="ru-RU" sz="1600" dirty="0">
                <a:effectLst/>
                <a:latin typeface="Arial" panose="020B0604020202020204" pitchFamily="34" charset="0"/>
                <a:ea typeface="Calibri" panose="020F0502020204030204" pitchFamily="34" charset="0"/>
                <a:cs typeface="Arial" panose="020B0604020202020204" pitchFamily="34" charset="0"/>
              </a:rPr>
              <a:t>The </a:t>
            </a:r>
            <a:r>
              <a:rPr lang="ru-RU" sz="1600" dirty="0" err="1">
                <a:effectLst/>
                <a:latin typeface="Arial" panose="020B0604020202020204" pitchFamily="34" charset="0"/>
                <a:ea typeface="Calibri" panose="020F0502020204030204" pitchFamily="34" charset="0"/>
                <a:cs typeface="Arial" panose="020B0604020202020204" pitchFamily="34" charset="0"/>
              </a:rPr>
              <a:t>process</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of</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attracting</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work</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in</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the</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production</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and</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service</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sectors</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on</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the</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b="1" dirty="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E-9 </a:t>
            </a:r>
            <a:r>
              <a:rPr lang="ru-RU" sz="1600" dirty="0" err="1">
                <a:effectLst/>
                <a:latin typeface="Arial" panose="020B0604020202020204" pitchFamily="34" charset="0"/>
                <a:ea typeface="Calibri" panose="020F0502020204030204" pitchFamily="34" charset="0"/>
                <a:cs typeface="Arial" panose="020B0604020202020204" pitchFamily="34" charset="0"/>
              </a:rPr>
              <a:t>visa</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has</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resumed</a:t>
            </a:r>
            <a:r>
              <a:rPr lang="ru-RU" sz="16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07000"/>
              </a:lnSpc>
              <a:spcAft>
                <a:spcPts val="800"/>
              </a:spcAft>
            </a:pPr>
            <a:r>
              <a:rPr lang="ru-RU" sz="1600" dirty="0">
                <a:effectLst/>
                <a:latin typeface="Arial" panose="020B0604020202020204" pitchFamily="34" charset="0"/>
                <a:ea typeface="Calibri" panose="020F0502020204030204" pitchFamily="34" charset="0"/>
                <a:cs typeface="Arial" panose="020B0604020202020204" pitchFamily="34" charset="0"/>
              </a:rPr>
              <a:t>In </a:t>
            </a:r>
            <a:r>
              <a:rPr lang="ru-RU" sz="1600" dirty="0" err="1">
                <a:effectLst/>
                <a:latin typeface="Arial" panose="020B0604020202020204" pitchFamily="34" charset="0"/>
                <a:ea typeface="Calibri" panose="020F0502020204030204" pitchFamily="34" charset="0"/>
                <a:cs typeface="Arial" panose="020B0604020202020204" pitchFamily="34" charset="0"/>
              </a:rPr>
              <a:t>that</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short</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period</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of</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time</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b="1" dirty="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2,000</a:t>
            </a:r>
            <a:r>
              <a:rPr lang="ru-RU" sz="1600" dirty="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people</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who</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passed</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the</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probationary</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period</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including</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b="1" dirty="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1,600</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people</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who</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are</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going</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to</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work</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for</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the</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first</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time</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and</a:t>
            </a:r>
            <a:r>
              <a:rPr lang="ru-RU" sz="1600" dirty="0">
                <a:solidFill>
                  <a:srgbClr val="075F96"/>
                </a:solidFill>
                <a:effectLst/>
                <a:latin typeface="Arial" panose="020B0604020202020204" pitchFamily="34" charset="0"/>
                <a:ea typeface="Calibri" panose="020F0502020204030204" pitchFamily="34" charset="0"/>
                <a:cs typeface="Arial" panose="020B0604020202020204" pitchFamily="34" charset="0"/>
              </a:rPr>
              <a:t> </a:t>
            </a:r>
            <a:r>
              <a:rPr lang="ru-RU" sz="16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4</a:t>
            </a:r>
            <a:r>
              <a:rPr lang="ru-RU" sz="1600" b="1" dirty="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00</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people</a:t>
            </a:r>
            <a:r>
              <a:rPr lang="ru-RU" sz="1600">
                <a:latin typeface="Arial" panose="020B0604020202020204" pitchFamily="34" charset="0"/>
                <a:ea typeface="Calibri" panose="020F0502020204030204" pitchFamily="34" charset="0"/>
                <a:cs typeface="Arial" panose="020B0604020202020204" pitchFamily="34" charset="0"/>
              </a:rPr>
              <a:t> </a:t>
            </a:r>
            <a:r>
              <a:rPr lang="ru-RU" sz="1600">
                <a:effectLst/>
                <a:latin typeface="Arial" panose="020B0604020202020204" pitchFamily="34" charset="0"/>
                <a:ea typeface="Calibri" panose="020F0502020204030204" pitchFamily="34" charset="0"/>
                <a:cs typeface="Arial" panose="020B0604020202020204" pitchFamily="34" charset="0"/>
              </a:rPr>
              <a:t>under</a:t>
            </a:r>
            <a:r>
              <a:rPr lang="ru-RU" sz="1600" dirty="0">
                <a:effectLst/>
                <a:latin typeface="Arial" panose="020B0604020202020204" pitchFamily="34" charset="0"/>
                <a:ea typeface="Calibri" panose="020F0502020204030204" pitchFamily="34" charset="0"/>
                <a:cs typeface="Arial" panose="020B0604020202020204" pitchFamily="34" charset="0"/>
              </a:rPr>
              <a:t> a </a:t>
            </a:r>
            <a:r>
              <a:rPr lang="ru-RU" sz="1600" dirty="0" err="1">
                <a:effectLst/>
                <a:latin typeface="Arial" panose="020B0604020202020204" pitchFamily="34" charset="0"/>
                <a:ea typeface="Calibri" panose="020F0502020204030204" pitchFamily="34" charset="0"/>
                <a:cs typeface="Arial" panose="020B0604020202020204" pitchFamily="34" charset="0"/>
              </a:rPr>
              <a:t>re-employment</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contract</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with</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the</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employer</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were</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sent</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to</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work</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in</a:t>
            </a:r>
            <a:r>
              <a:rPr lang="ru-RU" sz="1600" dirty="0">
                <a:effectLst/>
                <a:latin typeface="Arial" panose="020B0604020202020204" pitchFamily="34" charset="0"/>
                <a:ea typeface="Calibri" panose="020F0502020204030204" pitchFamily="34" charset="0"/>
                <a:cs typeface="Arial" panose="020B0604020202020204" pitchFamily="34" charset="0"/>
              </a:rPr>
              <a:t> Korea.</a:t>
            </a:r>
          </a:p>
          <a:p>
            <a:pPr algn="just">
              <a:lnSpc>
                <a:spcPct val="107000"/>
              </a:lnSpc>
              <a:spcAft>
                <a:spcPts val="800"/>
              </a:spcAft>
            </a:pPr>
            <a:r>
              <a:rPr lang="ru-RU" sz="1600" dirty="0">
                <a:effectLst/>
                <a:latin typeface="Arial" panose="020B0604020202020204" pitchFamily="34" charset="0"/>
                <a:ea typeface="Calibri" panose="020F0502020204030204" pitchFamily="34" charset="0"/>
                <a:cs typeface="Arial" panose="020B0604020202020204" pitchFamily="34" charset="0"/>
              </a:rPr>
              <a:t>In </a:t>
            </a:r>
            <a:r>
              <a:rPr lang="ru-RU" sz="1600" b="1" dirty="0" err="1">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June</a:t>
            </a:r>
            <a:r>
              <a:rPr lang="ru-RU" sz="1600" b="1" dirty="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 2022</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it</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is</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planned</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to</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involve</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another</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b="1" dirty="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650 </a:t>
            </a:r>
            <a:r>
              <a:rPr lang="ru-RU" sz="1600" b="1" dirty="0" err="1">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citizens</a:t>
            </a:r>
            <a:r>
              <a:rPr lang="ru-RU" sz="1600" b="1" dirty="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in</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organizational</a:t>
            </a:r>
            <a:r>
              <a:rPr lang="ru-RU" sz="1600" dirty="0">
                <a:effectLst/>
                <a:latin typeface="Arial" panose="020B0604020202020204" pitchFamily="34" charset="0"/>
                <a:ea typeface="Calibri" panose="020F0502020204030204" pitchFamily="34" charset="0"/>
                <a:cs typeface="Arial" panose="020B0604020202020204" pitchFamily="34" charset="0"/>
              </a:rPr>
              <a:t> </a:t>
            </a:r>
            <a:r>
              <a:rPr lang="ru-RU" sz="1600" dirty="0" err="1">
                <a:effectLst/>
                <a:latin typeface="Arial" panose="020B0604020202020204" pitchFamily="34" charset="0"/>
                <a:ea typeface="Calibri" panose="020F0502020204030204" pitchFamily="34" charset="0"/>
                <a:cs typeface="Arial" panose="020B0604020202020204" pitchFamily="34" charset="0"/>
              </a:rPr>
              <a:t>work</a:t>
            </a:r>
            <a:r>
              <a:rPr lang="ru-RU" sz="1600" dirty="0">
                <a:effectLst/>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3654966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5344675" cy="763525"/>
          </a:xfrm>
        </p:spPr>
        <p:txBody>
          <a:bodyPr>
            <a:noAutofit/>
          </a:bodyPr>
          <a:lstStyle/>
          <a:p>
            <a:pPr marL="0" marR="0" lvl="0" indent="0" defTabSz="914400" rtl="0" eaLnBrk="0" fontAlgn="base" latinLnBrk="0" hangingPunct="0">
              <a:lnSpc>
                <a:spcPct val="100000"/>
              </a:lnSpc>
              <a:spcBef>
                <a:spcPct val="0"/>
              </a:spcBef>
              <a:spcAft>
                <a:spcPct val="0"/>
              </a:spcAft>
              <a:buClrTx/>
              <a:buSzTx/>
              <a:buFontTx/>
              <a:buNone/>
              <a:tabLst/>
            </a:pPr>
            <a:r>
              <a:rPr lang="ru-RU" altLang="ru-RU" sz="2000" b="1" dirty="0">
                <a:solidFill>
                  <a:schemeClr val="bg1"/>
                </a:solidFill>
                <a:latin typeface="+mn-lt"/>
              </a:rPr>
              <a:t>VOCATIONAL TRAINING CENTERS KOICA </a:t>
            </a:r>
          </a:p>
        </p:txBody>
      </p:sp>
      <p:pic>
        <p:nvPicPr>
          <p:cNvPr id="87" name="Рисунок 86">
            <a:extLst>
              <a:ext uri="{FF2B5EF4-FFF2-40B4-BE49-F238E27FC236}">
                <a16:creationId xmlns:a16="http://schemas.microsoft.com/office/drawing/2014/main" id="{74F168C8-EEFB-62E0-7026-BFE94013D7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280"/>
          <a:stretch/>
        </p:blipFill>
        <p:spPr>
          <a:xfrm>
            <a:off x="1517900" y="4593545"/>
            <a:ext cx="458115" cy="505673"/>
          </a:xfrm>
          <a:prstGeom prst="rect">
            <a:avLst/>
          </a:prstGeom>
        </p:spPr>
      </p:pic>
      <p:sp>
        <p:nvSpPr>
          <p:cNvPr id="89" name="TextBox 88">
            <a:extLst>
              <a:ext uri="{FF2B5EF4-FFF2-40B4-BE49-F238E27FC236}">
                <a16:creationId xmlns:a16="http://schemas.microsoft.com/office/drawing/2014/main" id="{1AF5F793-E444-E261-D652-4FAFC054AEE2}"/>
              </a:ext>
            </a:extLst>
          </p:cNvPr>
          <p:cNvSpPr txBox="1"/>
          <p:nvPr/>
        </p:nvSpPr>
        <p:spPr>
          <a:xfrm>
            <a:off x="1976015" y="4622773"/>
            <a:ext cx="1832460" cy="461665"/>
          </a:xfrm>
          <a:prstGeom prst="rect">
            <a:avLst/>
          </a:prstGeom>
          <a:noFill/>
        </p:spPr>
        <p:txBody>
          <a:bodyPr wrap="square" rtlCol="0">
            <a:spAutoFit/>
          </a:bodyPr>
          <a:lstStyle/>
          <a:p>
            <a:r>
              <a:rPr lang="en-US" sz="800" kern="0" spc="-8" dirty="0">
                <a:solidFill>
                  <a:srgbClr val="075F96"/>
                </a:solidFill>
                <a:latin typeface="Montserrat" panose="00000800000000000000" pitchFamily="2" charset="-52"/>
                <a:cs typeface="Arial" panose="020B0604020202020204" pitchFamily="34" charset="0"/>
                <a:sym typeface="Helvetica Light"/>
              </a:rPr>
              <a:t>Ministry of Employment and Labor Relations </a:t>
            </a:r>
            <a:br>
              <a:rPr lang="en-US" sz="800" kern="0" spc="-8" dirty="0">
                <a:solidFill>
                  <a:srgbClr val="075F96"/>
                </a:solidFill>
                <a:latin typeface="Montserrat" panose="00000800000000000000" pitchFamily="2" charset="-52"/>
                <a:cs typeface="Arial" panose="020B0604020202020204" pitchFamily="34" charset="0"/>
                <a:sym typeface="Helvetica Light"/>
              </a:rPr>
            </a:br>
            <a:r>
              <a:rPr lang="en-US" sz="800" kern="0" spc="-8" dirty="0">
                <a:solidFill>
                  <a:srgbClr val="075F96"/>
                </a:solidFill>
                <a:latin typeface="Montserrat" panose="00000800000000000000" pitchFamily="2" charset="-52"/>
                <a:cs typeface="Arial" panose="020B0604020202020204" pitchFamily="34" charset="0"/>
                <a:sym typeface="Helvetica Light"/>
              </a:rPr>
              <a:t>of the Republic of Uzbekistan</a:t>
            </a:r>
            <a:endParaRPr lang="ru-RU" sz="800" dirty="0">
              <a:solidFill>
                <a:srgbClr val="075F96"/>
              </a:solidFill>
              <a:latin typeface="Montserrat" panose="00000800000000000000" pitchFamily="2" charset="-52"/>
            </a:endParaRPr>
          </a:p>
        </p:txBody>
      </p:sp>
      <p:pic>
        <p:nvPicPr>
          <p:cNvPr id="36" name="Рисунок 35">
            <a:extLst>
              <a:ext uri="{FF2B5EF4-FFF2-40B4-BE49-F238E27FC236}">
                <a16:creationId xmlns:a16="http://schemas.microsoft.com/office/drawing/2014/main" id="{2DC7F76F-D8A7-103E-FC96-65DA0FE26BFA}"/>
              </a:ext>
            </a:extLst>
          </p:cNvPr>
          <p:cNvPicPr>
            <a:picLocks noChangeAspect="1"/>
          </p:cNvPicPr>
          <p:nvPr/>
        </p:nvPicPr>
        <p:blipFill rotWithShape="1">
          <a:blip r:embed="rId4"/>
          <a:srcRect b="13275"/>
          <a:stretch/>
        </p:blipFill>
        <p:spPr>
          <a:xfrm>
            <a:off x="228724" y="1138704"/>
            <a:ext cx="1894801" cy="974932"/>
          </a:xfrm>
          <a:prstGeom prst="rect">
            <a:avLst/>
          </a:prstGeom>
        </p:spPr>
      </p:pic>
      <p:pic>
        <p:nvPicPr>
          <p:cNvPr id="37" name="Рисунок 36">
            <a:extLst>
              <a:ext uri="{FF2B5EF4-FFF2-40B4-BE49-F238E27FC236}">
                <a16:creationId xmlns:a16="http://schemas.microsoft.com/office/drawing/2014/main" id="{362F9799-E6A0-BE26-5F0A-53FE0EEE6385}"/>
              </a:ext>
            </a:extLst>
          </p:cNvPr>
          <p:cNvPicPr>
            <a:picLocks noChangeAspect="1"/>
          </p:cNvPicPr>
          <p:nvPr/>
        </p:nvPicPr>
        <p:blipFill>
          <a:blip r:embed="rId5"/>
          <a:stretch>
            <a:fillRect/>
          </a:stretch>
        </p:blipFill>
        <p:spPr>
          <a:xfrm>
            <a:off x="4877411" y="1138704"/>
            <a:ext cx="1832459" cy="1003622"/>
          </a:xfrm>
          <a:prstGeom prst="rect">
            <a:avLst/>
          </a:prstGeom>
        </p:spPr>
      </p:pic>
      <p:pic>
        <p:nvPicPr>
          <p:cNvPr id="38" name="Рисунок 37">
            <a:extLst>
              <a:ext uri="{FF2B5EF4-FFF2-40B4-BE49-F238E27FC236}">
                <a16:creationId xmlns:a16="http://schemas.microsoft.com/office/drawing/2014/main" id="{93E199E4-262C-B70B-1D4E-C52499F7F9F2}"/>
              </a:ext>
            </a:extLst>
          </p:cNvPr>
          <p:cNvPicPr>
            <a:picLocks noChangeAspect="1"/>
          </p:cNvPicPr>
          <p:nvPr/>
        </p:nvPicPr>
        <p:blipFill rotWithShape="1">
          <a:blip r:embed="rId6"/>
          <a:srcRect b="11617"/>
          <a:stretch/>
        </p:blipFill>
        <p:spPr>
          <a:xfrm>
            <a:off x="2434130" y="1138704"/>
            <a:ext cx="2114377" cy="974932"/>
          </a:xfrm>
          <a:prstGeom prst="rect">
            <a:avLst/>
          </a:prstGeom>
        </p:spPr>
      </p:pic>
      <p:grpSp>
        <p:nvGrpSpPr>
          <p:cNvPr id="45" name="Группа 44">
            <a:extLst>
              <a:ext uri="{FF2B5EF4-FFF2-40B4-BE49-F238E27FC236}">
                <a16:creationId xmlns:a16="http://schemas.microsoft.com/office/drawing/2014/main" id="{0CA19505-8142-5567-7E0A-CB8A9F2C2F05}"/>
              </a:ext>
            </a:extLst>
          </p:cNvPr>
          <p:cNvGrpSpPr/>
          <p:nvPr/>
        </p:nvGrpSpPr>
        <p:grpSpPr>
          <a:xfrm>
            <a:off x="105846" y="2176781"/>
            <a:ext cx="5168109" cy="2064869"/>
            <a:chOff x="105846" y="2176781"/>
            <a:chExt cx="5168109" cy="2064869"/>
          </a:xfrm>
        </p:grpSpPr>
        <p:pic>
          <p:nvPicPr>
            <p:cNvPr id="39" name="Picture 20" descr="education, graduate, student icon">
              <a:extLst>
                <a:ext uri="{FF2B5EF4-FFF2-40B4-BE49-F238E27FC236}">
                  <a16:creationId xmlns:a16="http://schemas.microsoft.com/office/drawing/2014/main" id="{18FFFD44-E638-D229-06FC-64E8439C4C6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846" y="3303110"/>
              <a:ext cx="444640" cy="44464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2" descr="achiever, best employee, employed, employee, employee of the month, user icon">
              <a:extLst>
                <a:ext uri="{FF2B5EF4-FFF2-40B4-BE49-F238E27FC236}">
                  <a16:creationId xmlns:a16="http://schemas.microsoft.com/office/drawing/2014/main" id="{4A24816F-7867-EDAC-AABA-0B42214332E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3555" y="3886115"/>
              <a:ext cx="355535" cy="35553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bank, central, lender, nation icon">
              <a:extLst>
                <a:ext uri="{FF2B5EF4-FFF2-40B4-BE49-F238E27FC236}">
                  <a16:creationId xmlns:a16="http://schemas.microsoft.com/office/drawing/2014/main" id="{7CD3C5D9-A215-4156-7344-42D70955540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3555" y="2176781"/>
              <a:ext cx="378259" cy="3782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Coins free icon">
              <a:extLst>
                <a:ext uri="{FF2B5EF4-FFF2-40B4-BE49-F238E27FC236}">
                  <a16:creationId xmlns:a16="http://schemas.microsoft.com/office/drawing/2014/main" id="{E14DBDDA-C397-1814-2708-7204C9213C3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3555" y="2811675"/>
              <a:ext cx="370895" cy="37089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0" descr="education, graduate, student icon">
              <a:extLst>
                <a:ext uri="{FF2B5EF4-FFF2-40B4-BE49-F238E27FC236}">
                  <a16:creationId xmlns:a16="http://schemas.microsoft.com/office/drawing/2014/main" id="{37C17220-A5EA-4876-7659-E9581302EA4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92428" y="2210591"/>
              <a:ext cx="444640" cy="44464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0" descr="education, graduate, student icon">
              <a:extLst>
                <a:ext uri="{FF2B5EF4-FFF2-40B4-BE49-F238E27FC236}">
                  <a16:creationId xmlns:a16="http://schemas.microsoft.com/office/drawing/2014/main" id="{34AF1D25-374D-6F5C-C710-E4372046424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29315" y="2210591"/>
              <a:ext cx="444640" cy="44464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1">
            <a:extLst>
              <a:ext uri="{FF2B5EF4-FFF2-40B4-BE49-F238E27FC236}">
                <a16:creationId xmlns:a16="http://schemas.microsoft.com/office/drawing/2014/main" id="{71C2E8C2-CA0F-6406-6A31-0D56FBAB485E}"/>
              </a:ext>
            </a:extLst>
          </p:cNvPr>
          <p:cNvSpPr>
            <a:spLocks noChangeArrowheads="1"/>
          </p:cNvSpPr>
          <p:nvPr/>
        </p:nvSpPr>
        <p:spPr bwMode="auto">
          <a:xfrm>
            <a:off x="0" y="99715"/>
            <a:ext cx="65" cy="257769"/>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9522" rIns="0" bIns="-952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lang="ru-RU" altLang="ru-RU" dirty="0"/>
          </a:p>
        </p:txBody>
      </p:sp>
      <p:sp>
        <p:nvSpPr>
          <p:cNvPr id="46" name="TextBox 45">
            <a:extLst>
              <a:ext uri="{FF2B5EF4-FFF2-40B4-BE49-F238E27FC236}">
                <a16:creationId xmlns:a16="http://schemas.microsoft.com/office/drawing/2014/main" id="{20B8483D-0573-352A-A94B-F9D560C82CB9}"/>
              </a:ext>
            </a:extLst>
          </p:cNvPr>
          <p:cNvSpPr txBox="1"/>
          <p:nvPr/>
        </p:nvSpPr>
        <p:spPr>
          <a:xfrm>
            <a:off x="550486" y="2185153"/>
            <a:ext cx="1573039" cy="646331"/>
          </a:xfrm>
          <a:prstGeom prst="rect">
            <a:avLst/>
          </a:prstGeom>
          <a:noFill/>
        </p:spPr>
        <p:txBody>
          <a:bodyPr wrap="square">
            <a:spAutoFit/>
          </a:bodyPr>
          <a:lstStyle/>
          <a:p>
            <a:r>
              <a:rPr lang="en-US" sz="1200" dirty="0">
                <a:solidFill>
                  <a:srgbClr val="0070C0"/>
                </a:solidFill>
                <a:latin typeface="+mj-lt"/>
              </a:rPr>
              <a:t>Head office of KOICA vocational training centers</a:t>
            </a:r>
            <a:endParaRPr lang="ru-RU" sz="1200" dirty="0">
              <a:latin typeface="+mj-lt"/>
            </a:endParaRPr>
          </a:p>
        </p:txBody>
      </p:sp>
      <p:sp>
        <p:nvSpPr>
          <p:cNvPr id="47" name="TextBox 46">
            <a:extLst>
              <a:ext uri="{FF2B5EF4-FFF2-40B4-BE49-F238E27FC236}">
                <a16:creationId xmlns:a16="http://schemas.microsoft.com/office/drawing/2014/main" id="{CAA6EE3F-1916-2FB1-6D6D-BB8560C48540}"/>
              </a:ext>
            </a:extLst>
          </p:cNvPr>
          <p:cNvSpPr txBox="1"/>
          <p:nvPr/>
        </p:nvSpPr>
        <p:spPr>
          <a:xfrm>
            <a:off x="12706" y="2796895"/>
            <a:ext cx="2110819" cy="338554"/>
          </a:xfrm>
          <a:prstGeom prst="rect">
            <a:avLst/>
          </a:prstGeom>
          <a:noFill/>
        </p:spPr>
        <p:txBody>
          <a:bodyPr wrap="square" rtlCol="0">
            <a:spAutoFit/>
          </a:bodyPr>
          <a:lstStyle/>
          <a:p>
            <a:pPr algn="ctr"/>
            <a:r>
              <a:rPr lang="en-US" sz="1600" b="1" dirty="0">
                <a:solidFill>
                  <a:srgbClr val="C00000"/>
                </a:solidFill>
                <a:latin typeface="+mj-lt"/>
              </a:rPr>
              <a:t>$</a:t>
            </a:r>
            <a:r>
              <a:rPr lang="ru-RU" sz="1600" b="1" dirty="0">
                <a:solidFill>
                  <a:srgbClr val="C00000"/>
                </a:solidFill>
                <a:latin typeface="+mj-lt"/>
              </a:rPr>
              <a:t>3.5 </a:t>
            </a:r>
            <a:r>
              <a:rPr lang="en-US" sz="1600" b="1" dirty="0" err="1">
                <a:solidFill>
                  <a:srgbClr val="C00000"/>
                </a:solidFill>
                <a:latin typeface="+mj-lt"/>
              </a:rPr>
              <a:t>mln</a:t>
            </a:r>
            <a:endParaRPr lang="ru-RU" sz="1600" b="1" dirty="0">
              <a:solidFill>
                <a:srgbClr val="C00000"/>
              </a:solidFill>
              <a:latin typeface="+mj-lt"/>
            </a:endParaRPr>
          </a:p>
        </p:txBody>
      </p:sp>
      <p:sp>
        <p:nvSpPr>
          <p:cNvPr id="49" name="TextBox 48">
            <a:extLst>
              <a:ext uri="{FF2B5EF4-FFF2-40B4-BE49-F238E27FC236}">
                <a16:creationId xmlns:a16="http://schemas.microsoft.com/office/drawing/2014/main" id="{7BD6A09F-F957-6F2C-BD6F-FBEAA8B58E37}"/>
              </a:ext>
            </a:extLst>
          </p:cNvPr>
          <p:cNvSpPr txBox="1"/>
          <p:nvPr/>
        </p:nvSpPr>
        <p:spPr>
          <a:xfrm>
            <a:off x="575545" y="3305856"/>
            <a:ext cx="1573039" cy="461665"/>
          </a:xfrm>
          <a:prstGeom prst="rect">
            <a:avLst/>
          </a:prstGeom>
          <a:noFill/>
        </p:spPr>
        <p:txBody>
          <a:bodyPr wrap="square">
            <a:spAutoFit/>
          </a:bodyPr>
          <a:lstStyle/>
          <a:p>
            <a:r>
              <a:rPr lang="en-US" sz="1200" b="1" dirty="0">
                <a:solidFill>
                  <a:schemeClr val="tx2"/>
                </a:solidFill>
                <a:latin typeface="+mj-lt"/>
              </a:rPr>
              <a:t>4,978 people</a:t>
            </a:r>
            <a:r>
              <a:rPr lang="en-US" sz="1200" b="1" dirty="0">
                <a:latin typeface="+mj-lt"/>
              </a:rPr>
              <a:t> </a:t>
            </a:r>
            <a:r>
              <a:rPr lang="en-US" sz="1200" dirty="0">
                <a:latin typeface="+mj-lt"/>
              </a:rPr>
              <a:t>completed training</a:t>
            </a:r>
            <a:endParaRPr lang="ru-RU" sz="1200" dirty="0">
              <a:latin typeface="+mj-lt"/>
            </a:endParaRPr>
          </a:p>
        </p:txBody>
      </p:sp>
      <p:sp>
        <p:nvSpPr>
          <p:cNvPr id="51" name="TextBox 50">
            <a:extLst>
              <a:ext uri="{FF2B5EF4-FFF2-40B4-BE49-F238E27FC236}">
                <a16:creationId xmlns:a16="http://schemas.microsoft.com/office/drawing/2014/main" id="{D2BFE855-5B61-C816-7612-ADDEFB57C6C1}"/>
              </a:ext>
            </a:extLst>
          </p:cNvPr>
          <p:cNvSpPr txBox="1"/>
          <p:nvPr/>
        </p:nvSpPr>
        <p:spPr>
          <a:xfrm>
            <a:off x="580845" y="3937928"/>
            <a:ext cx="1395170" cy="369332"/>
          </a:xfrm>
          <a:prstGeom prst="rect">
            <a:avLst/>
          </a:prstGeom>
          <a:noFill/>
        </p:spPr>
        <p:txBody>
          <a:bodyPr wrap="square">
            <a:spAutoFit/>
          </a:bodyPr>
          <a:lstStyle/>
          <a:p>
            <a:r>
              <a:rPr lang="en-US" sz="1050" dirty="0">
                <a:latin typeface="+mj-lt"/>
              </a:rPr>
              <a:t>Employed</a:t>
            </a:r>
            <a:r>
              <a:rPr lang="ru-RU" sz="1050" dirty="0">
                <a:latin typeface="+mj-lt"/>
              </a:rPr>
              <a:t> </a:t>
            </a:r>
            <a:r>
              <a:rPr lang="ru-RU" b="1" dirty="0">
                <a:solidFill>
                  <a:srgbClr val="C00000"/>
                </a:solidFill>
                <a:latin typeface="+mj-lt"/>
              </a:rPr>
              <a:t>97%</a:t>
            </a:r>
            <a:endParaRPr lang="ru-RU" sz="1050" dirty="0">
              <a:latin typeface="+mj-lt"/>
            </a:endParaRPr>
          </a:p>
        </p:txBody>
      </p:sp>
      <p:pic>
        <p:nvPicPr>
          <p:cNvPr id="52" name="Рисунок 51">
            <a:extLst>
              <a:ext uri="{FF2B5EF4-FFF2-40B4-BE49-F238E27FC236}">
                <a16:creationId xmlns:a16="http://schemas.microsoft.com/office/drawing/2014/main" id="{959D12FC-43BA-C95B-F231-1D3A31B08B2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27910"/>
          <a:stretch/>
        </p:blipFill>
        <p:spPr>
          <a:xfrm>
            <a:off x="7038774" y="1128008"/>
            <a:ext cx="1961671" cy="1003622"/>
          </a:xfrm>
          <a:prstGeom prst="rect">
            <a:avLst/>
          </a:prstGeom>
        </p:spPr>
      </p:pic>
      <p:pic>
        <p:nvPicPr>
          <p:cNvPr id="56" name="Picture 22" descr="achiever, best employee, employed, employee, employee of the month, user icon">
            <a:extLst>
              <a:ext uri="{FF2B5EF4-FFF2-40B4-BE49-F238E27FC236}">
                <a16:creationId xmlns:a16="http://schemas.microsoft.com/office/drawing/2014/main" id="{86D318E0-9CD6-8F32-C9FB-2966E039903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92428" y="3340780"/>
            <a:ext cx="355535" cy="35553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6" descr="Coins free icon">
            <a:extLst>
              <a:ext uri="{FF2B5EF4-FFF2-40B4-BE49-F238E27FC236}">
                <a16:creationId xmlns:a16="http://schemas.microsoft.com/office/drawing/2014/main" id="{93972F91-17A0-967F-A45C-E6B3E4CF876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02918" y="2774920"/>
            <a:ext cx="370895" cy="37089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2" descr="achiever, best employee, employed, employee, employee of the month, user icon">
            <a:extLst>
              <a:ext uri="{FF2B5EF4-FFF2-40B4-BE49-F238E27FC236}">
                <a16:creationId xmlns:a16="http://schemas.microsoft.com/office/drawing/2014/main" id="{83934B74-BA46-E930-B1EA-6EFFDAFD64A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73868" y="3340780"/>
            <a:ext cx="355535" cy="35553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2" descr="achiever, best employee, employed, employee, employee of the month, user icon">
            <a:extLst>
              <a:ext uri="{FF2B5EF4-FFF2-40B4-BE49-F238E27FC236}">
                <a16:creationId xmlns:a16="http://schemas.microsoft.com/office/drawing/2014/main" id="{D9707FEB-0F38-B251-5F24-0E31591FDC9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03417" y="3342050"/>
            <a:ext cx="355535" cy="355535"/>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id="{B4408121-C1A0-CDF3-27E1-D76AA17DE9D6}"/>
              </a:ext>
            </a:extLst>
          </p:cNvPr>
          <p:cNvSpPr txBox="1"/>
          <p:nvPr/>
        </p:nvSpPr>
        <p:spPr>
          <a:xfrm>
            <a:off x="2981959" y="2236343"/>
            <a:ext cx="1334274" cy="430887"/>
          </a:xfrm>
          <a:prstGeom prst="rect">
            <a:avLst/>
          </a:prstGeom>
          <a:noFill/>
        </p:spPr>
        <p:txBody>
          <a:bodyPr wrap="square">
            <a:spAutoFit/>
          </a:bodyPr>
          <a:lstStyle/>
          <a:p>
            <a:r>
              <a:rPr lang="en-US" sz="1100" b="1" dirty="0">
                <a:solidFill>
                  <a:schemeClr val="tx2"/>
                </a:solidFill>
                <a:latin typeface="+mj-lt"/>
              </a:rPr>
              <a:t>2,054 people </a:t>
            </a:r>
            <a:r>
              <a:rPr lang="en-US" sz="1100" dirty="0">
                <a:latin typeface="+mj-lt"/>
              </a:rPr>
              <a:t>completed training</a:t>
            </a:r>
            <a:endParaRPr lang="ru-RU" sz="1100" dirty="0">
              <a:latin typeface="+mj-lt"/>
            </a:endParaRPr>
          </a:p>
        </p:txBody>
      </p:sp>
      <p:sp>
        <p:nvSpPr>
          <p:cNvPr id="71" name="TextBox 70">
            <a:extLst>
              <a:ext uri="{FF2B5EF4-FFF2-40B4-BE49-F238E27FC236}">
                <a16:creationId xmlns:a16="http://schemas.microsoft.com/office/drawing/2014/main" id="{09688AE7-62CD-9DF4-DD1B-CC63F8544A81}"/>
              </a:ext>
            </a:extLst>
          </p:cNvPr>
          <p:cNvSpPr txBox="1"/>
          <p:nvPr/>
        </p:nvSpPr>
        <p:spPr>
          <a:xfrm>
            <a:off x="5375596" y="2211658"/>
            <a:ext cx="1334274" cy="430887"/>
          </a:xfrm>
          <a:prstGeom prst="rect">
            <a:avLst/>
          </a:prstGeom>
          <a:noFill/>
        </p:spPr>
        <p:txBody>
          <a:bodyPr wrap="square">
            <a:spAutoFit/>
          </a:bodyPr>
          <a:lstStyle/>
          <a:p>
            <a:r>
              <a:rPr lang="en-US" sz="1100" b="1" dirty="0">
                <a:solidFill>
                  <a:schemeClr val="tx2"/>
                </a:solidFill>
                <a:latin typeface="+mj-lt"/>
              </a:rPr>
              <a:t>1,022 people </a:t>
            </a:r>
            <a:r>
              <a:rPr lang="en-US" sz="1100" dirty="0">
                <a:latin typeface="+mj-lt"/>
              </a:rPr>
              <a:t>completed training</a:t>
            </a:r>
            <a:endParaRPr lang="ru-RU" sz="1100" dirty="0">
              <a:latin typeface="+mj-lt"/>
            </a:endParaRPr>
          </a:p>
        </p:txBody>
      </p:sp>
      <p:sp>
        <p:nvSpPr>
          <p:cNvPr id="72" name="TextBox 71">
            <a:extLst>
              <a:ext uri="{FF2B5EF4-FFF2-40B4-BE49-F238E27FC236}">
                <a16:creationId xmlns:a16="http://schemas.microsoft.com/office/drawing/2014/main" id="{BCF6CF6B-B393-AD75-8592-39EC3372D98A}"/>
              </a:ext>
            </a:extLst>
          </p:cNvPr>
          <p:cNvSpPr txBox="1"/>
          <p:nvPr/>
        </p:nvSpPr>
        <p:spPr>
          <a:xfrm>
            <a:off x="2927069" y="2764297"/>
            <a:ext cx="1016635" cy="338554"/>
          </a:xfrm>
          <a:prstGeom prst="rect">
            <a:avLst/>
          </a:prstGeom>
          <a:noFill/>
        </p:spPr>
        <p:txBody>
          <a:bodyPr wrap="square" rtlCol="0">
            <a:spAutoFit/>
          </a:bodyPr>
          <a:lstStyle/>
          <a:p>
            <a:pPr algn="ctr"/>
            <a:r>
              <a:rPr lang="en-US" sz="1600" b="1" dirty="0">
                <a:solidFill>
                  <a:srgbClr val="C00000"/>
                </a:solidFill>
                <a:latin typeface="+mj-lt"/>
              </a:rPr>
              <a:t>$5</a:t>
            </a:r>
            <a:r>
              <a:rPr lang="ru-RU" sz="1600" b="1" dirty="0">
                <a:solidFill>
                  <a:srgbClr val="C00000"/>
                </a:solidFill>
                <a:latin typeface="+mj-lt"/>
              </a:rPr>
              <a:t>.5 </a:t>
            </a:r>
            <a:r>
              <a:rPr lang="en-US" sz="1600" b="1" dirty="0" err="1">
                <a:solidFill>
                  <a:srgbClr val="C00000"/>
                </a:solidFill>
                <a:latin typeface="+mj-lt"/>
              </a:rPr>
              <a:t>mln</a:t>
            </a:r>
            <a:endParaRPr lang="ru-RU" sz="1600" b="1" dirty="0">
              <a:solidFill>
                <a:srgbClr val="C00000"/>
              </a:solidFill>
              <a:latin typeface="+mj-lt"/>
            </a:endParaRPr>
          </a:p>
        </p:txBody>
      </p:sp>
      <p:sp>
        <p:nvSpPr>
          <p:cNvPr id="73" name="TextBox 72">
            <a:extLst>
              <a:ext uri="{FF2B5EF4-FFF2-40B4-BE49-F238E27FC236}">
                <a16:creationId xmlns:a16="http://schemas.microsoft.com/office/drawing/2014/main" id="{C3ED3423-2494-E8B5-AF76-1B3B6745E7EE}"/>
              </a:ext>
            </a:extLst>
          </p:cNvPr>
          <p:cNvSpPr txBox="1"/>
          <p:nvPr/>
        </p:nvSpPr>
        <p:spPr>
          <a:xfrm>
            <a:off x="5375596" y="2786465"/>
            <a:ext cx="958264" cy="338554"/>
          </a:xfrm>
          <a:prstGeom prst="rect">
            <a:avLst/>
          </a:prstGeom>
          <a:noFill/>
        </p:spPr>
        <p:txBody>
          <a:bodyPr wrap="square" rtlCol="0">
            <a:spAutoFit/>
          </a:bodyPr>
          <a:lstStyle/>
          <a:p>
            <a:pPr algn="ctr"/>
            <a:r>
              <a:rPr lang="en-US" sz="1600" b="1" dirty="0">
                <a:solidFill>
                  <a:srgbClr val="C00000"/>
                </a:solidFill>
                <a:latin typeface="+mj-lt"/>
              </a:rPr>
              <a:t>$8</a:t>
            </a:r>
            <a:r>
              <a:rPr lang="ru-RU" sz="1600" b="1" dirty="0">
                <a:solidFill>
                  <a:srgbClr val="C00000"/>
                </a:solidFill>
                <a:latin typeface="+mj-lt"/>
              </a:rPr>
              <a:t>.5 </a:t>
            </a:r>
            <a:r>
              <a:rPr lang="en-US" sz="1600" b="1" dirty="0" err="1">
                <a:solidFill>
                  <a:srgbClr val="C00000"/>
                </a:solidFill>
                <a:latin typeface="+mj-lt"/>
              </a:rPr>
              <a:t>mln</a:t>
            </a:r>
            <a:endParaRPr lang="ru-RU" sz="1600" b="1" dirty="0">
              <a:solidFill>
                <a:srgbClr val="C00000"/>
              </a:solidFill>
              <a:latin typeface="+mj-lt"/>
            </a:endParaRPr>
          </a:p>
        </p:txBody>
      </p:sp>
      <p:sp>
        <p:nvSpPr>
          <p:cNvPr id="75" name="TextBox 74">
            <a:extLst>
              <a:ext uri="{FF2B5EF4-FFF2-40B4-BE49-F238E27FC236}">
                <a16:creationId xmlns:a16="http://schemas.microsoft.com/office/drawing/2014/main" id="{DAC613FD-434C-A74A-DC69-A5C8AE7F3AEC}"/>
              </a:ext>
            </a:extLst>
          </p:cNvPr>
          <p:cNvSpPr txBox="1"/>
          <p:nvPr/>
        </p:nvSpPr>
        <p:spPr>
          <a:xfrm>
            <a:off x="2981959" y="3311369"/>
            <a:ext cx="1437336" cy="369332"/>
          </a:xfrm>
          <a:prstGeom prst="rect">
            <a:avLst/>
          </a:prstGeom>
          <a:noFill/>
        </p:spPr>
        <p:txBody>
          <a:bodyPr wrap="square">
            <a:spAutoFit/>
          </a:bodyPr>
          <a:lstStyle/>
          <a:p>
            <a:r>
              <a:rPr lang="en-US" sz="1050" dirty="0"/>
              <a:t>Employed </a:t>
            </a:r>
            <a:r>
              <a:rPr lang="ru-RU" b="1" dirty="0">
                <a:solidFill>
                  <a:srgbClr val="C00000"/>
                </a:solidFill>
                <a:latin typeface="+mj-lt"/>
              </a:rPr>
              <a:t>91,9%</a:t>
            </a:r>
            <a:endParaRPr lang="ru-RU" sz="1050" dirty="0">
              <a:latin typeface="+mj-lt"/>
            </a:endParaRPr>
          </a:p>
        </p:txBody>
      </p:sp>
      <p:sp>
        <p:nvSpPr>
          <p:cNvPr id="76" name="TextBox 75">
            <a:extLst>
              <a:ext uri="{FF2B5EF4-FFF2-40B4-BE49-F238E27FC236}">
                <a16:creationId xmlns:a16="http://schemas.microsoft.com/office/drawing/2014/main" id="{D4F00662-D748-BE87-3780-B84E56DA63D7}"/>
              </a:ext>
            </a:extLst>
          </p:cNvPr>
          <p:cNvSpPr txBox="1"/>
          <p:nvPr/>
        </p:nvSpPr>
        <p:spPr>
          <a:xfrm>
            <a:off x="5375596" y="3340764"/>
            <a:ext cx="1334274" cy="369332"/>
          </a:xfrm>
          <a:prstGeom prst="rect">
            <a:avLst/>
          </a:prstGeom>
          <a:noFill/>
        </p:spPr>
        <p:txBody>
          <a:bodyPr wrap="square">
            <a:spAutoFit/>
          </a:bodyPr>
          <a:lstStyle/>
          <a:p>
            <a:r>
              <a:rPr lang="en-US" sz="1050" dirty="0"/>
              <a:t>Employed </a:t>
            </a:r>
            <a:r>
              <a:rPr lang="ru-RU" b="1" dirty="0">
                <a:solidFill>
                  <a:srgbClr val="C00000"/>
                </a:solidFill>
                <a:latin typeface="+mj-lt"/>
              </a:rPr>
              <a:t>9</a:t>
            </a:r>
            <a:r>
              <a:rPr lang="en-US" b="1" dirty="0">
                <a:solidFill>
                  <a:srgbClr val="C00000"/>
                </a:solidFill>
                <a:latin typeface="+mj-lt"/>
              </a:rPr>
              <a:t>5</a:t>
            </a:r>
            <a:r>
              <a:rPr lang="ru-RU" b="1" dirty="0">
                <a:solidFill>
                  <a:srgbClr val="C00000"/>
                </a:solidFill>
                <a:latin typeface="+mj-lt"/>
              </a:rPr>
              <a:t>,</a:t>
            </a:r>
            <a:r>
              <a:rPr lang="en-US" b="1" dirty="0">
                <a:solidFill>
                  <a:srgbClr val="C00000"/>
                </a:solidFill>
                <a:latin typeface="+mj-lt"/>
              </a:rPr>
              <a:t>1</a:t>
            </a:r>
            <a:r>
              <a:rPr lang="ru-RU" b="1" dirty="0">
                <a:solidFill>
                  <a:srgbClr val="C00000"/>
                </a:solidFill>
                <a:latin typeface="+mj-lt"/>
              </a:rPr>
              <a:t>%</a:t>
            </a:r>
            <a:endParaRPr lang="ru-RU" sz="1050" dirty="0">
              <a:latin typeface="+mj-lt"/>
            </a:endParaRPr>
          </a:p>
        </p:txBody>
      </p:sp>
      <p:graphicFrame>
        <p:nvGraphicFramePr>
          <p:cNvPr id="78" name="Таблица 77">
            <a:extLst>
              <a:ext uri="{FF2B5EF4-FFF2-40B4-BE49-F238E27FC236}">
                <a16:creationId xmlns:a16="http://schemas.microsoft.com/office/drawing/2014/main" id="{C741DC8B-6710-3E48-83D8-46424481CF8C}"/>
              </a:ext>
            </a:extLst>
          </p:cNvPr>
          <p:cNvGraphicFramePr>
            <a:graphicFrameLocks noGrp="1"/>
          </p:cNvGraphicFramePr>
          <p:nvPr>
            <p:extLst>
              <p:ext uri="{D42A27DB-BD31-4B8C-83A1-F6EECF244321}">
                <p14:modId xmlns:p14="http://schemas.microsoft.com/office/powerpoint/2010/main" val="3368664273"/>
              </p:ext>
            </p:extLst>
          </p:nvPr>
        </p:nvGraphicFramePr>
        <p:xfrm>
          <a:off x="2634053" y="3863677"/>
          <a:ext cx="2159738" cy="662940"/>
        </p:xfrm>
        <a:graphic>
          <a:graphicData uri="http://schemas.openxmlformats.org/drawingml/2006/table">
            <a:tbl>
              <a:tblPr firstRow="1" bandRow="1">
                <a:tableStyleId>{3B4B98B0-60AC-42C2-AFA5-B58CD77FA1E5}</a:tableStyleId>
              </a:tblPr>
              <a:tblGrid>
                <a:gridCol w="2159738">
                  <a:extLst>
                    <a:ext uri="{9D8B030D-6E8A-4147-A177-3AD203B41FA5}">
                      <a16:colId xmlns:a16="http://schemas.microsoft.com/office/drawing/2014/main" val="1815943836"/>
                    </a:ext>
                  </a:extLst>
                </a:gridCol>
              </a:tblGrid>
              <a:tr h="306327">
                <a:tc>
                  <a:txBody>
                    <a:bodyPr/>
                    <a:lstStyle/>
                    <a:p>
                      <a:pPr marL="285750" indent="-285750">
                        <a:buFont typeface="Wingdings" panose="05000000000000000000" pitchFamily="2" charset="2"/>
                        <a:buChar char="v"/>
                      </a:pPr>
                      <a:r>
                        <a:rPr lang="en-US" sz="1050" b="0" u="none" strike="noStrike" dirty="0">
                          <a:solidFill>
                            <a:srgbClr val="002060"/>
                          </a:solidFill>
                          <a:effectLst/>
                          <a:latin typeface="Arial" panose="020B0604020202020204" pitchFamily="34" charset="0"/>
                          <a:cs typeface="Arial" panose="020B0604020202020204" pitchFamily="34" charset="0"/>
                        </a:rPr>
                        <a:t>Repair and maintenance of cars</a:t>
                      </a:r>
                      <a:endParaRPr lang="en-US" sz="1050" b="0" dirty="0">
                        <a:solidFill>
                          <a:srgbClr val="00206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56167128"/>
                  </a:ext>
                </a:extLst>
              </a:tr>
              <a:tr h="168564">
                <a:tc>
                  <a:txBody>
                    <a:bodyPr/>
                    <a:lstStyle/>
                    <a:p>
                      <a:pPr marL="285750" indent="-285750">
                        <a:buFont typeface="Wingdings" panose="05000000000000000000" pitchFamily="2" charset="2"/>
                        <a:buChar char="v"/>
                      </a:pPr>
                      <a:r>
                        <a:rPr lang="en-US" sz="1050" u="none" strike="noStrike" dirty="0">
                          <a:solidFill>
                            <a:srgbClr val="002060"/>
                          </a:solidFill>
                          <a:effectLst/>
                          <a:latin typeface="Arial" panose="020B0604020202020204" pitchFamily="34" charset="0"/>
                          <a:cs typeface="Arial" panose="020B0604020202020204" pitchFamily="34" charset="0"/>
                        </a:rPr>
                        <a:t>Welding mechanic</a:t>
                      </a:r>
                      <a:endParaRPr lang="en-US" sz="1050" dirty="0">
                        <a:solidFill>
                          <a:srgbClr val="00206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69784762"/>
                  </a:ext>
                </a:extLst>
              </a:tr>
            </a:tbl>
          </a:graphicData>
        </a:graphic>
      </p:graphicFrame>
      <p:graphicFrame>
        <p:nvGraphicFramePr>
          <p:cNvPr id="79" name="Таблица 78">
            <a:extLst>
              <a:ext uri="{FF2B5EF4-FFF2-40B4-BE49-F238E27FC236}">
                <a16:creationId xmlns:a16="http://schemas.microsoft.com/office/drawing/2014/main" id="{09997A55-739E-9AD3-995C-8490B1A84F8C}"/>
              </a:ext>
            </a:extLst>
          </p:cNvPr>
          <p:cNvGraphicFramePr>
            <a:graphicFrameLocks noGrp="1"/>
          </p:cNvGraphicFramePr>
          <p:nvPr>
            <p:extLst>
              <p:ext uri="{D42A27DB-BD31-4B8C-83A1-F6EECF244321}">
                <p14:modId xmlns:p14="http://schemas.microsoft.com/office/powerpoint/2010/main" val="2701968911"/>
              </p:ext>
            </p:extLst>
          </p:nvPr>
        </p:nvGraphicFramePr>
        <p:xfrm>
          <a:off x="5080009" y="3868393"/>
          <a:ext cx="3970330" cy="754380"/>
        </p:xfrm>
        <a:graphic>
          <a:graphicData uri="http://schemas.openxmlformats.org/drawingml/2006/table">
            <a:tbl>
              <a:tblPr firstRow="1" bandRow="1">
                <a:tableStyleId>{3B4B98B0-60AC-42C2-AFA5-B58CD77FA1E5}</a:tableStyleId>
              </a:tblPr>
              <a:tblGrid>
                <a:gridCol w="3970330">
                  <a:extLst>
                    <a:ext uri="{9D8B030D-6E8A-4147-A177-3AD203B41FA5}">
                      <a16:colId xmlns:a16="http://schemas.microsoft.com/office/drawing/2014/main" val="1734691385"/>
                    </a:ext>
                  </a:extLst>
                </a:gridCol>
              </a:tblGrid>
              <a:tr h="234878">
                <a:tc>
                  <a:txBody>
                    <a:bodyPr/>
                    <a:lstStyle/>
                    <a:p>
                      <a:pPr marL="285750" marR="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1050" u="none" strike="noStrike" dirty="0">
                          <a:solidFill>
                            <a:srgbClr val="002060"/>
                          </a:solidFill>
                          <a:effectLst/>
                          <a:latin typeface="Arial" panose="020B0604020202020204" pitchFamily="34" charset="0"/>
                          <a:cs typeface="Arial" panose="020B0604020202020204" pitchFamily="34" charset="0"/>
                        </a:rPr>
                        <a:t>Information Technology</a:t>
                      </a:r>
                    </a:p>
                  </a:txBody>
                  <a:tcPr/>
                </a:tc>
                <a:extLst>
                  <a:ext uri="{0D108BD9-81ED-4DB2-BD59-A6C34878D82A}">
                    <a16:rowId xmlns:a16="http://schemas.microsoft.com/office/drawing/2014/main" val="2120287415"/>
                  </a:ext>
                </a:extLst>
              </a:tr>
              <a:tr h="234878">
                <a:tc>
                  <a:txBody>
                    <a:bodyPr/>
                    <a:lstStyle/>
                    <a:p>
                      <a:pPr marL="285750" indent="-285750">
                        <a:buFont typeface="Wingdings" panose="05000000000000000000" pitchFamily="2" charset="2"/>
                        <a:buChar char="v"/>
                      </a:pPr>
                      <a:r>
                        <a:rPr lang="en-US" sz="1050" u="none" strike="noStrike" dirty="0">
                          <a:solidFill>
                            <a:srgbClr val="002060"/>
                          </a:solidFill>
                          <a:effectLst/>
                          <a:latin typeface="Arial" panose="020B0604020202020204" pitchFamily="34" charset="0"/>
                          <a:cs typeface="Arial" panose="020B0604020202020204" pitchFamily="34" charset="0"/>
                        </a:rPr>
                        <a:t>Electronics and Instrumentation</a:t>
                      </a:r>
                      <a:endParaRPr lang="en-US" sz="1050" dirty="0">
                        <a:solidFill>
                          <a:srgbClr val="00206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06628380"/>
                  </a:ext>
                </a:extLst>
              </a:tr>
              <a:tr h="234878">
                <a:tc>
                  <a:txBody>
                    <a:bodyPr/>
                    <a:lstStyle/>
                    <a:p>
                      <a:pPr marL="285750" indent="-285750">
                        <a:buFont typeface="Wingdings" panose="05000000000000000000" pitchFamily="2" charset="2"/>
                        <a:buChar char="v"/>
                      </a:pPr>
                      <a:r>
                        <a:rPr lang="en-US" sz="1050" dirty="0">
                          <a:solidFill>
                            <a:srgbClr val="002060"/>
                          </a:solidFill>
                          <a:latin typeface="Arial" panose="020B0604020202020204" pitchFamily="34" charset="0"/>
                          <a:cs typeface="Arial" panose="020B0604020202020204" pitchFamily="34" charset="0"/>
                        </a:rPr>
                        <a:t>Textile industry</a:t>
                      </a:r>
                    </a:p>
                  </a:txBody>
                  <a:tcPr/>
                </a:tc>
                <a:extLst>
                  <a:ext uri="{0D108BD9-81ED-4DB2-BD59-A6C34878D82A}">
                    <a16:rowId xmlns:a16="http://schemas.microsoft.com/office/drawing/2014/main" val="431436031"/>
                  </a:ext>
                </a:extLst>
              </a:tr>
            </a:tbl>
          </a:graphicData>
        </a:graphic>
      </p:graphicFrame>
      <p:pic>
        <p:nvPicPr>
          <p:cNvPr id="82" name="Picture 6" descr="Coins free icon">
            <a:extLst>
              <a:ext uri="{FF2B5EF4-FFF2-40B4-BE49-F238E27FC236}">
                <a16:creationId xmlns:a16="http://schemas.microsoft.com/office/drawing/2014/main" id="{3C8305CA-2E2F-70AA-84E9-ADF43238F73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80673" y="2774920"/>
            <a:ext cx="370895" cy="370895"/>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6" descr="Coins free icon">
            <a:extLst>
              <a:ext uri="{FF2B5EF4-FFF2-40B4-BE49-F238E27FC236}">
                <a16:creationId xmlns:a16="http://schemas.microsoft.com/office/drawing/2014/main" id="{A56FCA0E-BC1D-11B8-BE10-803678C0611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88057" y="2521355"/>
            <a:ext cx="370895" cy="370895"/>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484AEA88-30F0-BF1B-40C0-289B0D8C799A}"/>
              </a:ext>
            </a:extLst>
          </p:cNvPr>
          <p:cNvSpPr txBox="1"/>
          <p:nvPr/>
        </p:nvSpPr>
        <p:spPr>
          <a:xfrm>
            <a:off x="7604759" y="2521355"/>
            <a:ext cx="958264" cy="338554"/>
          </a:xfrm>
          <a:prstGeom prst="rect">
            <a:avLst/>
          </a:prstGeom>
          <a:noFill/>
        </p:spPr>
        <p:txBody>
          <a:bodyPr wrap="square" rtlCol="0">
            <a:spAutoFit/>
          </a:bodyPr>
          <a:lstStyle/>
          <a:p>
            <a:pPr algn="ctr"/>
            <a:r>
              <a:rPr lang="en-US" sz="1600" b="1" dirty="0">
                <a:solidFill>
                  <a:srgbClr val="C00000"/>
                </a:solidFill>
                <a:latin typeface="+mj-lt"/>
              </a:rPr>
              <a:t>$9</a:t>
            </a:r>
            <a:r>
              <a:rPr lang="ru-RU" sz="1600" b="1" dirty="0">
                <a:solidFill>
                  <a:srgbClr val="C00000"/>
                </a:solidFill>
                <a:latin typeface="+mj-lt"/>
              </a:rPr>
              <a:t>.</a:t>
            </a:r>
            <a:r>
              <a:rPr lang="en-US" sz="1600" b="1" dirty="0">
                <a:solidFill>
                  <a:srgbClr val="C00000"/>
                </a:solidFill>
                <a:latin typeface="+mj-lt"/>
              </a:rPr>
              <a:t>8</a:t>
            </a:r>
            <a:r>
              <a:rPr lang="ru-RU" sz="1600" b="1" dirty="0">
                <a:solidFill>
                  <a:srgbClr val="C00000"/>
                </a:solidFill>
                <a:latin typeface="+mj-lt"/>
              </a:rPr>
              <a:t> </a:t>
            </a:r>
            <a:r>
              <a:rPr lang="en-US" sz="1600" b="1" dirty="0" err="1">
                <a:solidFill>
                  <a:srgbClr val="C00000"/>
                </a:solidFill>
                <a:latin typeface="+mj-lt"/>
              </a:rPr>
              <a:t>mln</a:t>
            </a:r>
            <a:endParaRPr lang="ru-RU" sz="1600" b="1" dirty="0">
              <a:solidFill>
                <a:srgbClr val="C00000"/>
              </a:solidFill>
              <a:latin typeface="+mj-lt"/>
            </a:endParaRPr>
          </a:p>
        </p:txBody>
      </p:sp>
      <p:sp>
        <p:nvSpPr>
          <p:cNvPr id="85" name="TextBox 84">
            <a:extLst>
              <a:ext uri="{FF2B5EF4-FFF2-40B4-BE49-F238E27FC236}">
                <a16:creationId xmlns:a16="http://schemas.microsoft.com/office/drawing/2014/main" id="{7F2CD9BA-159A-7F00-EE7C-A44FBEAE012D}"/>
              </a:ext>
            </a:extLst>
          </p:cNvPr>
          <p:cNvSpPr txBox="1"/>
          <p:nvPr/>
        </p:nvSpPr>
        <p:spPr>
          <a:xfrm>
            <a:off x="7595490" y="3379075"/>
            <a:ext cx="1334274" cy="261610"/>
          </a:xfrm>
          <a:prstGeom prst="rect">
            <a:avLst/>
          </a:prstGeom>
          <a:noFill/>
        </p:spPr>
        <p:txBody>
          <a:bodyPr wrap="square">
            <a:spAutoFit/>
          </a:bodyPr>
          <a:lstStyle/>
          <a:p>
            <a:r>
              <a:rPr lang="en-US" sz="700" dirty="0"/>
              <a:t>Capacity </a:t>
            </a:r>
            <a:r>
              <a:rPr lang="en-US" sz="1100" b="1" dirty="0">
                <a:solidFill>
                  <a:srgbClr val="C00000"/>
                </a:solidFill>
                <a:latin typeface="+mj-lt"/>
              </a:rPr>
              <a:t>2400 per year</a:t>
            </a:r>
            <a:endParaRPr lang="ru-RU" sz="700" dirty="0">
              <a:latin typeface="+mj-lt"/>
            </a:endParaRPr>
          </a:p>
        </p:txBody>
      </p:sp>
      <p:sp>
        <p:nvSpPr>
          <p:cNvPr id="86" name="TextBox 85">
            <a:extLst>
              <a:ext uri="{FF2B5EF4-FFF2-40B4-BE49-F238E27FC236}">
                <a16:creationId xmlns:a16="http://schemas.microsoft.com/office/drawing/2014/main" id="{50A2828C-A1C7-C514-341A-0E5AF4F3B698}"/>
              </a:ext>
            </a:extLst>
          </p:cNvPr>
          <p:cNvSpPr txBox="1"/>
          <p:nvPr/>
        </p:nvSpPr>
        <p:spPr>
          <a:xfrm>
            <a:off x="801558" y="923902"/>
            <a:ext cx="749131" cy="276999"/>
          </a:xfrm>
          <a:prstGeom prst="rect">
            <a:avLst/>
          </a:prstGeom>
          <a:noFill/>
        </p:spPr>
        <p:txBody>
          <a:bodyPr wrap="square">
            <a:spAutoFit/>
          </a:bodyPr>
          <a:lstStyle/>
          <a:p>
            <a:r>
              <a:rPr lang="en-US" sz="1200" b="1" dirty="0">
                <a:solidFill>
                  <a:schemeClr val="tx2"/>
                </a:solidFill>
              </a:rPr>
              <a:t>Tashkent</a:t>
            </a:r>
            <a:endParaRPr lang="ru-RU" sz="1200" b="1" dirty="0">
              <a:solidFill>
                <a:schemeClr val="tx2"/>
              </a:solidFill>
              <a:latin typeface="+mj-lt"/>
            </a:endParaRPr>
          </a:p>
        </p:txBody>
      </p:sp>
      <p:sp>
        <p:nvSpPr>
          <p:cNvPr id="88" name="TextBox 87">
            <a:extLst>
              <a:ext uri="{FF2B5EF4-FFF2-40B4-BE49-F238E27FC236}">
                <a16:creationId xmlns:a16="http://schemas.microsoft.com/office/drawing/2014/main" id="{80CDA955-D734-F84E-9CE0-71221113747F}"/>
              </a:ext>
            </a:extLst>
          </p:cNvPr>
          <p:cNvSpPr txBox="1"/>
          <p:nvPr/>
        </p:nvSpPr>
        <p:spPr>
          <a:xfrm>
            <a:off x="3084217" y="903137"/>
            <a:ext cx="908201" cy="276999"/>
          </a:xfrm>
          <a:prstGeom prst="rect">
            <a:avLst/>
          </a:prstGeom>
          <a:noFill/>
        </p:spPr>
        <p:txBody>
          <a:bodyPr wrap="square">
            <a:spAutoFit/>
          </a:bodyPr>
          <a:lstStyle/>
          <a:p>
            <a:r>
              <a:rPr lang="en-US" sz="1200" b="1" dirty="0">
                <a:solidFill>
                  <a:schemeClr val="tx2"/>
                </a:solidFill>
              </a:rPr>
              <a:t>Samarkand</a:t>
            </a:r>
            <a:endParaRPr lang="ru-RU" sz="1200" b="1" dirty="0">
              <a:solidFill>
                <a:schemeClr val="tx2"/>
              </a:solidFill>
              <a:latin typeface="+mj-lt"/>
            </a:endParaRPr>
          </a:p>
        </p:txBody>
      </p:sp>
      <p:sp>
        <p:nvSpPr>
          <p:cNvPr id="90" name="TextBox 89">
            <a:extLst>
              <a:ext uri="{FF2B5EF4-FFF2-40B4-BE49-F238E27FC236}">
                <a16:creationId xmlns:a16="http://schemas.microsoft.com/office/drawing/2014/main" id="{72861C2E-E4CB-1CE7-A2A1-47366A2ED723}"/>
              </a:ext>
            </a:extLst>
          </p:cNvPr>
          <p:cNvSpPr txBox="1"/>
          <p:nvPr/>
        </p:nvSpPr>
        <p:spPr>
          <a:xfrm>
            <a:off x="5390572" y="907559"/>
            <a:ext cx="1002523" cy="276999"/>
          </a:xfrm>
          <a:prstGeom prst="rect">
            <a:avLst/>
          </a:prstGeom>
          <a:noFill/>
        </p:spPr>
        <p:txBody>
          <a:bodyPr wrap="square">
            <a:spAutoFit/>
          </a:bodyPr>
          <a:lstStyle/>
          <a:p>
            <a:r>
              <a:rPr lang="en-US" sz="1200" b="1" dirty="0" err="1">
                <a:solidFill>
                  <a:schemeClr val="tx2"/>
                </a:solidFill>
              </a:rPr>
              <a:t>Shakhrisabz</a:t>
            </a:r>
            <a:endParaRPr lang="ru-RU" sz="1200" b="1" dirty="0">
              <a:solidFill>
                <a:schemeClr val="tx2"/>
              </a:solidFill>
              <a:latin typeface="+mj-lt"/>
            </a:endParaRPr>
          </a:p>
        </p:txBody>
      </p:sp>
      <p:sp>
        <p:nvSpPr>
          <p:cNvPr id="91" name="TextBox 90">
            <a:extLst>
              <a:ext uri="{FF2B5EF4-FFF2-40B4-BE49-F238E27FC236}">
                <a16:creationId xmlns:a16="http://schemas.microsoft.com/office/drawing/2014/main" id="{B2666B75-371C-16E8-C3C8-D60220B90C4E}"/>
              </a:ext>
            </a:extLst>
          </p:cNvPr>
          <p:cNvSpPr txBox="1"/>
          <p:nvPr/>
        </p:nvSpPr>
        <p:spPr>
          <a:xfrm>
            <a:off x="7667388" y="904878"/>
            <a:ext cx="833005" cy="276999"/>
          </a:xfrm>
          <a:prstGeom prst="rect">
            <a:avLst/>
          </a:prstGeom>
          <a:noFill/>
        </p:spPr>
        <p:txBody>
          <a:bodyPr wrap="square">
            <a:spAutoFit/>
          </a:bodyPr>
          <a:lstStyle/>
          <a:p>
            <a:r>
              <a:rPr lang="en-US" sz="1200" b="1" dirty="0">
                <a:solidFill>
                  <a:schemeClr val="tx2"/>
                </a:solidFill>
              </a:rPr>
              <a:t>Ferghana</a:t>
            </a:r>
            <a:endParaRPr lang="ru-RU" sz="1200" b="1" dirty="0">
              <a:solidFill>
                <a:schemeClr val="tx2"/>
              </a:solidFill>
              <a:latin typeface="+mj-lt"/>
            </a:endParaRPr>
          </a:p>
        </p:txBody>
      </p:sp>
    </p:spTree>
    <p:extLst>
      <p:ext uri="{BB962C8B-B14F-4D97-AF65-F5344CB8AC3E}">
        <p14:creationId xmlns:p14="http://schemas.microsoft.com/office/powerpoint/2010/main" val="2720760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4886560" cy="763525"/>
          </a:xfrm>
        </p:spPr>
        <p:txBody>
          <a:bodyPr>
            <a:normAutofit fontScale="90000"/>
          </a:bodyPr>
          <a:lstStyle/>
          <a:p>
            <a:pPr algn="ctr"/>
            <a:r>
              <a:rPr lang="en-US" sz="2000" b="1" dirty="0">
                <a:solidFill>
                  <a:schemeClr val="bg1"/>
                </a:solidFill>
                <a:latin typeface="Arial" panose="020B0604020202020204" pitchFamily="34" charset="0"/>
                <a:ea typeface="Calibri" panose="020F0502020204030204" pitchFamily="34" charset="0"/>
                <a:cs typeface="Arial" panose="020B0604020202020204" pitchFamily="34" charset="0"/>
              </a:rPr>
              <a:t>REINTEGRATION OF CITIZENS RETURNED TO UZBEKISTAN FROM ABROAD</a:t>
            </a:r>
            <a:endParaRPr lang="uz-Cyrl-UZ" sz="2000" i="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grpSp>
        <p:nvGrpSpPr>
          <p:cNvPr id="3" name="Группа 2">
            <a:extLst>
              <a:ext uri="{FF2B5EF4-FFF2-40B4-BE49-F238E27FC236}">
                <a16:creationId xmlns:a16="http://schemas.microsoft.com/office/drawing/2014/main" id="{73AD0E6C-FF75-55B0-6EE5-FF19FCB8D0F1}"/>
              </a:ext>
            </a:extLst>
          </p:cNvPr>
          <p:cNvGrpSpPr/>
          <p:nvPr/>
        </p:nvGrpSpPr>
        <p:grpSpPr>
          <a:xfrm>
            <a:off x="1517900" y="4593545"/>
            <a:ext cx="2290575" cy="505673"/>
            <a:chOff x="1517900" y="4593545"/>
            <a:chExt cx="2290575" cy="505673"/>
          </a:xfrm>
        </p:grpSpPr>
        <p:pic>
          <p:nvPicPr>
            <p:cNvPr id="4" name="Рисунок 3">
              <a:extLst>
                <a:ext uri="{FF2B5EF4-FFF2-40B4-BE49-F238E27FC236}">
                  <a16:creationId xmlns:a16="http://schemas.microsoft.com/office/drawing/2014/main" id="{43149037-213E-9C6A-8CC1-217C5971D38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3280"/>
            <a:stretch/>
          </p:blipFill>
          <p:spPr>
            <a:xfrm>
              <a:off x="1517900" y="4593545"/>
              <a:ext cx="458115" cy="505673"/>
            </a:xfrm>
            <a:prstGeom prst="rect">
              <a:avLst/>
            </a:prstGeom>
          </p:spPr>
        </p:pic>
        <p:sp>
          <p:nvSpPr>
            <p:cNvPr id="5" name="TextBox 4">
              <a:extLst>
                <a:ext uri="{FF2B5EF4-FFF2-40B4-BE49-F238E27FC236}">
                  <a16:creationId xmlns:a16="http://schemas.microsoft.com/office/drawing/2014/main" id="{7B9BF935-970B-68DC-FF85-3068BCBA5801}"/>
                </a:ext>
              </a:extLst>
            </p:cNvPr>
            <p:cNvSpPr txBox="1"/>
            <p:nvPr/>
          </p:nvSpPr>
          <p:spPr>
            <a:xfrm>
              <a:off x="1976015" y="4622773"/>
              <a:ext cx="1832460" cy="461665"/>
            </a:xfrm>
            <a:prstGeom prst="rect">
              <a:avLst/>
            </a:prstGeom>
            <a:noFill/>
          </p:spPr>
          <p:txBody>
            <a:bodyPr wrap="square" rtlCol="0">
              <a:spAutoFit/>
            </a:bodyPr>
            <a:lstStyle/>
            <a:p>
              <a:r>
                <a:rPr lang="en-US" sz="800" kern="0" spc="-8" dirty="0">
                  <a:solidFill>
                    <a:srgbClr val="075F96"/>
                  </a:solidFill>
                  <a:latin typeface="Montserrat" panose="00000800000000000000" pitchFamily="2" charset="-52"/>
                  <a:cs typeface="Arial" panose="020B0604020202020204" pitchFamily="34" charset="0"/>
                  <a:sym typeface="Helvetica Light"/>
                </a:rPr>
                <a:t>Ministry of Employment and Labor Relations </a:t>
              </a:r>
              <a:br>
                <a:rPr lang="en-US" sz="800" kern="0" spc="-8" dirty="0">
                  <a:solidFill>
                    <a:srgbClr val="075F96"/>
                  </a:solidFill>
                  <a:latin typeface="Montserrat" panose="00000800000000000000" pitchFamily="2" charset="-52"/>
                  <a:cs typeface="Arial" panose="020B0604020202020204" pitchFamily="34" charset="0"/>
                  <a:sym typeface="Helvetica Light"/>
                </a:rPr>
              </a:br>
              <a:r>
                <a:rPr lang="en-US" sz="800" kern="0" spc="-8" dirty="0">
                  <a:solidFill>
                    <a:srgbClr val="075F96"/>
                  </a:solidFill>
                  <a:latin typeface="Montserrat" panose="00000800000000000000" pitchFamily="2" charset="-52"/>
                  <a:cs typeface="Arial" panose="020B0604020202020204" pitchFamily="34" charset="0"/>
                  <a:sym typeface="Helvetica Light"/>
                </a:rPr>
                <a:t>of the Republic of Uzbekistan</a:t>
              </a:r>
              <a:endParaRPr lang="ru-RU" sz="800" dirty="0">
                <a:solidFill>
                  <a:srgbClr val="075F96"/>
                </a:solidFill>
                <a:latin typeface="Montserrat" panose="00000800000000000000" pitchFamily="2" charset="-52"/>
              </a:endParaRPr>
            </a:p>
          </p:txBody>
        </p:sp>
      </p:grpSp>
      <p:grpSp>
        <p:nvGrpSpPr>
          <p:cNvPr id="30" name="Группа 29">
            <a:extLst>
              <a:ext uri="{FF2B5EF4-FFF2-40B4-BE49-F238E27FC236}">
                <a16:creationId xmlns:a16="http://schemas.microsoft.com/office/drawing/2014/main" id="{5D428E9A-BF3D-9AA4-BDA5-B027531B1C57}"/>
              </a:ext>
            </a:extLst>
          </p:cNvPr>
          <p:cNvGrpSpPr/>
          <p:nvPr/>
        </p:nvGrpSpPr>
        <p:grpSpPr>
          <a:xfrm>
            <a:off x="1212490" y="1212705"/>
            <a:ext cx="7337413" cy="2999512"/>
            <a:chOff x="754375" y="1172337"/>
            <a:chExt cx="7337413" cy="2999512"/>
          </a:xfrm>
        </p:grpSpPr>
        <p:grpSp>
          <p:nvGrpSpPr>
            <p:cNvPr id="29" name="Группа 28">
              <a:extLst>
                <a:ext uri="{FF2B5EF4-FFF2-40B4-BE49-F238E27FC236}">
                  <a16:creationId xmlns:a16="http://schemas.microsoft.com/office/drawing/2014/main" id="{ED757F10-3E1A-3EE8-43DA-8A6A3FDF5207}"/>
                </a:ext>
              </a:extLst>
            </p:cNvPr>
            <p:cNvGrpSpPr/>
            <p:nvPr/>
          </p:nvGrpSpPr>
          <p:grpSpPr>
            <a:xfrm>
              <a:off x="754375" y="1172337"/>
              <a:ext cx="7337413" cy="2999512"/>
              <a:chOff x="746802" y="1172337"/>
              <a:chExt cx="7337413" cy="2999512"/>
            </a:xfrm>
          </p:grpSpPr>
          <p:grpSp>
            <p:nvGrpSpPr>
              <p:cNvPr id="6" name="Группа 5">
                <a:extLst>
                  <a:ext uri="{FF2B5EF4-FFF2-40B4-BE49-F238E27FC236}">
                    <a16:creationId xmlns:a16="http://schemas.microsoft.com/office/drawing/2014/main" id="{9735E760-4452-B3F2-5E5A-491F5BD46B68}"/>
                  </a:ext>
                </a:extLst>
              </p:cNvPr>
              <p:cNvGrpSpPr/>
              <p:nvPr/>
            </p:nvGrpSpPr>
            <p:grpSpPr>
              <a:xfrm>
                <a:off x="746802" y="1172337"/>
                <a:ext cx="7337413" cy="2999512"/>
                <a:chOff x="746802" y="1172337"/>
                <a:chExt cx="10397376" cy="5122045"/>
              </a:xfrm>
            </p:grpSpPr>
            <p:sp>
              <p:nvSpPr>
                <p:cNvPr id="7" name="Прямоугольник 6">
                  <a:extLst>
                    <a:ext uri="{FF2B5EF4-FFF2-40B4-BE49-F238E27FC236}">
                      <a16:creationId xmlns:a16="http://schemas.microsoft.com/office/drawing/2014/main" id="{50DB05EC-90B9-3614-21F4-997E081C1C02}"/>
                    </a:ext>
                  </a:extLst>
                </p:cNvPr>
                <p:cNvSpPr/>
                <p:nvPr/>
              </p:nvSpPr>
              <p:spPr>
                <a:xfrm>
                  <a:off x="746802" y="1172337"/>
                  <a:ext cx="6846694" cy="433594"/>
                </a:xfrm>
                <a:prstGeom prst="rect">
                  <a:avLst/>
                </a:prstGeom>
              </p:spPr>
              <p:txBody>
                <a:bodyPr wrap="square">
                  <a:spAutoFit/>
                </a:bodyPr>
                <a:lstStyle/>
                <a:p>
                  <a:r>
                    <a:rPr lang="en-US" sz="1050" b="1" i="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The number of citizens returned to their homeland from Ukraine</a:t>
                  </a:r>
                  <a:endParaRPr lang="uz-Cyrl-UZ" sz="1050" b="1" i="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8" name="Прямоугольник 7">
                  <a:extLst>
                    <a:ext uri="{FF2B5EF4-FFF2-40B4-BE49-F238E27FC236}">
                      <a16:creationId xmlns:a16="http://schemas.microsoft.com/office/drawing/2014/main" id="{E8622518-1F6D-E13F-283A-D92B0A41477B}"/>
                    </a:ext>
                  </a:extLst>
                </p:cNvPr>
                <p:cNvSpPr/>
                <p:nvPr/>
              </p:nvSpPr>
              <p:spPr>
                <a:xfrm>
                  <a:off x="746803" y="1544524"/>
                  <a:ext cx="10225997" cy="433594"/>
                </a:xfrm>
                <a:prstGeom prst="rect">
                  <a:avLst/>
                </a:prstGeom>
              </p:spPr>
              <p:txBody>
                <a:bodyPr wrap="square">
                  <a:spAutoFit/>
                </a:bodyPr>
                <a:lstStyle/>
                <a:p>
                  <a:r>
                    <a:rPr lang="en-US" sz="1050" i="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Provided with employment, total</a:t>
                  </a:r>
                  <a:endParaRPr lang="uz-Cyrl-UZ" sz="1050" i="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9" name="Прямоугольник 8">
                  <a:extLst>
                    <a:ext uri="{FF2B5EF4-FFF2-40B4-BE49-F238E27FC236}">
                      <a16:creationId xmlns:a16="http://schemas.microsoft.com/office/drawing/2014/main" id="{72CF1118-BBFE-8F26-2297-8021610AF709}"/>
                    </a:ext>
                  </a:extLst>
                </p:cNvPr>
                <p:cNvSpPr/>
                <p:nvPr/>
              </p:nvSpPr>
              <p:spPr>
                <a:xfrm>
                  <a:off x="746802" y="1979749"/>
                  <a:ext cx="5596812" cy="423520"/>
                </a:xfrm>
                <a:prstGeom prst="rect">
                  <a:avLst/>
                </a:prstGeom>
              </p:spPr>
              <p:txBody>
                <a:bodyPr wrap="square">
                  <a:spAutoFit/>
                </a:bodyPr>
                <a:lstStyle/>
                <a:p>
                  <a:pPr>
                    <a:lnSpc>
                      <a:spcPts val="1300"/>
                    </a:lnSpc>
                  </a:pPr>
                  <a:r>
                    <a:rPr lang="en-US" sz="1050" i="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Retrained for professions</a:t>
                  </a:r>
                  <a:endParaRPr lang="uz-Cyrl-UZ" sz="1050" i="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10" name="Прямоугольник 9">
                  <a:extLst>
                    <a:ext uri="{FF2B5EF4-FFF2-40B4-BE49-F238E27FC236}">
                      <a16:creationId xmlns:a16="http://schemas.microsoft.com/office/drawing/2014/main" id="{173A43E4-F5AD-3026-6F4C-2D7F576769BF}"/>
                    </a:ext>
                  </a:extLst>
                </p:cNvPr>
                <p:cNvSpPr/>
                <p:nvPr/>
              </p:nvSpPr>
              <p:spPr>
                <a:xfrm>
                  <a:off x="746803" y="2308783"/>
                  <a:ext cx="4292336" cy="709515"/>
                </a:xfrm>
                <a:prstGeom prst="rect">
                  <a:avLst/>
                </a:prstGeom>
              </p:spPr>
              <p:txBody>
                <a:bodyPr wrap="square">
                  <a:spAutoFit/>
                </a:bodyPr>
                <a:lstStyle/>
                <a:p>
                  <a:r>
                    <a:rPr lang="en-US" sz="1050" i="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Attracted to entrepreneurship through the allocation of subsidies</a:t>
                  </a:r>
                  <a:endParaRPr lang="uz-Cyrl-UZ" sz="1050" i="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11" name="Скругленный прямоугольник 28">
                  <a:extLst>
                    <a:ext uri="{FF2B5EF4-FFF2-40B4-BE49-F238E27FC236}">
                      <a16:creationId xmlns:a16="http://schemas.microsoft.com/office/drawing/2014/main" id="{C2130516-7749-CD17-C1A0-C95420856430}"/>
                    </a:ext>
                  </a:extLst>
                </p:cNvPr>
                <p:cNvSpPr/>
                <p:nvPr/>
              </p:nvSpPr>
              <p:spPr>
                <a:xfrm>
                  <a:off x="7576103" y="1207831"/>
                  <a:ext cx="1249984" cy="344073"/>
                </a:xfrm>
                <a:prstGeom prst="roundRect">
                  <a:avLst/>
                </a:prstGeom>
                <a:ln>
                  <a:no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100" b="1" dirty="0"/>
                    <a:t>6 030</a:t>
                  </a:r>
                  <a:endParaRPr lang="ru-RU" sz="1100" b="1" dirty="0">
                    <a:solidFill>
                      <a:schemeClr val="lt1"/>
                    </a:solidFill>
                  </a:endParaRPr>
                </a:p>
              </p:txBody>
            </p:sp>
            <p:sp>
              <p:nvSpPr>
                <p:cNvPr id="12" name="Скругленный прямоугольник 30">
                  <a:extLst>
                    <a:ext uri="{FF2B5EF4-FFF2-40B4-BE49-F238E27FC236}">
                      <a16:creationId xmlns:a16="http://schemas.microsoft.com/office/drawing/2014/main" id="{F7C53AB4-D028-3206-0CB9-E64F2E77BA70}"/>
                    </a:ext>
                  </a:extLst>
                </p:cNvPr>
                <p:cNvSpPr/>
                <p:nvPr/>
              </p:nvSpPr>
              <p:spPr>
                <a:xfrm>
                  <a:off x="5226535" y="1510891"/>
                  <a:ext cx="1096199" cy="370791"/>
                </a:xfrm>
                <a:prstGeom prst="roundRect">
                  <a:avLst/>
                </a:prstGeom>
                <a:solidFill>
                  <a:srgbClr val="00B0F0"/>
                </a:solidFill>
                <a:ln>
                  <a:no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100" b="1" dirty="0">
                      <a:solidFill>
                        <a:schemeClr val="lt1"/>
                      </a:solidFill>
                    </a:rPr>
                    <a:t>1 </a:t>
                  </a:r>
                  <a:r>
                    <a:rPr lang="en-US" sz="1100" b="1" dirty="0">
                      <a:solidFill>
                        <a:schemeClr val="lt1"/>
                      </a:solidFill>
                    </a:rPr>
                    <a:t>850</a:t>
                  </a:r>
                  <a:endParaRPr lang="ru-RU" sz="1100" b="1" dirty="0">
                    <a:solidFill>
                      <a:schemeClr val="lt1"/>
                    </a:solidFill>
                  </a:endParaRPr>
                </a:p>
              </p:txBody>
            </p:sp>
            <p:sp>
              <p:nvSpPr>
                <p:cNvPr id="13" name="Скругленный прямоугольник 31">
                  <a:extLst>
                    <a:ext uri="{FF2B5EF4-FFF2-40B4-BE49-F238E27FC236}">
                      <a16:creationId xmlns:a16="http://schemas.microsoft.com/office/drawing/2014/main" id="{880BDD79-C497-004D-CC18-E7CBDBC1DC82}"/>
                    </a:ext>
                  </a:extLst>
                </p:cNvPr>
                <p:cNvSpPr/>
                <p:nvPr/>
              </p:nvSpPr>
              <p:spPr>
                <a:xfrm>
                  <a:off x="5226534" y="1924128"/>
                  <a:ext cx="1096199" cy="295983"/>
                </a:xfrm>
                <a:prstGeom prst="roundRect">
                  <a:avLst/>
                </a:prstGeom>
                <a:solidFill>
                  <a:srgbClr val="00B0F0"/>
                </a:solidFill>
                <a:ln>
                  <a:no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100" b="1" dirty="0">
                      <a:solidFill>
                        <a:schemeClr val="lt1"/>
                      </a:solidFill>
                    </a:rPr>
                    <a:t>36</a:t>
                  </a:r>
                </a:p>
              </p:txBody>
            </p:sp>
            <p:sp>
              <p:nvSpPr>
                <p:cNvPr id="15" name="Скругленный прямоугольник 24">
                  <a:extLst>
                    <a:ext uri="{FF2B5EF4-FFF2-40B4-BE49-F238E27FC236}">
                      <a16:creationId xmlns:a16="http://schemas.microsoft.com/office/drawing/2014/main" id="{39209B91-AC4F-8F8E-2A60-7B4D91BE4DDA}"/>
                    </a:ext>
                  </a:extLst>
                </p:cNvPr>
                <p:cNvSpPr/>
                <p:nvPr/>
              </p:nvSpPr>
              <p:spPr>
                <a:xfrm>
                  <a:off x="5226533" y="2316781"/>
                  <a:ext cx="1096199" cy="413854"/>
                </a:xfrm>
                <a:prstGeom prst="roundRect">
                  <a:avLst/>
                </a:prstGeom>
                <a:solidFill>
                  <a:srgbClr val="00B0F0"/>
                </a:solidFill>
                <a:ln>
                  <a:no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b="1" dirty="0">
                      <a:solidFill>
                        <a:schemeClr val="lt1"/>
                      </a:solidFill>
                    </a:rPr>
                    <a:t>48</a:t>
                  </a:r>
                  <a:endParaRPr lang="ru-RU" sz="1100" b="1" dirty="0">
                    <a:solidFill>
                      <a:schemeClr val="lt1"/>
                    </a:solidFill>
                  </a:endParaRPr>
                </a:p>
              </p:txBody>
            </p:sp>
            <p:sp>
              <p:nvSpPr>
                <p:cNvPr id="16" name="Полилиния 27">
                  <a:extLst>
                    <a:ext uri="{FF2B5EF4-FFF2-40B4-BE49-F238E27FC236}">
                      <a16:creationId xmlns:a16="http://schemas.microsoft.com/office/drawing/2014/main" id="{24EE0324-F052-7E59-77D4-A949ABA8956B}"/>
                    </a:ext>
                  </a:extLst>
                </p:cNvPr>
                <p:cNvSpPr/>
                <p:nvPr/>
              </p:nvSpPr>
              <p:spPr>
                <a:xfrm>
                  <a:off x="968651" y="3209330"/>
                  <a:ext cx="9020176" cy="809625"/>
                </a:xfrm>
                <a:custGeom>
                  <a:avLst/>
                  <a:gdLst>
                    <a:gd name="connsiteX0" fmla="*/ 179961 w 9738360"/>
                    <a:gd name="connsiteY0" fmla="*/ 0 h 719842"/>
                    <a:gd name="connsiteX1" fmla="*/ 9738360 w 9738360"/>
                    <a:gd name="connsiteY1" fmla="*/ 0 h 719842"/>
                    <a:gd name="connsiteX2" fmla="*/ 9738360 w 9738360"/>
                    <a:gd name="connsiteY2" fmla="*/ 719842 h 719842"/>
                    <a:gd name="connsiteX3" fmla="*/ 0 w 9738360"/>
                    <a:gd name="connsiteY3" fmla="*/ 719842 h 719842"/>
                  </a:gdLst>
                  <a:ahLst/>
                  <a:cxnLst>
                    <a:cxn ang="0">
                      <a:pos x="connsiteX0" y="connsiteY0"/>
                    </a:cxn>
                    <a:cxn ang="0">
                      <a:pos x="connsiteX1" y="connsiteY1"/>
                    </a:cxn>
                    <a:cxn ang="0">
                      <a:pos x="connsiteX2" y="connsiteY2"/>
                    </a:cxn>
                    <a:cxn ang="0">
                      <a:pos x="connsiteX3" y="connsiteY3"/>
                    </a:cxn>
                  </a:cxnLst>
                  <a:rect l="l" t="t" r="r" b="b"/>
                  <a:pathLst>
                    <a:path w="9738360" h="719842">
                      <a:moveTo>
                        <a:pt x="179961" y="0"/>
                      </a:moveTo>
                      <a:lnTo>
                        <a:pt x="9738360" y="0"/>
                      </a:lnTo>
                      <a:lnTo>
                        <a:pt x="9738360" y="719842"/>
                      </a:lnTo>
                      <a:lnTo>
                        <a:pt x="0" y="719842"/>
                      </a:lnTo>
                      <a:close/>
                    </a:path>
                  </a:pathLst>
                </a:custGeom>
                <a:solidFill>
                  <a:schemeClr val="bg1"/>
                </a:solidFill>
                <a:ln>
                  <a:noFill/>
                </a:ln>
                <a:effectLst>
                  <a:outerShdw blurRad="254000" dist="165100" dir="4200000" sx="99000" sy="99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REINTEGRATION OF CITIZENS RETURNED TO UZBEKISTAN FROM ABROAD in 4 month 2022</a:t>
                  </a:r>
                  <a:endParaRPr lang="uz-Cyrl-UZ" sz="1200" i="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17" name="Прямоугольник 16">
                  <a:extLst>
                    <a:ext uri="{FF2B5EF4-FFF2-40B4-BE49-F238E27FC236}">
                      <a16:creationId xmlns:a16="http://schemas.microsoft.com/office/drawing/2014/main" id="{2A16F2E8-2DAA-7514-E274-264CAE13365D}"/>
                    </a:ext>
                  </a:extLst>
                </p:cNvPr>
                <p:cNvSpPr/>
                <p:nvPr/>
              </p:nvSpPr>
              <p:spPr>
                <a:xfrm>
                  <a:off x="899201" y="4216129"/>
                  <a:ext cx="6846694" cy="433594"/>
                </a:xfrm>
                <a:prstGeom prst="rect">
                  <a:avLst/>
                </a:prstGeom>
              </p:spPr>
              <p:txBody>
                <a:bodyPr wrap="square">
                  <a:spAutoFit/>
                </a:bodyPr>
                <a:lstStyle/>
                <a:p>
                  <a:r>
                    <a:rPr lang="en-US" sz="1050" b="1" i="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The number of citizens returned to their homeland from abroad</a:t>
                  </a:r>
                  <a:endParaRPr lang="uz-Cyrl-UZ" sz="1050" b="1" i="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18" name="Прямоугольник 17">
                  <a:extLst>
                    <a:ext uri="{FF2B5EF4-FFF2-40B4-BE49-F238E27FC236}">
                      <a16:creationId xmlns:a16="http://schemas.microsoft.com/office/drawing/2014/main" id="{F2C191F4-33F0-149F-5727-39A2C41D0B23}"/>
                    </a:ext>
                  </a:extLst>
                </p:cNvPr>
                <p:cNvSpPr/>
                <p:nvPr/>
              </p:nvSpPr>
              <p:spPr>
                <a:xfrm>
                  <a:off x="918181" y="4639933"/>
                  <a:ext cx="10225997" cy="433594"/>
                </a:xfrm>
                <a:prstGeom prst="rect">
                  <a:avLst/>
                </a:prstGeom>
              </p:spPr>
              <p:txBody>
                <a:bodyPr wrap="square">
                  <a:spAutoFit/>
                </a:bodyPr>
                <a:lstStyle/>
                <a:p>
                  <a:r>
                    <a:rPr lang="en-US" sz="1050" i="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Provided with employment, total</a:t>
                  </a:r>
                  <a:endParaRPr lang="uz-Cyrl-UZ" sz="1050" i="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19" name="Прямоугольник 18">
                  <a:extLst>
                    <a:ext uri="{FF2B5EF4-FFF2-40B4-BE49-F238E27FC236}">
                      <a16:creationId xmlns:a16="http://schemas.microsoft.com/office/drawing/2014/main" id="{D86CA4E3-CD58-12F7-60F5-B50D410C44BB}"/>
                    </a:ext>
                  </a:extLst>
                </p:cNvPr>
                <p:cNvSpPr/>
                <p:nvPr/>
              </p:nvSpPr>
              <p:spPr>
                <a:xfrm>
                  <a:off x="899201" y="5243081"/>
                  <a:ext cx="5596812" cy="423520"/>
                </a:xfrm>
                <a:prstGeom prst="rect">
                  <a:avLst/>
                </a:prstGeom>
              </p:spPr>
              <p:txBody>
                <a:bodyPr wrap="square">
                  <a:spAutoFit/>
                </a:bodyPr>
                <a:lstStyle/>
                <a:p>
                  <a:pPr>
                    <a:lnSpc>
                      <a:spcPts val="1300"/>
                    </a:lnSpc>
                  </a:pPr>
                  <a:r>
                    <a:rPr lang="en-US" sz="1050" i="1" dirty="0" err="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Trained&amp;Retrained</a:t>
                  </a:r>
                  <a:r>
                    <a:rPr lang="en-US" sz="1050" i="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for professions</a:t>
                  </a:r>
                  <a:endParaRPr lang="uz-Cyrl-UZ" sz="1050" i="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20" name="Прямоугольник 19">
                  <a:extLst>
                    <a:ext uri="{FF2B5EF4-FFF2-40B4-BE49-F238E27FC236}">
                      <a16:creationId xmlns:a16="http://schemas.microsoft.com/office/drawing/2014/main" id="{EECA4F7A-920E-E0F3-42D5-C7C0FB3F8888}"/>
                    </a:ext>
                  </a:extLst>
                </p:cNvPr>
                <p:cNvSpPr/>
                <p:nvPr/>
              </p:nvSpPr>
              <p:spPr>
                <a:xfrm>
                  <a:off x="911250" y="5584867"/>
                  <a:ext cx="4292336" cy="709515"/>
                </a:xfrm>
                <a:prstGeom prst="rect">
                  <a:avLst/>
                </a:prstGeom>
              </p:spPr>
              <p:txBody>
                <a:bodyPr wrap="square">
                  <a:spAutoFit/>
                </a:bodyPr>
                <a:lstStyle/>
                <a:p>
                  <a:r>
                    <a:rPr lang="en-US" sz="1050" i="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Attracted to entrepreneurship through the allocation of subsidies</a:t>
                  </a:r>
                  <a:endParaRPr lang="uz-Cyrl-UZ" sz="1050" i="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21" name="Скругленный прямоугольник 39">
                  <a:extLst>
                    <a:ext uri="{FF2B5EF4-FFF2-40B4-BE49-F238E27FC236}">
                      <a16:creationId xmlns:a16="http://schemas.microsoft.com/office/drawing/2014/main" id="{C8937E49-66A6-C316-C072-F47049BE84EA}"/>
                    </a:ext>
                  </a:extLst>
                </p:cNvPr>
                <p:cNvSpPr/>
                <p:nvPr/>
              </p:nvSpPr>
              <p:spPr>
                <a:xfrm>
                  <a:off x="7655593" y="4244007"/>
                  <a:ext cx="1249984" cy="344073"/>
                </a:xfrm>
                <a:prstGeom prst="roundRect">
                  <a:avLst/>
                </a:prstGeom>
                <a:ln>
                  <a:no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b="1" dirty="0">
                      <a:solidFill>
                        <a:schemeClr val="lt1"/>
                      </a:solidFill>
                    </a:rPr>
                    <a:t>282 330</a:t>
                  </a:r>
                  <a:endParaRPr lang="ru-RU" sz="1100" b="1" dirty="0">
                    <a:solidFill>
                      <a:schemeClr val="lt1"/>
                    </a:solidFill>
                  </a:endParaRPr>
                </a:p>
              </p:txBody>
            </p:sp>
            <p:sp>
              <p:nvSpPr>
                <p:cNvPr id="22" name="Скругленный прямоугольник 44">
                  <a:extLst>
                    <a:ext uri="{FF2B5EF4-FFF2-40B4-BE49-F238E27FC236}">
                      <a16:creationId xmlns:a16="http://schemas.microsoft.com/office/drawing/2014/main" id="{C95FD7DD-C695-0983-AAC3-C206B7150542}"/>
                    </a:ext>
                  </a:extLst>
                </p:cNvPr>
                <p:cNvSpPr/>
                <p:nvPr/>
              </p:nvSpPr>
              <p:spPr>
                <a:xfrm>
                  <a:off x="5342484" y="4653234"/>
                  <a:ext cx="1096199" cy="370791"/>
                </a:xfrm>
                <a:prstGeom prst="roundRect">
                  <a:avLst/>
                </a:prstGeom>
                <a:solidFill>
                  <a:srgbClr val="00B0F0"/>
                </a:solidFill>
                <a:ln>
                  <a:no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b="1" dirty="0">
                      <a:solidFill>
                        <a:schemeClr val="lt1"/>
                      </a:solidFill>
                    </a:rPr>
                    <a:t>176 900</a:t>
                  </a:r>
                  <a:endParaRPr lang="ru-RU" sz="1100" b="1" dirty="0">
                    <a:solidFill>
                      <a:schemeClr val="lt1"/>
                    </a:solidFill>
                  </a:endParaRPr>
                </a:p>
              </p:txBody>
            </p:sp>
            <p:sp>
              <p:nvSpPr>
                <p:cNvPr id="23" name="Скругленный прямоугольник 45">
                  <a:extLst>
                    <a:ext uri="{FF2B5EF4-FFF2-40B4-BE49-F238E27FC236}">
                      <a16:creationId xmlns:a16="http://schemas.microsoft.com/office/drawing/2014/main" id="{D5DEFDC1-EE8B-E55A-67A0-DC3CE4028412}"/>
                    </a:ext>
                  </a:extLst>
                </p:cNvPr>
                <p:cNvSpPr/>
                <p:nvPr/>
              </p:nvSpPr>
              <p:spPr>
                <a:xfrm>
                  <a:off x="5318734" y="5206184"/>
                  <a:ext cx="1096199" cy="295983"/>
                </a:xfrm>
                <a:prstGeom prst="roundRect">
                  <a:avLst/>
                </a:prstGeom>
                <a:solidFill>
                  <a:srgbClr val="00B0F0"/>
                </a:solidFill>
                <a:ln>
                  <a:no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b="1" dirty="0">
                      <a:solidFill>
                        <a:schemeClr val="lt1"/>
                      </a:solidFill>
                    </a:rPr>
                    <a:t>4 161</a:t>
                  </a:r>
                  <a:endParaRPr lang="ru-RU" sz="1100" b="1" dirty="0">
                    <a:solidFill>
                      <a:schemeClr val="lt1"/>
                    </a:solidFill>
                  </a:endParaRPr>
                </a:p>
              </p:txBody>
            </p:sp>
            <p:sp>
              <p:nvSpPr>
                <p:cNvPr id="24" name="Скругленный прямоугольник 46">
                  <a:extLst>
                    <a:ext uri="{FF2B5EF4-FFF2-40B4-BE49-F238E27FC236}">
                      <a16:creationId xmlns:a16="http://schemas.microsoft.com/office/drawing/2014/main" id="{8A9FF020-B92F-17E0-6474-2AE7DB325DF3}"/>
                    </a:ext>
                  </a:extLst>
                </p:cNvPr>
                <p:cNvSpPr/>
                <p:nvPr/>
              </p:nvSpPr>
              <p:spPr>
                <a:xfrm>
                  <a:off x="5342485" y="5658329"/>
                  <a:ext cx="1096199" cy="413854"/>
                </a:xfrm>
                <a:prstGeom prst="roundRect">
                  <a:avLst/>
                </a:prstGeom>
                <a:solidFill>
                  <a:srgbClr val="00B0F0"/>
                </a:solidFill>
                <a:ln>
                  <a:no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b="1" dirty="0">
                      <a:solidFill>
                        <a:schemeClr val="lt1"/>
                      </a:solidFill>
                    </a:rPr>
                    <a:t>131</a:t>
                  </a:r>
                  <a:endParaRPr lang="ru-RU" sz="1100" b="1" dirty="0">
                    <a:solidFill>
                      <a:schemeClr val="lt1"/>
                    </a:solidFill>
                  </a:endParaRPr>
                </a:p>
              </p:txBody>
            </p:sp>
            <p:sp>
              <p:nvSpPr>
                <p:cNvPr id="25" name="Скругленный прямоугольник 47">
                  <a:extLst>
                    <a:ext uri="{FF2B5EF4-FFF2-40B4-BE49-F238E27FC236}">
                      <a16:creationId xmlns:a16="http://schemas.microsoft.com/office/drawing/2014/main" id="{1941F0A3-D236-8120-3021-A861C8B0468D}"/>
                    </a:ext>
                  </a:extLst>
                </p:cNvPr>
                <p:cNvSpPr/>
                <p:nvPr/>
              </p:nvSpPr>
              <p:spPr>
                <a:xfrm>
                  <a:off x="9440727" y="4517714"/>
                  <a:ext cx="1096199" cy="413854"/>
                </a:xfrm>
                <a:prstGeom prst="roundRect">
                  <a:avLst/>
                </a:prstGeom>
                <a:solidFill>
                  <a:schemeClr val="accent2">
                    <a:lumMod val="40000"/>
                    <a:lumOff val="60000"/>
                  </a:schemeClr>
                </a:solidFill>
                <a:ln>
                  <a:no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b="1" dirty="0">
                      <a:solidFill>
                        <a:schemeClr val="lt1"/>
                      </a:solidFill>
                    </a:rPr>
                    <a:t>61 261</a:t>
                  </a:r>
                  <a:endParaRPr lang="ru-RU" sz="1100" b="1" dirty="0">
                    <a:solidFill>
                      <a:schemeClr val="lt1"/>
                    </a:solidFill>
                  </a:endParaRPr>
                </a:p>
              </p:txBody>
            </p:sp>
            <p:sp>
              <p:nvSpPr>
                <p:cNvPr id="26" name="Скругленный прямоугольник 48">
                  <a:extLst>
                    <a:ext uri="{FF2B5EF4-FFF2-40B4-BE49-F238E27FC236}">
                      <a16:creationId xmlns:a16="http://schemas.microsoft.com/office/drawing/2014/main" id="{F865B403-A8B0-3614-7DE6-D44B36927DC5}"/>
                    </a:ext>
                  </a:extLst>
                </p:cNvPr>
                <p:cNvSpPr/>
                <p:nvPr/>
              </p:nvSpPr>
              <p:spPr>
                <a:xfrm>
                  <a:off x="9463008" y="4977887"/>
                  <a:ext cx="1096199" cy="413854"/>
                </a:xfrm>
                <a:prstGeom prst="roundRect">
                  <a:avLst/>
                </a:prstGeom>
                <a:solidFill>
                  <a:schemeClr val="accent2">
                    <a:lumMod val="40000"/>
                    <a:lumOff val="60000"/>
                  </a:schemeClr>
                </a:solidFill>
                <a:ln>
                  <a:no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b="1" dirty="0"/>
                    <a:t>106 712</a:t>
                  </a:r>
                  <a:endParaRPr lang="ru-RU" sz="1100" b="1" dirty="0">
                    <a:solidFill>
                      <a:schemeClr val="lt1"/>
                    </a:solidFill>
                  </a:endParaRPr>
                </a:p>
              </p:txBody>
            </p:sp>
          </p:grpSp>
          <p:sp>
            <p:nvSpPr>
              <p:cNvPr id="27" name="Прямоугольник 26">
                <a:extLst>
                  <a:ext uri="{FF2B5EF4-FFF2-40B4-BE49-F238E27FC236}">
                    <a16:creationId xmlns:a16="http://schemas.microsoft.com/office/drawing/2014/main" id="{BD34F619-FF8D-BD7E-DBBA-4559B0217D56}"/>
                  </a:ext>
                </a:extLst>
              </p:cNvPr>
              <p:cNvSpPr/>
              <p:nvPr/>
            </p:nvSpPr>
            <p:spPr>
              <a:xfrm>
                <a:off x="6137116" y="2650717"/>
                <a:ext cx="773586" cy="1061829"/>
              </a:xfrm>
              <a:prstGeom prst="rect">
                <a:avLst/>
              </a:prstGeom>
            </p:spPr>
            <p:txBody>
              <a:bodyPr wrap="square">
                <a:spAutoFit/>
              </a:bodyPr>
              <a:lstStyle/>
              <a:p>
                <a:pPr algn="ctr"/>
                <a:r>
                  <a:rPr lang="uz-Cyrl-UZ" sz="1050" i="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a:t>
                </a:r>
                <a:r>
                  <a:rPr lang="en-US" sz="1050" b="1" i="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Youth</a:t>
                </a:r>
                <a:endParaRPr lang="uz-Cyrl-UZ" sz="1050" b="1" i="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p:txBody>
          </p:sp>
        </p:grpSp>
        <p:sp>
          <p:nvSpPr>
            <p:cNvPr id="28" name="Прямоугольник 27">
              <a:extLst>
                <a:ext uri="{FF2B5EF4-FFF2-40B4-BE49-F238E27FC236}">
                  <a16:creationId xmlns:a16="http://schemas.microsoft.com/office/drawing/2014/main" id="{C523A15C-8AFB-0B8D-E6E4-544FEB9B3996}"/>
                </a:ext>
              </a:extLst>
            </p:cNvPr>
            <p:cNvSpPr/>
            <p:nvPr/>
          </p:nvSpPr>
          <p:spPr>
            <a:xfrm>
              <a:off x="6117645" y="2339070"/>
              <a:ext cx="773586" cy="1061829"/>
            </a:xfrm>
            <a:prstGeom prst="rect">
              <a:avLst/>
            </a:prstGeom>
          </p:spPr>
          <p:txBody>
            <a:bodyPr wrap="square">
              <a:spAutoFit/>
            </a:bodyPr>
            <a:lstStyle/>
            <a:p>
              <a:pPr algn="ctr"/>
              <a:r>
                <a:rPr lang="uz-Cyrl-UZ" sz="1050" i="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a:t>
              </a:r>
              <a:r>
                <a:rPr lang="en-US" sz="1050" b="1" i="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Women</a:t>
              </a:r>
              <a:endParaRPr lang="uz-Cyrl-UZ" sz="1050" b="1" i="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703114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55" y="128470"/>
            <a:ext cx="5344675" cy="763525"/>
          </a:xfrm>
        </p:spPr>
        <p:txBody>
          <a:bodyPr>
            <a:noAutofit/>
          </a:bodyPr>
          <a:lstStyle/>
          <a:p>
            <a:pPr algn="ctr"/>
            <a:r>
              <a:rPr lang="en-US"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FUTURE PROJECTS FOR DEVELOPING REINTEGRATION PROGRAM</a:t>
            </a:r>
            <a:br>
              <a:rPr lang="ru-RU" sz="2000"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en-US" sz="2000" b="1" dirty="0">
                <a:solidFill>
                  <a:schemeClr val="bg1"/>
                </a:solidFill>
                <a:latin typeface="Arial" panose="020B0604020202020204" pitchFamily="34" charset="0"/>
                <a:cs typeface="Arial" panose="020B0604020202020204" pitchFamily="34" charset="0"/>
              </a:rPr>
              <a:t>IN 2022 </a:t>
            </a:r>
          </a:p>
        </p:txBody>
      </p:sp>
      <p:grpSp>
        <p:nvGrpSpPr>
          <p:cNvPr id="3" name="Группа 2">
            <a:extLst>
              <a:ext uri="{FF2B5EF4-FFF2-40B4-BE49-F238E27FC236}">
                <a16:creationId xmlns:a16="http://schemas.microsoft.com/office/drawing/2014/main" id="{74520B89-FD53-F000-1B9F-AE86E3BF1F34}"/>
              </a:ext>
            </a:extLst>
          </p:cNvPr>
          <p:cNvGrpSpPr/>
          <p:nvPr/>
        </p:nvGrpSpPr>
        <p:grpSpPr>
          <a:xfrm>
            <a:off x="1517900" y="4593545"/>
            <a:ext cx="2290575" cy="505673"/>
            <a:chOff x="1517900" y="4593545"/>
            <a:chExt cx="2290575" cy="505673"/>
          </a:xfrm>
        </p:grpSpPr>
        <p:pic>
          <p:nvPicPr>
            <p:cNvPr id="4" name="Рисунок 3">
              <a:extLst>
                <a:ext uri="{FF2B5EF4-FFF2-40B4-BE49-F238E27FC236}">
                  <a16:creationId xmlns:a16="http://schemas.microsoft.com/office/drawing/2014/main" id="{90BA6CBE-F9E6-7F10-CCED-F8940ECC171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3280"/>
            <a:stretch/>
          </p:blipFill>
          <p:spPr>
            <a:xfrm>
              <a:off x="1517900" y="4593545"/>
              <a:ext cx="458115" cy="505673"/>
            </a:xfrm>
            <a:prstGeom prst="rect">
              <a:avLst/>
            </a:prstGeom>
          </p:spPr>
        </p:pic>
        <p:sp>
          <p:nvSpPr>
            <p:cNvPr id="5" name="TextBox 4">
              <a:extLst>
                <a:ext uri="{FF2B5EF4-FFF2-40B4-BE49-F238E27FC236}">
                  <a16:creationId xmlns:a16="http://schemas.microsoft.com/office/drawing/2014/main" id="{11B30DFF-D580-272C-3751-8BC5885AF857}"/>
                </a:ext>
              </a:extLst>
            </p:cNvPr>
            <p:cNvSpPr txBox="1"/>
            <p:nvPr/>
          </p:nvSpPr>
          <p:spPr>
            <a:xfrm>
              <a:off x="1976015" y="4622773"/>
              <a:ext cx="1832460" cy="461665"/>
            </a:xfrm>
            <a:prstGeom prst="rect">
              <a:avLst/>
            </a:prstGeom>
            <a:noFill/>
          </p:spPr>
          <p:txBody>
            <a:bodyPr wrap="square" rtlCol="0">
              <a:spAutoFit/>
            </a:bodyPr>
            <a:lstStyle/>
            <a:p>
              <a:r>
                <a:rPr lang="en-US" sz="800" kern="0" spc="-8" dirty="0">
                  <a:solidFill>
                    <a:srgbClr val="075F96"/>
                  </a:solidFill>
                  <a:latin typeface="Montserrat" panose="00000800000000000000" pitchFamily="2" charset="-52"/>
                  <a:cs typeface="Arial" panose="020B0604020202020204" pitchFamily="34" charset="0"/>
                  <a:sym typeface="Helvetica Light"/>
                </a:rPr>
                <a:t>Ministry of Employment and Labor Relations </a:t>
              </a:r>
              <a:br>
                <a:rPr lang="en-US" sz="800" kern="0" spc="-8" dirty="0">
                  <a:solidFill>
                    <a:srgbClr val="075F96"/>
                  </a:solidFill>
                  <a:latin typeface="Montserrat" panose="00000800000000000000" pitchFamily="2" charset="-52"/>
                  <a:cs typeface="Arial" panose="020B0604020202020204" pitchFamily="34" charset="0"/>
                  <a:sym typeface="Helvetica Light"/>
                </a:rPr>
              </a:br>
              <a:r>
                <a:rPr lang="en-US" sz="800" kern="0" spc="-8" dirty="0">
                  <a:solidFill>
                    <a:srgbClr val="075F96"/>
                  </a:solidFill>
                  <a:latin typeface="Montserrat" panose="00000800000000000000" pitchFamily="2" charset="-52"/>
                  <a:cs typeface="Arial" panose="020B0604020202020204" pitchFamily="34" charset="0"/>
                  <a:sym typeface="Helvetica Light"/>
                </a:rPr>
                <a:t>of the Republic of Uzbekistan</a:t>
              </a:r>
              <a:endParaRPr lang="ru-RU" sz="800" dirty="0">
                <a:solidFill>
                  <a:srgbClr val="075F96"/>
                </a:solidFill>
                <a:latin typeface="Montserrat" panose="00000800000000000000" pitchFamily="2" charset="-52"/>
              </a:endParaRPr>
            </a:p>
          </p:txBody>
        </p:sp>
      </p:grpSp>
      <p:grpSp>
        <p:nvGrpSpPr>
          <p:cNvPr id="6" name="Группа 5">
            <a:extLst>
              <a:ext uri="{FF2B5EF4-FFF2-40B4-BE49-F238E27FC236}">
                <a16:creationId xmlns:a16="http://schemas.microsoft.com/office/drawing/2014/main" id="{07C29309-091E-3CB0-D5E7-F59C1C487F14}"/>
              </a:ext>
            </a:extLst>
          </p:cNvPr>
          <p:cNvGrpSpPr/>
          <p:nvPr/>
        </p:nvGrpSpPr>
        <p:grpSpPr>
          <a:xfrm>
            <a:off x="76200" y="1044700"/>
            <a:ext cx="9000445" cy="3359510"/>
            <a:chOff x="174933" y="817759"/>
            <a:chExt cx="11865128" cy="5716208"/>
          </a:xfrm>
        </p:grpSpPr>
        <p:sp>
          <p:nvSpPr>
            <p:cNvPr id="7" name="Прямоугольник 6">
              <a:extLst>
                <a:ext uri="{FF2B5EF4-FFF2-40B4-BE49-F238E27FC236}">
                  <a16:creationId xmlns:a16="http://schemas.microsoft.com/office/drawing/2014/main" id="{246847E3-477B-34E2-0AA8-62BD0373A6C6}"/>
                </a:ext>
              </a:extLst>
            </p:cNvPr>
            <p:cNvSpPr/>
            <p:nvPr/>
          </p:nvSpPr>
          <p:spPr>
            <a:xfrm>
              <a:off x="8128927" y="850849"/>
              <a:ext cx="3911134" cy="5681285"/>
            </a:xfrm>
            <a:prstGeom prst="rect">
              <a:avLst/>
            </a:prstGeom>
            <a:solidFill>
              <a:srgbClr val="43C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8" name="Скругленный прямоугольник 94">
              <a:extLst>
                <a:ext uri="{FF2B5EF4-FFF2-40B4-BE49-F238E27FC236}">
                  <a16:creationId xmlns:a16="http://schemas.microsoft.com/office/drawing/2014/main" id="{E6757B10-E472-395D-78FB-9EC34D038C02}"/>
                </a:ext>
              </a:extLst>
            </p:cNvPr>
            <p:cNvSpPr/>
            <p:nvPr/>
          </p:nvSpPr>
          <p:spPr>
            <a:xfrm>
              <a:off x="8277557" y="1509544"/>
              <a:ext cx="3600000" cy="619396"/>
            </a:xfrm>
            <a:prstGeom prst="roundRect">
              <a:avLst>
                <a:gd name="adj" fmla="val 23806"/>
              </a:avLst>
            </a:prstGeom>
            <a:solidFill>
              <a:srgbClr val="D2E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9" name="Прямоугольник 8">
              <a:extLst>
                <a:ext uri="{FF2B5EF4-FFF2-40B4-BE49-F238E27FC236}">
                  <a16:creationId xmlns:a16="http://schemas.microsoft.com/office/drawing/2014/main" id="{4D9453A3-BADE-EFF4-9A57-DD0D56B0FE65}"/>
                </a:ext>
              </a:extLst>
            </p:cNvPr>
            <p:cNvSpPr/>
            <p:nvPr/>
          </p:nvSpPr>
          <p:spPr>
            <a:xfrm rot="5400000">
              <a:off x="3259727" y="1745069"/>
              <a:ext cx="5676360" cy="3901435"/>
            </a:xfrm>
            <a:prstGeom prst="rect">
              <a:avLst/>
            </a:prstGeom>
            <a:gradFill flip="none" rotWithShape="1">
              <a:gsLst>
                <a:gs pos="0">
                  <a:srgbClr val="209BC5"/>
                </a:gs>
                <a:gs pos="100000">
                  <a:srgbClr val="43C079"/>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solidFill>
                  <a:schemeClr val="tx1"/>
                </a:solidFill>
              </a:endParaRPr>
            </a:p>
          </p:txBody>
        </p:sp>
        <p:sp>
          <p:nvSpPr>
            <p:cNvPr id="10" name="Скругленный прямоугольник 86">
              <a:extLst>
                <a:ext uri="{FF2B5EF4-FFF2-40B4-BE49-F238E27FC236}">
                  <a16:creationId xmlns:a16="http://schemas.microsoft.com/office/drawing/2014/main" id="{F339178B-B713-8A7F-DDB6-03439255D6A7}"/>
                </a:ext>
              </a:extLst>
            </p:cNvPr>
            <p:cNvSpPr/>
            <p:nvPr/>
          </p:nvSpPr>
          <p:spPr>
            <a:xfrm>
              <a:off x="4283646" y="1556098"/>
              <a:ext cx="3600000" cy="624463"/>
            </a:xfrm>
            <a:prstGeom prst="roundRect">
              <a:avLst>
                <a:gd name="adj" fmla="val 23806"/>
              </a:avLst>
            </a:prstGeom>
            <a:solidFill>
              <a:srgbClr val="D2E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11" name="Прямоугольник 10">
              <a:extLst>
                <a:ext uri="{FF2B5EF4-FFF2-40B4-BE49-F238E27FC236}">
                  <a16:creationId xmlns:a16="http://schemas.microsoft.com/office/drawing/2014/main" id="{FB9F28E3-A21B-E71D-DD8C-C45937CE33FD}"/>
                </a:ext>
              </a:extLst>
            </p:cNvPr>
            <p:cNvSpPr/>
            <p:nvPr/>
          </p:nvSpPr>
          <p:spPr>
            <a:xfrm>
              <a:off x="174933" y="850849"/>
              <a:ext cx="3972256" cy="5681285"/>
            </a:xfrm>
            <a:prstGeom prst="rect">
              <a:avLst/>
            </a:prstGeom>
            <a:solidFill>
              <a:srgbClr val="209B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12" name="Скругленный прямоугольник 128">
              <a:extLst>
                <a:ext uri="{FF2B5EF4-FFF2-40B4-BE49-F238E27FC236}">
                  <a16:creationId xmlns:a16="http://schemas.microsoft.com/office/drawing/2014/main" id="{A69AAD38-1BFC-049C-F9D5-5C25E23B5CA5}"/>
                </a:ext>
              </a:extLst>
            </p:cNvPr>
            <p:cNvSpPr/>
            <p:nvPr/>
          </p:nvSpPr>
          <p:spPr>
            <a:xfrm>
              <a:off x="228234" y="1556278"/>
              <a:ext cx="3600000" cy="624283"/>
            </a:xfrm>
            <a:prstGeom prst="roundRect">
              <a:avLst>
                <a:gd name="adj" fmla="val 23806"/>
              </a:avLst>
            </a:prstGeom>
            <a:solidFill>
              <a:srgbClr val="D2E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13" name="TextBox 12">
              <a:extLst>
                <a:ext uri="{FF2B5EF4-FFF2-40B4-BE49-F238E27FC236}">
                  <a16:creationId xmlns:a16="http://schemas.microsoft.com/office/drawing/2014/main" id="{065B99AC-D084-CA89-1562-F6FDD6AA7882}"/>
                </a:ext>
              </a:extLst>
            </p:cNvPr>
            <p:cNvSpPr txBox="1"/>
            <p:nvPr/>
          </p:nvSpPr>
          <p:spPr>
            <a:xfrm>
              <a:off x="405913" y="1705609"/>
              <a:ext cx="3240000" cy="422564"/>
            </a:xfrm>
            <a:prstGeom prst="rect">
              <a:avLst/>
            </a:prstGeom>
            <a:noFill/>
          </p:spPr>
          <p:txBody>
            <a:bodyPr wrap="square" rtlCol="0">
              <a:spAutoFit/>
            </a:bodyPr>
            <a:lstStyle/>
            <a:p>
              <a:pPr algn="ctr">
                <a:lnSpc>
                  <a:spcPct val="107000"/>
                </a:lnSpc>
                <a:spcAft>
                  <a:spcPts val="0"/>
                </a:spcAft>
              </a:pPr>
              <a:r>
                <a:rPr lang="en-US" sz="800" b="1" dirty="0">
                  <a:solidFill>
                    <a:srgbClr val="005D93"/>
                  </a:solidFill>
                  <a:latin typeface="Arial" panose="020B0604020202020204" pitchFamily="34" charset="0"/>
                  <a:ea typeface="Times New Roman" panose="02020603050405020304" pitchFamily="18" charset="0"/>
                  <a:cs typeface="Arial" panose="020B0604020202020204" pitchFamily="34" charset="0"/>
                </a:rPr>
                <a:t>ESTABLISHING REINTEGRATION CENTERS</a:t>
              </a:r>
              <a:endParaRPr lang="ru-RU" sz="800" dirty="0">
                <a:solidFill>
                  <a:srgbClr val="005D93"/>
                </a:solidFill>
                <a:latin typeface="Arial" panose="020B0604020202020204" pitchFamily="34" charset="0"/>
                <a:ea typeface="Times New Roman" panose="02020603050405020304" pitchFamily="18" charset="0"/>
                <a:cs typeface="Arial" panose="020B0604020202020204" pitchFamily="34" charset="0"/>
              </a:endParaRPr>
            </a:p>
          </p:txBody>
        </p:sp>
        <p:sp>
          <p:nvSpPr>
            <p:cNvPr id="14" name="TextBox 13">
              <a:extLst>
                <a:ext uri="{FF2B5EF4-FFF2-40B4-BE49-F238E27FC236}">
                  <a16:creationId xmlns:a16="http://schemas.microsoft.com/office/drawing/2014/main" id="{D5735281-3657-2C07-1166-89755F34DDED}"/>
                </a:ext>
              </a:extLst>
            </p:cNvPr>
            <p:cNvSpPr txBox="1"/>
            <p:nvPr/>
          </p:nvSpPr>
          <p:spPr>
            <a:xfrm>
              <a:off x="8464494" y="1627664"/>
              <a:ext cx="3240000" cy="485094"/>
            </a:xfrm>
            <a:prstGeom prst="rect">
              <a:avLst/>
            </a:prstGeom>
            <a:noFill/>
          </p:spPr>
          <p:txBody>
            <a:bodyPr wrap="square" rtlCol="0">
              <a:spAutoFit/>
            </a:bodyPr>
            <a:lstStyle/>
            <a:p>
              <a:pPr algn="ctr"/>
              <a:r>
                <a:rPr lang="en-US" sz="1000" b="1" dirty="0">
                  <a:solidFill>
                    <a:schemeClr val="accent1">
                      <a:lumMod val="50000"/>
                    </a:schemeClr>
                  </a:solidFill>
                  <a:latin typeface="Arial" panose="020B0604020202020204" pitchFamily="34" charset="0"/>
                  <a:cs typeface="Arial" panose="020B0604020202020204" pitchFamily="34" charset="0"/>
                </a:rPr>
                <a:t>Invests projects </a:t>
              </a:r>
              <a:endParaRPr lang="ru-RU" sz="1000" b="1" dirty="0">
                <a:solidFill>
                  <a:schemeClr val="accent1">
                    <a:lumMod val="50000"/>
                  </a:schemeClr>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4CEDDFCC-CD12-09C0-BB40-D12F0BB3C94A}"/>
                </a:ext>
              </a:extLst>
            </p:cNvPr>
            <p:cNvSpPr txBox="1"/>
            <p:nvPr/>
          </p:nvSpPr>
          <p:spPr>
            <a:xfrm>
              <a:off x="4460024" y="1652267"/>
              <a:ext cx="3240000" cy="422564"/>
            </a:xfrm>
            <a:prstGeom prst="rect">
              <a:avLst/>
            </a:prstGeom>
            <a:noFill/>
          </p:spPr>
          <p:txBody>
            <a:bodyPr wrap="square" rtlCol="0">
              <a:spAutoFit/>
            </a:bodyPr>
            <a:lstStyle/>
            <a:p>
              <a:pPr algn="ctr">
                <a:lnSpc>
                  <a:spcPct val="107000"/>
                </a:lnSpc>
              </a:pPr>
              <a:r>
                <a:rPr lang="en-US" sz="800" b="1" dirty="0">
                  <a:solidFill>
                    <a:srgbClr val="005D93"/>
                  </a:solidFill>
                  <a:latin typeface="Arial" panose="020B0604020202020204" pitchFamily="34" charset="0"/>
                  <a:ea typeface="Times New Roman" panose="02020603050405020304" pitchFamily="18" charset="0"/>
                  <a:cs typeface="Arial" panose="020B0604020202020204" pitchFamily="34" charset="0"/>
                </a:rPr>
                <a:t>BENEFITS AND PROGRAMS</a:t>
              </a:r>
              <a:endParaRPr lang="ru-RU" sz="800" b="1" dirty="0">
                <a:solidFill>
                  <a:srgbClr val="005D93"/>
                </a:solidFill>
                <a:latin typeface="Arial" panose="020B0604020202020204" pitchFamily="34" charset="0"/>
                <a:ea typeface="Times New Roman" panose="02020603050405020304" pitchFamily="18" charset="0"/>
                <a:cs typeface="Arial" panose="020B0604020202020204" pitchFamily="34" charset="0"/>
              </a:endParaRPr>
            </a:p>
          </p:txBody>
        </p:sp>
        <p:grpSp>
          <p:nvGrpSpPr>
            <p:cNvPr id="16" name="Группа 15">
              <a:extLst>
                <a:ext uri="{FF2B5EF4-FFF2-40B4-BE49-F238E27FC236}">
                  <a16:creationId xmlns:a16="http://schemas.microsoft.com/office/drawing/2014/main" id="{D8538F15-3910-39CF-89BB-58A2055BFB22}"/>
                </a:ext>
              </a:extLst>
            </p:cNvPr>
            <p:cNvGrpSpPr/>
            <p:nvPr/>
          </p:nvGrpSpPr>
          <p:grpSpPr>
            <a:xfrm>
              <a:off x="10656205" y="817759"/>
              <a:ext cx="720000" cy="648000"/>
              <a:chOff x="4180893" y="1341959"/>
              <a:chExt cx="576000" cy="576000"/>
            </a:xfrm>
          </p:grpSpPr>
          <p:sp>
            <p:nvSpPr>
              <p:cNvPr id="44" name="Овал 43">
                <a:extLst>
                  <a:ext uri="{FF2B5EF4-FFF2-40B4-BE49-F238E27FC236}">
                    <a16:creationId xmlns:a16="http://schemas.microsoft.com/office/drawing/2014/main" id="{0DF8B561-CBD1-0B57-AC27-D7B7E133992B}"/>
                  </a:ext>
                </a:extLst>
              </p:cNvPr>
              <p:cNvSpPr/>
              <p:nvPr/>
            </p:nvSpPr>
            <p:spPr>
              <a:xfrm>
                <a:off x="4180893" y="1341959"/>
                <a:ext cx="576000" cy="576000"/>
              </a:xfrm>
              <a:prstGeom prst="ellipse">
                <a:avLst/>
              </a:prstGeom>
              <a:solidFill>
                <a:schemeClr val="bg1"/>
              </a:solidFill>
              <a:ln>
                <a:noFill/>
              </a:ln>
              <a:effectLst>
                <a:innerShdw blurRad="38100" dist="38100" dir="12600000">
                  <a:schemeClr val="bg1">
                    <a:lumMod val="6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pic>
            <p:nvPicPr>
              <p:cNvPr id="45" name="Рисунок 44">
                <a:extLst>
                  <a:ext uri="{FF2B5EF4-FFF2-40B4-BE49-F238E27FC236}">
                    <a16:creationId xmlns:a16="http://schemas.microsoft.com/office/drawing/2014/main" id="{19FB38C2-30EC-A6D2-D311-146A921415EB}"/>
                  </a:ext>
                </a:extLst>
              </p:cNvPr>
              <p:cNvPicPr>
                <a:picLocks noChangeAspect="1"/>
              </p:cNvPicPr>
              <p:nvPr/>
            </p:nvPicPr>
            <p:blipFill>
              <a:blip r:embed="rId3"/>
              <a:stretch>
                <a:fillRect/>
              </a:stretch>
            </p:blipFill>
            <p:spPr>
              <a:xfrm>
                <a:off x="4223689" y="1403743"/>
                <a:ext cx="468585" cy="468000"/>
              </a:xfrm>
              <a:prstGeom prst="rect">
                <a:avLst/>
              </a:prstGeom>
            </p:spPr>
          </p:pic>
        </p:grpSp>
        <p:grpSp>
          <p:nvGrpSpPr>
            <p:cNvPr id="17" name="Группа 16">
              <a:extLst>
                <a:ext uri="{FF2B5EF4-FFF2-40B4-BE49-F238E27FC236}">
                  <a16:creationId xmlns:a16="http://schemas.microsoft.com/office/drawing/2014/main" id="{0F35B14A-DCCF-EEAF-8612-755916644B56}"/>
                </a:ext>
              </a:extLst>
            </p:cNvPr>
            <p:cNvGrpSpPr/>
            <p:nvPr/>
          </p:nvGrpSpPr>
          <p:grpSpPr>
            <a:xfrm>
              <a:off x="1600066" y="868086"/>
              <a:ext cx="720000" cy="648000"/>
              <a:chOff x="-2799382" y="2025437"/>
              <a:chExt cx="576000" cy="576000"/>
            </a:xfrm>
          </p:grpSpPr>
          <p:sp>
            <p:nvSpPr>
              <p:cNvPr id="42" name="Овал 41">
                <a:extLst>
                  <a:ext uri="{FF2B5EF4-FFF2-40B4-BE49-F238E27FC236}">
                    <a16:creationId xmlns:a16="http://schemas.microsoft.com/office/drawing/2014/main" id="{6B3FB20F-AF6B-C0D4-FF6A-35A0679F7EC8}"/>
                  </a:ext>
                </a:extLst>
              </p:cNvPr>
              <p:cNvSpPr/>
              <p:nvPr/>
            </p:nvSpPr>
            <p:spPr>
              <a:xfrm>
                <a:off x="-2799382" y="2025437"/>
                <a:ext cx="576000" cy="576000"/>
              </a:xfrm>
              <a:prstGeom prst="ellipse">
                <a:avLst/>
              </a:prstGeom>
              <a:solidFill>
                <a:schemeClr val="bg1"/>
              </a:solidFill>
              <a:ln>
                <a:noFill/>
              </a:ln>
              <a:effectLst>
                <a:innerShdw blurRad="38100" dist="38100" dir="12600000">
                  <a:schemeClr val="bg1">
                    <a:lumMod val="6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pic>
            <p:nvPicPr>
              <p:cNvPr id="43" name="Рисунок 42">
                <a:extLst>
                  <a:ext uri="{FF2B5EF4-FFF2-40B4-BE49-F238E27FC236}">
                    <a16:creationId xmlns:a16="http://schemas.microsoft.com/office/drawing/2014/main" id="{9D300360-6597-8577-E819-4A2458600123}"/>
                  </a:ext>
                </a:extLst>
              </p:cNvPr>
              <p:cNvPicPr>
                <a:picLocks noChangeAspect="1"/>
              </p:cNvPicPr>
              <p:nvPr/>
            </p:nvPicPr>
            <p:blipFill>
              <a:blip r:embed="rId4"/>
              <a:stretch>
                <a:fillRect/>
              </a:stretch>
            </p:blipFill>
            <p:spPr>
              <a:xfrm>
                <a:off x="-2694022" y="2146446"/>
                <a:ext cx="360000" cy="359550"/>
              </a:xfrm>
              <a:prstGeom prst="rect">
                <a:avLst/>
              </a:prstGeom>
            </p:spPr>
          </p:pic>
        </p:grpSp>
        <p:grpSp>
          <p:nvGrpSpPr>
            <p:cNvPr id="18" name="Группа 17">
              <a:extLst>
                <a:ext uri="{FF2B5EF4-FFF2-40B4-BE49-F238E27FC236}">
                  <a16:creationId xmlns:a16="http://schemas.microsoft.com/office/drawing/2014/main" id="{2F1EA02A-B1B8-EEB0-0AAA-57BA021E100F}"/>
                </a:ext>
              </a:extLst>
            </p:cNvPr>
            <p:cNvGrpSpPr/>
            <p:nvPr/>
          </p:nvGrpSpPr>
          <p:grpSpPr>
            <a:xfrm>
              <a:off x="6419597" y="882852"/>
              <a:ext cx="720000" cy="648000"/>
              <a:chOff x="-2799382" y="2796388"/>
              <a:chExt cx="576000" cy="576000"/>
            </a:xfrm>
          </p:grpSpPr>
          <p:sp>
            <p:nvSpPr>
              <p:cNvPr id="40" name="Овал 39">
                <a:extLst>
                  <a:ext uri="{FF2B5EF4-FFF2-40B4-BE49-F238E27FC236}">
                    <a16:creationId xmlns:a16="http://schemas.microsoft.com/office/drawing/2014/main" id="{604C3EE3-7137-C501-AC5B-961E0F6A2A36}"/>
                  </a:ext>
                </a:extLst>
              </p:cNvPr>
              <p:cNvSpPr/>
              <p:nvPr/>
            </p:nvSpPr>
            <p:spPr>
              <a:xfrm>
                <a:off x="-2799382" y="2796388"/>
                <a:ext cx="576000" cy="576000"/>
              </a:xfrm>
              <a:prstGeom prst="ellipse">
                <a:avLst/>
              </a:prstGeom>
              <a:solidFill>
                <a:schemeClr val="bg1"/>
              </a:solidFill>
              <a:ln>
                <a:noFill/>
              </a:ln>
              <a:effectLst>
                <a:innerShdw blurRad="38100" dist="38100" dir="12600000">
                  <a:schemeClr val="bg1">
                    <a:lumMod val="6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pic>
            <p:nvPicPr>
              <p:cNvPr id="41" name="Рисунок 40">
                <a:extLst>
                  <a:ext uri="{FF2B5EF4-FFF2-40B4-BE49-F238E27FC236}">
                    <a16:creationId xmlns:a16="http://schemas.microsoft.com/office/drawing/2014/main" id="{4202C519-B5A9-225A-E2CF-BC05319A747B}"/>
                  </a:ext>
                </a:extLst>
              </p:cNvPr>
              <p:cNvPicPr>
                <a:picLocks noChangeAspect="1"/>
              </p:cNvPicPr>
              <p:nvPr/>
            </p:nvPicPr>
            <p:blipFill>
              <a:blip r:embed="rId5"/>
              <a:stretch>
                <a:fillRect/>
              </a:stretch>
            </p:blipFill>
            <p:spPr>
              <a:xfrm>
                <a:off x="-2703060" y="2909269"/>
                <a:ext cx="390775" cy="390317"/>
              </a:xfrm>
              <a:prstGeom prst="rect">
                <a:avLst/>
              </a:prstGeom>
            </p:spPr>
          </p:pic>
        </p:grpSp>
        <p:grpSp>
          <p:nvGrpSpPr>
            <p:cNvPr id="19" name="Группа 18">
              <a:extLst>
                <a:ext uri="{FF2B5EF4-FFF2-40B4-BE49-F238E27FC236}">
                  <a16:creationId xmlns:a16="http://schemas.microsoft.com/office/drawing/2014/main" id="{02CD44F5-F401-67B8-C9F8-78D5FFCF66D1}"/>
                </a:ext>
              </a:extLst>
            </p:cNvPr>
            <p:cNvGrpSpPr/>
            <p:nvPr/>
          </p:nvGrpSpPr>
          <p:grpSpPr>
            <a:xfrm>
              <a:off x="5584389" y="899906"/>
              <a:ext cx="720000" cy="648000"/>
              <a:chOff x="-2799382" y="3463515"/>
              <a:chExt cx="576000" cy="576000"/>
            </a:xfrm>
          </p:grpSpPr>
          <p:sp>
            <p:nvSpPr>
              <p:cNvPr id="38" name="Овал 37">
                <a:extLst>
                  <a:ext uri="{FF2B5EF4-FFF2-40B4-BE49-F238E27FC236}">
                    <a16:creationId xmlns:a16="http://schemas.microsoft.com/office/drawing/2014/main" id="{4FBA6B02-2EE2-2CEF-D573-493B570F4465}"/>
                  </a:ext>
                </a:extLst>
              </p:cNvPr>
              <p:cNvSpPr/>
              <p:nvPr/>
            </p:nvSpPr>
            <p:spPr>
              <a:xfrm>
                <a:off x="-2799382" y="3463515"/>
                <a:ext cx="576000" cy="576000"/>
              </a:xfrm>
              <a:prstGeom prst="ellipse">
                <a:avLst/>
              </a:prstGeom>
              <a:solidFill>
                <a:schemeClr val="bg1"/>
              </a:solidFill>
              <a:ln>
                <a:noFill/>
              </a:ln>
              <a:effectLst>
                <a:innerShdw blurRad="38100" dist="38100" dir="12600000">
                  <a:schemeClr val="bg1">
                    <a:lumMod val="6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pic>
            <p:nvPicPr>
              <p:cNvPr id="39" name="Рисунок 38">
                <a:extLst>
                  <a:ext uri="{FF2B5EF4-FFF2-40B4-BE49-F238E27FC236}">
                    <a16:creationId xmlns:a16="http://schemas.microsoft.com/office/drawing/2014/main" id="{6A6A7D94-05AA-9AA3-1318-7D875987A89C}"/>
                  </a:ext>
                </a:extLst>
              </p:cNvPr>
              <p:cNvPicPr>
                <a:picLocks noChangeAspect="1"/>
              </p:cNvPicPr>
              <p:nvPr/>
            </p:nvPicPr>
            <p:blipFill>
              <a:blip r:embed="rId6"/>
              <a:stretch>
                <a:fillRect/>
              </a:stretch>
            </p:blipFill>
            <p:spPr>
              <a:xfrm>
                <a:off x="-2715760" y="3555536"/>
                <a:ext cx="396000" cy="395536"/>
              </a:xfrm>
              <a:prstGeom prst="rect">
                <a:avLst/>
              </a:prstGeom>
            </p:spPr>
          </p:pic>
        </p:grpSp>
        <p:grpSp>
          <p:nvGrpSpPr>
            <p:cNvPr id="20" name="Группа 19">
              <a:extLst>
                <a:ext uri="{FF2B5EF4-FFF2-40B4-BE49-F238E27FC236}">
                  <a16:creationId xmlns:a16="http://schemas.microsoft.com/office/drawing/2014/main" id="{A0110FE2-4E4E-D86C-1C55-FD7794FC9B83}"/>
                </a:ext>
              </a:extLst>
            </p:cNvPr>
            <p:cNvGrpSpPr/>
            <p:nvPr/>
          </p:nvGrpSpPr>
          <p:grpSpPr>
            <a:xfrm>
              <a:off x="2704461" y="868086"/>
              <a:ext cx="720000" cy="648000"/>
              <a:chOff x="13460453" y="1541364"/>
              <a:chExt cx="576000" cy="576000"/>
            </a:xfrm>
          </p:grpSpPr>
          <p:sp>
            <p:nvSpPr>
              <p:cNvPr id="36" name="Овал 35">
                <a:extLst>
                  <a:ext uri="{FF2B5EF4-FFF2-40B4-BE49-F238E27FC236}">
                    <a16:creationId xmlns:a16="http://schemas.microsoft.com/office/drawing/2014/main" id="{A8399F59-3732-41C8-E677-0B32980B4BA1}"/>
                  </a:ext>
                </a:extLst>
              </p:cNvPr>
              <p:cNvSpPr/>
              <p:nvPr/>
            </p:nvSpPr>
            <p:spPr>
              <a:xfrm flipH="1">
                <a:off x="13460453" y="1541364"/>
                <a:ext cx="576000" cy="576000"/>
              </a:xfrm>
              <a:prstGeom prst="ellipse">
                <a:avLst/>
              </a:prstGeom>
              <a:solidFill>
                <a:schemeClr val="bg1"/>
              </a:solidFill>
              <a:ln>
                <a:noFill/>
              </a:ln>
              <a:effectLst>
                <a:innerShdw blurRad="38100" dist="38100" dir="12600000">
                  <a:schemeClr val="bg1">
                    <a:lumMod val="6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pic>
            <p:nvPicPr>
              <p:cNvPr id="37" name="Рисунок 36">
                <a:extLst>
                  <a:ext uri="{FF2B5EF4-FFF2-40B4-BE49-F238E27FC236}">
                    <a16:creationId xmlns:a16="http://schemas.microsoft.com/office/drawing/2014/main" id="{94C840B9-1AD6-E502-AA57-FC9A35A6810D}"/>
                  </a:ext>
                </a:extLst>
              </p:cNvPr>
              <p:cNvPicPr>
                <a:picLocks noChangeAspect="1"/>
              </p:cNvPicPr>
              <p:nvPr/>
            </p:nvPicPr>
            <p:blipFill>
              <a:blip r:embed="rId7"/>
              <a:stretch>
                <a:fillRect/>
              </a:stretch>
            </p:blipFill>
            <p:spPr>
              <a:xfrm>
                <a:off x="13536548" y="1633580"/>
                <a:ext cx="381064" cy="380588"/>
              </a:xfrm>
              <a:prstGeom prst="rect">
                <a:avLst/>
              </a:prstGeom>
            </p:spPr>
          </p:pic>
        </p:grpSp>
        <p:grpSp>
          <p:nvGrpSpPr>
            <p:cNvPr id="21" name="Группа 20">
              <a:extLst>
                <a:ext uri="{FF2B5EF4-FFF2-40B4-BE49-F238E27FC236}">
                  <a16:creationId xmlns:a16="http://schemas.microsoft.com/office/drawing/2014/main" id="{F5CD8B01-28D2-CD68-E5FC-31BDB1E2F1DD}"/>
                </a:ext>
              </a:extLst>
            </p:cNvPr>
            <p:cNvGrpSpPr/>
            <p:nvPr/>
          </p:nvGrpSpPr>
          <p:grpSpPr>
            <a:xfrm>
              <a:off x="4707986" y="861566"/>
              <a:ext cx="720000" cy="648000"/>
              <a:chOff x="13460453" y="2323117"/>
              <a:chExt cx="576000" cy="576000"/>
            </a:xfrm>
          </p:grpSpPr>
          <p:sp>
            <p:nvSpPr>
              <p:cNvPr id="34" name="Овал 33">
                <a:extLst>
                  <a:ext uri="{FF2B5EF4-FFF2-40B4-BE49-F238E27FC236}">
                    <a16:creationId xmlns:a16="http://schemas.microsoft.com/office/drawing/2014/main" id="{3104DB7C-8D51-B4AA-7769-353515B15242}"/>
                  </a:ext>
                </a:extLst>
              </p:cNvPr>
              <p:cNvSpPr/>
              <p:nvPr/>
            </p:nvSpPr>
            <p:spPr>
              <a:xfrm flipH="1">
                <a:off x="13460453" y="2323117"/>
                <a:ext cx="576000" cy="576000"/>
              </a:xfrm>
              <a:prstGeom prst="ellipse">
                <a:avLst/>
              </a:prstGeom>
              <a:solidFill>
                <a:schemeClr val="bg1"/>
              </a:solidFill>
              <a:ln>
                <a:noFill/>
              </a:ln>
              <a:effectLst>
                <a:innerShdw blurRad="38100" dist="38100" dir="12600000">
                  <a:schemeClr val="bg1">
                    <a:lumMod val="6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pic>
            <p:nvPicPr>
              <p:cNvPr id="35" name="Рисунок 34">
                <a:extLst>
                  <a:ext uri="{FF2B5EF4-FFF2-40B4-BE49-F238E27FC236}">
                    <a16:creationId xmlns:a16="http://schemas.microsoft.com/office/drawing/2014/main" id="{C9E0E926-769F-70F0-1E59-79A57A773F59}"/>
                  </a:ext>
                </a:extLst>
              </p:cNvPr>
              <p:cNvPicPr>
                <a:picLocks noChangeAspect="1"/>
              </p:cNvPicPr>
              <p:nvPr/>
            </p:nvPicPr>
            <p:blipFill>
              <a:blip r:embed="rId8"/>
              <a:stretch>
                <a:fillRect/>
              </a:stretch>
            </p:blipFill>
            <p:spPr>
              <a:xfrm>
                <a:off x="13535307" y="2421560"/>
                <a:ext cx="396000" cy="395505"/>
              </a:xfrm>
              <a:prstGeom prst="rect">
                <a:avLst/>
              </a:prstGeom>
            </p:spPr>
          </p:pic>
        </p:grpSp>
        <p:grpSp>
          <p:nvGrpSpPr>
            <p:cNvPr id="22" name="Группа 21">
              <a:extLst>
                <a:ext uri="{FF2B5EF4-FFF2-40B4-BE49-F238E27FC236}">
                  <a16:creationId xmlns:a16="http://schemas.microsoft.com/office/drawing/2014/main" id="{C378B15B-E689-7BA8-5CC2-A9686F25BA90}"/>
                </a:ext>
              </a:extLst>
            </p:cNvPr>
            <p:cNvGrpSpPr/>
            <p:nvPr/>
          </p:nvGrpSpPr>
          <p:grpSpPr>
            <a:xfrm>
              <a:off x="656708" y="858955"/>
              <a:ext cx="720000" cy="648000"/>
              <a:chOff x="6631747" y="4328249"/>
              <a:chExt cx="576000" cy="576000"/>
            </a:xfrm>
          </p:grpSpPr>
          <p:sp>
            <p:nvSpPr>
              <p:cNvPr id="32" name="Овал 31">
                <a:extLst>
                  <a:ext uri="{FF2B5EF4-FFF2-40B4-BE49-F238E27FC236}">
                    <a16:creationId xmlns:a16="http://schemas.microsoft.com/office/drawing/2014/main" id="{70086508-B075-379B-4AD3-504DDA86030C}"/>
                  </a:ext>
                </a:extLst>
              </p:cNvPr>
              <p:cNvSpPr/>
              <p:nvPr/>
            </p:nvSpPr>
            <p:spPr>
              <a:xfrm flipH="1">
                <a:off x="6631747" y="4328249"/>
                <a:ext cx="576000" cy="576000"/>
              </a:xfrm>
              <a:prstGeom prst="ellipse">
                <a:avLst/>
              </a:prstGeom>
              <a:solidFill>
                <a:schemeClr val="bg1"/>
              </a:solidFill>
              <a:ln>
                <a:noFill/>
              </a:ln>
              <a:effectLst>
                <a:innerShdw blurRad="38100" dist="38100" dir="12600000">
                  <a:schemeClr val="bg1">
                    <a:lumMod val="6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pic>
            <p:nvPicPr>
              <p:cNvPr id="33" name="Рисунок 32">
                <a:extLst>
                  <a:ext uri="{FF2B5EF4-FFF2-40B4-BE49-F238E27FC236}">
                    <a16:creationId xmlns:a16="http://schemas.microsoft.com/office/drawing/2014/main" id="{DA048E20-68B1-0E3E-D27D-1D206E0C5E28}"/>
                  </a:ext>
                </a:extLst>
              </p:cNvPr>
              <p:cNvPicPr>
                <a:picLocks noChangeAspect="1"/>
              </p:cNvPicPr>
              <p:nvPr/>
            </p:nvPicPr>
            <p:blipFill>
              <a:blip r:embed="rId9"/>
              <a:stretch>
                <a:fillRect/>
              </a:stretch>
            </p:blipFill>
            <p:spPr>
              <a:xfrm>
                <a:off x="6700251" y="4432796"/>
                <a:ext cx="396000" cy="396371"/>
              </a:xfrm>
              <a:prstGeom prst="rect">
                <a:avLst/>
              </a:prstGeom>
            </p:spPr>
          </p:pic>
        </p:grpSp>
        <p:grpSp>
          <p:nvGrpSpPr>
            <p:cNvPr id="23" name="Группа 22">
              <a:extLst>
                <a:ext uri="{FF2B5EF4-FFF2-40B4-BE49-F238E27FC236}">
                  <a16:creationId xmlns:a16="http://schemas.microsoft.com/office/drawing/2014/main" id="{6C049E5C-E8FB-953E-41EB-6B968ACC73CF}"/>
                </a:ext>
              </a:extLst>
            </p:cNvPr>
            <p:cNvGrpSpPr/>
            <p:nvPr/>
          </p:nvGrpSpPr>
          <p:grpSpPr>
            <a:xfrm>
              <a:off x="8560743" y="891713"/>
              <a:ext cx="720000" cy="648000"/>
              <a:chOff x="6273445" y="5791978"/>
              <a:chExt cx="576000" cy="576000"/>
            </a:xfrm>
          </p:grpSpPr>
          <p:sp>
            <p:nvSpPr>
              <p:cNvPr id="30" name="Овал 29">
                <a:extLst>
                  <a:ext uri="{FF2B5EF4-FFF2-40B4-BE49-F238E27FC236}">
                    <a16:creationId xmlns:a16="http://schemas.microsoft.com/office/drawing/2014/main" id="{D53CC082-9D7E-5109-C0A0-FDF41EBB672F}"/>
                  </a:ext>
                </a:extLst>
              </p:cNvPr>
              <p:cNvSpPr/>
              <p:nvPr/>
            </p:nvSpPr>
            <p:spPr>
              <a:xfrm flipH="1">
                <a:off x="6273445" y="5791978"/>
                <a:ext cx="576000" cy="576000"/>
              </a:xfrm>
              <a:prstGeom prst="ellipse">
                <a:avLst/>
              </a:prstGeom>
              <a:solidFill>
                <a:schemeClr val="bg1"/>
              </a:solidFill>
              <a:ln>
                <a:noFill/>
              </a:ln>
              <a:effectLst>
                <a:innerShdw blurRad="38100" dist="38100" dir="12600000">
                  <a:schemeClr val="bg1">
                    <a:lumMod val="6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pic>
            <p:nvPicPr>
              <p:cNvPr id="31" name="Рисунок 30">
                <a:extLst>
                  <a:ext uri="{FF2B5EF4-FFF2-40B4-BE49-F238E27FC236}">
                    <a16:creationId xmlns:a16="http://schemas.microsoft.com/office/drawing/2014/main" id="{089C485F-A0FC-76D3-022C-5613CCB39BC5}"/>
                  </a:ext>
                </a:extLst>
              </p:cNvPr>
              <p:cNvPicPr>
                <a:picLocks noChangeAspect="1"/>
              </p:cNvPicPr>
              <p:nvPr/>
            </p:nvPicPr>
            <p:blipFill>
              <a:blip r:embed="rId10"/>
              <a:stretch>
                <a:fillRect/>
              </a:stretch>
            </p:blipFill>
            <p:spPr>
              <a:xfrm>
                <a:off x="6358237" y="5884014"/>
                <a:ext cx="396000" cy="395505"/>
              </a:xfrm>
              <a:prstGeom prst="rect">
                <a:avLst/>
              </a:prstGeom>
            </p:spPr>
          </p:pic>
        </p:grpSp>
        <p:grpSp>
          <p:nvGrpSpPr>
            <p:cNvPr id="24" name="Группа 23">
              <a:extLst>
                <a:ext uri="{FF2B5EF4-FFF2-40B4-BE49-F238E27FC236}">
                  <a16:creationId xmlns:a16="http://schemas.microsoft.com/office/drawing/2014/main" id="{5439CAC6-7C4A-01F6-36A0-37C092B58DAC}"/>
                </a:ext>
              </a:extLst>
            </p:cNvPr>
            <p:cNvGrpSpPr/>
            <p:nvPr/>
          </p:nvGrpSpPr>
          <p:grpSpPr>
            <a:xfrm>
              <a:off x="9623399" y="885570"/>
              <a:ext cx="720000" cy="648000"/>
              <a:chOff x="13598940" y="2338094"/>
              <a:chExt cx="576000" cy="576000"/>
            </a:xfrm>
          </p:grpSpPr>
          <p:sp>
            <p:nvSpPr>
              <p:cNvPr id="28" name="Овал 27">
                <a:extLst>
                  <a:ext uri="{FF2B5EF4-FFF2-40B4-BE49-F238E27FC236}">
                    <a16:creationId xmlns:a16="http://schemas.microsoft.com/office/drawing/2014/main" id="{EB9DF455-AAE7-9BD9-AF15-7989C27F3DB1}"/>
                  </a:ext>
                </a:extLst>
              </p:cNvPr>
              <p:cNvSpPr/>
              <p:nvPr/>
            </p:nvSpPr>
            <p:spPr>
              <a:xfrm flipH="1">
                <a:off x="13598940" y="2338094"/>
                <a:ext cx="576000" cy="576000"/>
              </a:xfrm>
              <a:prstGeom prst="ellipse">
                <a:avLst/>
              </a:prstGeom>
              <a:solidFill>
                <a:schemeClr val="bg1"/>
              </a:solidFill>
              <a:ln>
                <a:noFill/>
              </a:ln>
              <a:effectLst>
                <a:innerShdw blurRad="38100" dist="38100" dir="12600000">
                  <a:schemeClr val="bg1">
                    <a:lumMod val="6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pic>
            <p:nvPicPr>
              <p:cNvPr id="29" name="Рисунок 28">
                <a:extLst>
                  <a:ext uri="{FF2B5EF4-FFF2-40B4-BE49-F238E27FC236}">
                    <a16:creationId xmlns:a16="http://schemas.microsoft.com/office/drawing/2014/main" id="{581CA8B0-11F0-0FE8-614E-2F932773B91A}"/>
                  </a:ext>
                </a:extLst>
              </p:cNvPr>
              <p:cNvPicPr>
                <a:picLocks noChangeAspect="1"/>
              </p:cNvPicPr>
              <p:nvPr/>
            </p:nvPicPr>
            <p:blipFill>
              <a:blip r:embed="rId8"/>
              <a:stretch>
                <a:fillRect/>
              </a:stretch>
            </p:blipFill>
            <p:spPr>
              <a:xfrm>
                <a:off x="13688940" y="2420952"/>
                <a:ext cx="396000" cy="395505"/>
              </a:xfrm>
              <a:prstGeom prst="rect">
                <a:avLst/>
              </a:prstGeom>
            </p:spPr>
          </p:pic>
        </p:grpSp>
        <p:sp>
          <p:nvSpPr>
            <p:cNvPr id="25" name="Скругленный прямоугольник 81">
              <a:extLst>
                <a:ext uri="{FF2B5EF4-FFF2-40B4-BE49-F238E27FC236}">
                  <a16:creationId xmlns:a16="http://schemas.microsoft.com/office/drawing/2014/main" id="{A4C9CF01-1515-3A6A-4692-9112B4A8A3B6}"/>
                </a:ext>
              </a:extLst>
            </p:cNvPr>
            <p:cNvSpPr/>
            <p:nvPr/>
          </p:nvSpPr>
          <p:spPr>
            <a:xfrm>
              <a:off x="220005" y="2279208"/>
              <a:ext cx="3600000" cy="4063403"/>
            </a:xfrm>
            <a:prstGeom prst="roundRect">
              <a:avLst>
                <a:gd name="adj" fmla="val 23806"/>
              </a:avLst>
            </a:prstGeom>
            <a:solidFill>
              <a:srgbClr val="D2E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900" dirty="0">
                  <a:solidFill>
                    <a:schemeClr val="tx1"/>
                  </a:solidFill>
                  <a:latin typeface="Arial" panose="020B0604020202020204" pitchFamily="34" charset="0"/>
                  <a:cs typeface="Arial" panose="020B0604020202020204" pitchFamily="34" charset="0"/>
                </a:rPr>
                <a:t>Main Functions:</a:t>
              </a:r>
            </a:p>
            <a:p>
              <a:pPr algn="just"/>
              <a:endParaRPr lang="en-US" sz="900" dirty="0">
                <a:solidFill>
                  <a:schemeClr val="tx1"/>
                </a:solidFill>
                <a:latin typeface="Arial" panose="020B0604020202020204" pitchFamily="34" charset="0"/>
                <a:cs typeface="Arial" panose="020B0604020202020204" pitchFamily="34" charset="0"/>
              </a:endParaRPr>
            </a:p>
            <a:p>
              <a:pPr marL="171450" indent="-171450" algn="just">
                <a:buFontTx/>
                <a:buChar char="-"/>
              </a:pPr>
              <a:r>
                <a:rPr lang="en-US" sz="900" dirty="0">
                  <a:solidFill>
                    <a:schemeClr val="tx1"/>
                  </a:solidFill>
                  <a:latin typeface="Arial" panose="020B0604020202020204" pitchFamily="34" charset="0"/>
                  <a:cs typeface="Arial" panose="020B0604020202020204" pitchFamily="34" charset="0"/>
                </a:rPr>
                <a:t>identifies the needs of migrant workers and their families and takes appropriate measures with the relevant authority bodies;</a:t>
              </a:r>
            </a:p>
            <a:p>
              <a:pPr marL="171450" indent="-171450" algn="just">
                <a:buFontTx/>
                <a:buChar char="-"/>
              </a:pPr>
              <a:r>
                <a:rPr lang="en-US" sz="900" dirty="0">
                  <a:solidFill>
                    <a:schemeClr val="tx1"/>
                  </a:solidFill>
                  <a:latin typeface="Arial" panose="020B0604020202020204" pitchFamily="34" charset="0"/>
                  <a:cs typeface="Arial" panose="020B0604020202020204" pitchFamily="34" charset="0"/>
                </a:rPr>
                <a:t> organizing competitions for young labor migrants and involve them in grant projects "First Step to Business“;</a:t>
              </a:r>
            </a:p>
            <a:p>
              <a:pPr marL="171450" indent="-171450" algn="just">
                <a:buFontTx/>
                <a:buChar char="-"/>
              </a:pPr>
              <a:r>
                <a:rPr lang="en-US" sz="900" dirty="0">
                  <a:solidFill>
                    <a:schemeClr val="tx1"/>
                  </a:solidFill>
                  <a:latin typeface="Arial" panose="020B0604020202020204" pitchFamily="34" charset="0"/>
                  <a:cs typeface="Arial" panose="020B0604020202020204" pitchFamily="34" charset="0"/>
                </a:rPr>
                <a:t>provides socio-legal, psychological and material assistance , vocational training, involvement in entrepreneurial activities for women;</a:t>
              </a:r>
            </a:p>
            <a:p>
              <a:pPr marL="171450" indent="-171450" algn="just">
                <a:buFontTx/>
                <a:buChar char="-"/>
              </a:pPr>
              <a:r>
                <a:rPr lang="en-US" sz="900" dirty="0">
                  <a:solidFill>
                    <a:schemeClr val="tx1"/>
                  </a:solidFill>
                  <a:latin typeface="Arial" panose="020B0604020202020204" pitchFamily="34" charset="0"/>
                  <a:cs typeface="Arial" panose="020B0604020202020204" pitchFamily="34" charset="0"/>
                </a:rPr>
                <a:t>providing vocational training, employment, entrepreneurship and self-employment activities for youth.</a:t>
              </a:r>
              <a:endParaRPr lang="ru-RU" sz="900" dirty="0">
                <a:solidFill>
                  <a:schemeClr val="tx1"/>
                </a:solidFill>
                <a:latin typeface="Arial" panose="020B0604020202020204" pitchFamily="34" charset="0"/>
                <a:cs typeface="Arial" panose="020B0604020202020204" pitchFamily="34" charset="0"/>
              </a:endParaRPr>
            </a:p>
          </p:txBody>
        </p:sp>
        <p:sp>
          <p:nvSpPr>
            <p:cNvPr id="26" name="Скругленный прямоугольник 87">
              <a:extLst>
                <a:ext uri="{FF2B5EF4-FFF2-40B4-BE49-F238E27FC236}">
                  <a16:creationId xmlns:a16="http://schemas.microsoft.com/office/drawing/2014/main" id="{77C2E3BC-92BF-7D00-55EE-4AD4BD96C5DD}"/>
                </a:ext>
              </a:extLst>
            </p:cNvPr>
            <p:cNvSpPr/>
            <p:nvPr/>
          </p:nvSpPr>
          <p:spPr>
            <a:xfrm>
              <a:off x="4284610" y="2276731"/>
              <a:ext cx="3600000" cy="4065880"/>
            </a:xfrm>
            <a:prstGeom prst="roundRect">
              <a:avLst>
                <a:gd name="adj" fmla="val 23806"/>
              </a:avLst>
            </a:prstGeom>
            <a:solidFill>
              <a:srgbClr val="D2E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buFontTx/>
                <a:buChar char="-"/>
              </a:pPr>
              <a:r>
                <a:rPr lang="en-US" sz="1000" dirty="0">
                  <a:solidFill>
                    <a:schemeClr val="tx1"/>
                  </a:solidFill>
                </a:rPr>
                <a:t>providing subsidies in the amount of  50% of the cost of labor migrant business projects;</a:t>
              </a:r>
            </a:p>
            <a:p>
              <a:pPr marL="171450" indent="-171450" algn="just">
                <a:buFontTx/>
                <a:buChar char="-"/>
              </a:pPr>
              <a:r>
                <a:rPr lang="en-US" sz="1000" dirty="0">
                  <a:solidFill>
                    <a:schemeClr val="tx1"/>
                  </a:solidFill>
                </a:rPr>
                <a:t>480 billion </a:t>
              </a:r>
              <a:r>
                <a:rPr lang="en-US" sz="1000" dirty="0" err="1">
                  <a:solidFill>
                    <a:schemeClr val="tx1"/>
                  </a:solidFill>
                </a:rPr>
                <a:t>soums</a:t>
              </a:r>
              <a:r>
                <a:rPr lang="en-US" sz="1000" dirty="0">
                  <a:solidFill>
                    <a:schemeClr val="tx1"/>
                  </a:solidFill>
                </a:rPr>
                <a:t> will be allocated to ensure employment of 50,000 returned labor migrants;</a:t>
              </a:r>
            </a:p>
            <a:p>
              <a:pPr marL="171450" indent="-171450" algn="just">
                <a:buFontTx/>
                <a:buChar char="-"/>
              </a:pPr>
              <a:r>
                <a:rPr lang="en-US" sz="1000" dirty="0">
                  <a:solidFill>
                    <a:schemeClr val="tx1"/>
                  </a:solidFill>
                </a:rPr>
                <a:t>providing free vocational training with covering the costs of qualification assessment of returned labor migrants.</a:t>
              </a:r>
            </a:p>
            <a:p>
              <a:pPr marL="171450" indent="-171450" algn="ctr">
                <a:buFontTx/>
                <a:buChar char="-"/>
              </a:pPr>
              <a:endParaRPr lang="en-US" sz="500" dirty="0">
                <a:solidFill>
                  <a:schemeClr val="tx1"/>
                </a:solidFill>
                <a:latin typeface="Calibri" panose="020F0502020204030204" pitchFamily="34" charset="0"/>
                <a:ea typeface="Calibri" panose="020F0502020204030204" pitchFamily="34" charset="0"/>
              </a:endParaRPr>
            </a:p>
          </p:txBody>
        </p:sp>
        <p:sp>
          <p:nvSpPr>
            <p:cNvPr id="27" name="Скругленный прямоугольник 95">
              <a:extLst>
                <a:ext uri="{FF2B5EF4-FFF2-40B4-BE49-F238E27FC236}">
                  <a16:creationId xmlns:a16="http://schemas.microsoft.com/office/drawing/2014/main" id="{11D78001-0CE1-6211-727E-F7302E4AA721}"/>
                </a:ext>
              </a:extLst>
            </p:cNvPr>
            <p:cNvSpPr/>
            <p:nvPr/>
          </p:nvSpPr>
          <p:spPr>
            <a:xfrm>
              <a:off x="8266348" y="2276731"/>
              <a:ext cx="3600000" cy="4065880"/>
            </a:xfrm>
            <a:prstGeom prst="roundRect">
              <a:avLst>
                <a:gd name="adj" fmla="val 23806"/>
              </a:avLst>
            </a:prstGeom>
            <a:solidFill>
              <a:srgbClr val="D2E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Tx/>
                <a:buChar char="-"/>
              </a:pPr>
              <a:r>
                <a:rPr lang="en-US" sz="1000" dirty="0">
                  <a:solidFill>
                    <a:schemeClr val="tx1"/>
                  </a:solidFill>
                  <a:cs typeface="Arial" panose="020B0604020202020204" pitchFamily="34" charset="0"/>
                </a:rPr>
                <a:t>providing loans and </a:t>
              </a:r>
              <a:r>
                <a:rPr lang="en-US" sz="1000" dirty="0">
                  <a:solidFill>
                    <a:schemeClr val="tx1">
                      <a:lumMod val="85000"/>
                      <a:lumOff val="15000"/>
                    </a:schemeClr>
                  </a:solidFill>
                  <a:cs typeface="Arial" panose="020B0604020202020204" pitchFamily="34" charset="0"/>
                </a:rPr>
                <a:t>subsidies</a:t>
              </a:r>
              <a:r>
                <a:rPr lang="en-US" sz="1000" dirty="0">
                  <a:solidFill>
                    <a:schemeClr val="tx1"/>
                  </a:solidFill>
                  <a:cs typeface="Arial" panose="020B0604020202020204" pitchFamily="34" charset="0"/>
                </a:rPr>
                <a:t> for </a:t>
              </a:r>
              <a:r>
                <a:rPr lang="en-US" sz="1000" dirty="0" err="1">
                  <a:solidFill>
                    <a:schemeClr val="tx1"/>
                  </a:solidFill>
                  <a:cs typeface="Arial" panose="020B0604020202020204" pitchFamily="34" charset="0"/>
                </a:rPr>
                <a:t>labour</a:t>
              </a:r>
              <a:r>
                <a:rPr lang="en-US" sz="1000" dirty="0">
                  <a:solidFill>
                    <a:schemeClr val="tx1"/>
                  </a:solidFill>
                  <a:cs typeface="Arial" panose="020B0604020202020204" pitchFamily="34" charset="0"/>
                </a:rPr>
                <a:t> migrants for their each project;</a:t>
              </a:r>
            </a:p>
            <a:p>
              <a:pPr marL="285750" indent="-285750" algn="just">
                <a:buFontTx/>
                <a:buChar char="-"/>
              </a:pPr>
              <a:r>
                <a:rPr lang="en-US" sz="1000" dirty="0">
                  <a:solidFill>
                    <a:schemeClr val="tx1">
                      <a:lumMod val="85000"/>
                      <a:lumOff val="15000"/>
                    </a:schemeClr>
                  </a:solidFill>
                  <a:cs typeface="Arial" panose="020B0604020202020204" pitchFamily="34" charset="0"/>
                </a:rPr>
                <a:t>subsidies are allocated to graduates to purchase equipment for starting a business; </a:t>
              </a:r>
            </a:p>
            <a:p>
              <a:pPr marL="285750" indent="-285750" algn="just">
                <a:buFontTx/>
                <a:buChar char="-"/>
              </a:pPr>
              <a:r>
                <a:rPr lang="en-US" sz="1000" dirty="0">
                  <a:solidFill>
                    <a:schemeClr val="tx1">
                      <a:lumMod val="85000"/>
                      <a:lumOff val="15000"/>
                    </a:schemeClr>
                  </a:solidFill>
                  <a:cs typeface="Arial" panose="020B0604020202020204" pitchFamily="34" charset="0"/>
                </a:rPr>
                <a:t>Free allocate buildings and land plots for </a:t>
              </a:r>
              <a:r>
                <a:rPr lang="en-US" sz="1000" dirty="0" err="1">
                  <a:solidFill>
                    <a:schemeClr val="tx1">
                      <a:lumMod val="85000"/>
                      <a:lumOff val="15000"/>
                    </a:schemeClr>
                  </a:solidFill>
                  <a:cs typeface="Arial" panose="020B0604020202020204" pitchFamily="34" charset="0"/>
                </a:rPr>
                <a:t>labour</a:t>
              </a:r>
              <a:r>
                <a:rPr lang="en-US" sz="1000" dirty="0">
                  <a:solidFill>
                    <a:schemeClr val="tx1">
                      <a:lumMod val="85000"/>
                      <a:lumOff val="15000"/>
                    </a:schemeClr>
                  </a:solidFill>
                  <a:cs typeface="Arial" panose="020B0604020202020204" pitchFamily="34" charset="0"/>
                </a:rPr>
                <a:t> migrants, which have been set aside in small industrial zones.</a:t>
              </a:r>
            </a:p>
            <a:p>
              <a:pPr marL="285750" indent="-285750" algn="just">
                <a:buFontTx/>
                <a:buChar char="-"/>
              </a:pPr>
              <a:endParaRPr lang="ru-RU" sz="1000" dirty="0">
                <a:solidFill>
                  <a:schemeClr val="tx1">
                    <a:lumMod val="85000"/>
                    <a:lumOff val="15000"/>
                  </a:schemeClr>
                </a:solidFill>
                <a:cs typeface="Arial" panose="020B0604020202020204" pitchFamily="34" charset="0"/>
              </a:endParaRPr>
            </a:p>
            <a:p>
              <a:pPr algn="just"/>
              <a:endParaRPr lang="ru-RU" sz="1000" dirty="0">
                <a:solidFill>
                  <a:schemeClr val="tx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38929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5344675" cy="763525"/>
          </a:xfrm>
        </p:spPr>
        <p:txBody>
          <a:bodyPr>
            <a:noAutofit/>
          </a:bodyPr>
          <a:lstStyle/>
          <a:p>
            <a:pPr algn="ctr"/>
            <a:r>
              <a:rPr lang="en-US" sz="2000" b="1" dirty="0">
                <a:solidFill>
                  <a:schemeClr val="bg1"/>
                </a:solidFill>
                <a:latin typeface="Arial" panose="020B0604020202020204" pitchFamily="34" charset="0"/>
                <a:ea typeface="Calibri" panose="020F0502020204030204" pitchFamily="34" charset="0"/>
                <a:cs typeface="Arial" panose="020B0604020202020204" pitchFamily="34" charset="0"/>
              </a:rPr>
              <a:t>THE SYSTEM OF SAFE, ORDERLY AND LEGAL LABOR MIGRATION</a:t>
            </a:r>
            <a:endParaRPr lang="uz-Cyrl-UZ" sz="2000" i="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87" name="Рисунок 86">
            <a:extLst>
              <a:ext uri="{FF2B5EF4-FFF2-40B4-BE49-F238E27FC236}">
                <a16:creationId xmlns:a16="http://schemas.microsoft.com/office/drawing/2014/main" id="{74F168C8-EEFB-62E0-7026-BFE94013D7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280"/>
          <a:stretch/>
        </p:blipFill>
        <p:spPr>
          <a:xfrm>
            <a:off x="1517900" y="4593545"/>
            <a:ext cx="458115" cy="505673"/>
          </a:xfrm>
          <a:prstGeom prst="rect">
            <a:avLst/>
          </a:prstGeom>
        </p:spPr>
      </p:pic>
      <p:sp>
        <p:nvSpPr>
          <p:cNvPr id="89" name="TextBox 88">
            <a:extLst>
              <a:ext uri="{FF2B5EF4-FFF2-40B4-BE49-F238E27FC236}">
                <a16:creationId xmlns:a16="http://schemas.microsoft.com/office/drawing/2014/main" id="{1AF5F793-E444-E261-D652-4FAFC054AEE2}"/>
              </a:ext>
            </a:extLst>
          </p:cNvPr>
          <p:cNvSpPr txBox="1"/>
          <p:nvPr/>
        </p:nvSpPr>
        <p:spPr>
          <a:xfrm>
            <a:off x="1976015" y="4622773"/>
            <a:ext cx="1832460" cy="461665"/>
          </a:xfrm>
          <a:prstGeom prst="rect">
            <a:avLst/>
          </a:prstGeom>
          <a:noFill/>
        </p:spPr>
        <p:txBody>
          <a:bodyPr wrap="square" rtlCol="0">
            <a:spAutoFit/>
          </a:bodyPr>
          <a:lstStyle/>
          <a:p>
            <a:r>
              <a:rPr lang="en-US" sz="800" kern="0" spc="-8" dirty="0">
                <a:solidFill>
                  <a:srgbClr val="075F96"/>
                </a:solidFill>
                <a:latin typeface="Montserrat" panose="00000800000000000000" pitchFamily="2" charset="-52"/>
                <a:cs typeface="Arial" panose="020B0604020202020204" pitchFamily="34" charset="0"/>
                <a:sym typeface="Helvetica Light"/>
              </a:rPr>
              <a:t>Ministry of Employment and Labor Relations </a:t>
            </a:r>
            <a:br>
              <a:rPr lang="en-US" sz="800" kern="0" spc="-8" dirty="0">
                <a:solidFill>
                  <a:srgbClr val="075F96"/>
                </a:solidFill>
                <a:latin typeface="Montserrat" panose="00000800000000000000" pitchFamily="2" charset="-52"/>
                <a:cs typeface="Arial" panose="020B0604020202020204" pitchFamily="34" charset="0"/>
                <a:sym typeface="Helvetica Light"/>
              </a:rPr>
            </a:br>
            <a:r>
              <a:rPr lang="en-US" sz="800" kern="0" spc="-8" dirty="0">
                <a:solidFill>
                  <a:srgbClr val="075F96"/>
                </a:solidFill>
                <a:latin typeface="Montserrat" panose="00000800000000000000" pitchFamily="2" charset="-52"/>
                <a:cs typeface="Arial" panose="020B0604020202020204" pitchFamily="34" charset="0"/>
                <a:sym typeface="Helvetica Light"/>
              </a:rPr>
              <a:t>of the Republic of Uzbekistan</a:t>
            </a:r>
            <a:endParaRPr lang="ru-RU" sz="800" dirty="0">
              <a:solidFill>
                <a:srgbClr val="075F96"/>
              </a:solidFill>
              <a:latin typeface="Montserrat" panose="00000800000000000000" pitchFamily="2" charset="-52"/>
            </a:endParaRPr>
          </a:p>
        </p:txBody>
      </p:sp>
      <p:grpSp>
        <p:nvGrpSpPr>
          <p:cNvPr id="5" name="Группа 4">
            <a:extLst>
              <a:ext uri="{FF2B5EF4-FFF2-40B4-BE49-F238E27FC236}">
                <a16:creationId xmlns:a16="http://schemas.microsoft.com/office/drawing/2014/main" id="{E392E35A-2E19-655F-335B-96150D1FF7C1}"/>
              </a:ext>
            </a:extLst>
          </p:cNvPr>
          <p:cNvGrpSpPr/>
          <p:nvPr/>
        </p:nvGrpSpPr>
        <p:grpSpPr>
          <a:xfrm>
            <a:off x="94004" y="1049962"/>
            <a:ext cx="8852444" cy="3393121"/>
            <a:chOff x="94004" y="1049962"/>
            <a:chExt cx="11988150" cy="5730451"/>
          </a:xfrm>
        </p:grpSpPr>
        <p:sp>
          <p:nvSpPr>
            <p:cNvPr id="6" name="Скругленный прямоугольник 136">
              <a:extLst>
                <a:ext uri="{FF2B5EF4-FFF2-40B4-BE49-F238E27FC236}">
                  <a16:creationId xmlns:a16="http://schemas.microsoft.com/office/drawing/2014/main" id="{62AC644C-C56A-336C-DDEC-59810A275B1D}"/>
                </a:ext>
              </a:extLst>
            </p:cNvPr>
            <p:cNvSpPr/>
            <p:nvPr/>
          </p:nvSpPr>
          <p:spPr>
            <a:xfrm>
              <a:off x="8715111" y="1049962"/>
              <a:ext cx="3367043" cy="5654640"/>
            </a:xfrm>
            <a:prstGeom prst="roundRect">
              <a:avLst>
                <a:gd name="adj" fmla="val 8545"/>
              </a:avLst>
            </a:prstGeom>
            <a:solidFill>
              <a:srgbClr val="F9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Скругленный прямоугольник 1">
              <a:extLst>
                <a:ext uri="{FF2B5EF4-FFF2-40B4-BE49-F238E27FC236}">
                  <a16:creationId xmlns:a16="http://schemas.microsoft.com/office/drawing/2014/main" id="{15DB4141-E5E3-1B0B-DAC7-1C74AA0195E3}"/>
                </a:ext>
              </a:extLst>
            </p:cNvPr>
            <p:cNvSpPr/>
            <p:nvPr/>
          </p:nvSpPr>
          <p:spPr>
            <a:xfrm>
              <a:off x="94004" y="1049962"/>
              <a:ext cx="3367043" cy="5654640"/>
            </a:xfrm>
            <a:prstGeom prst="roundRect">
              <a:avLst>
                <a:gd name="adj" fmla="val 8545"/>
              </a:avLst>
            </a:prstGeom>
            <a:solidFill>
              <a:srgbClr val="F9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Прямоугольник 7">
              <a:extLst>
                <a:ext uri="{FF2B5EF4-FFF2-40B4-BE49-F238E27FC236}">
                  <a16:creationId xmlns:a16="http://schemas.microsoft.com/office/drawing/2014/main" id="{F8906C46-4C43-7DBC-CF24-0D0B5168D543}"/>
                </a:ext>
              </a:extLst>
            </p:cNvPr>
            <p:cNvSpPr/>
            <p:nvPr/>
          </p:nvSpPr>
          <p:spPr>
            <a:xfrm>
              <a:off x="181881" y="1147636"/>
              <a:ext cx="3144852" cy="441818"/>
            </a:xfrm>
            <a:prstGeom prst="rect">
              <a:avLst/>
            </a:prstGeom>
          </p:spPr>
          <p:txBody>
            <a:bodyPr wrap="square">
              <a:spAutoFit/>
            </a:bodyPr>
            <a:lstStyle/>
            <a:p>
              <a:pPr lvl="0" algn="ctr">
                <a:defRPr/>
              </a:pPr>
              <a:r>
                <a:rPr lang="en-US" sz="1050" dirty="0">
                  <a:solidFill>
                    <a:srgbClr val="44546A">
                      <a:lumMod val="20000"/>
                      <a:lumOff val="80000"/>
                    </a:srgbClr>
                  </a:solidFill>
                  <a:latin typeface="Segoe UI Black" panose="020B0A02040204020203" pitchFamily="34" charset="0"/>
                  <a:ea typeface="Segoe UI Black" panose="020B0A02040204020203" pitchFamily="34" charset="0"/>
                  <a:cs typeface="Segoe UI Black" panose="020B0A02040204020203" pitchFamily="34" charset="0"/>
                </a:rPr>
                <a:t>POPULATION DEMOGRAPHY</a:t>
              </a:r>
              <a:endParaRPr kumimoji="0" lang="ru-RU" sz="1050" b="0" i="0" u="none" strike="noStrike" kern="1200" cap="none" spc="0" normalizeH="0" baseline="0" noProof="0" dirty="0">
                <a:ln>
                  <a:noFill/>
                </a:ln>
                <a:solidFill>
                  <a:srgbClr val="44546A">
                    <a:lumMod val="20000"/>
                    <a:lumOff val="80000"/>
                  </a:srgbClr>
                </a:solidFill>
                <a:effectLst/>
                <a:uLnTx/>
                <a:uFillTx/>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9" name="Прямоугольник 8">
              <a:extLst>
                <a:ext uri="{FF2B5EF4-FFF2-40B4-BE49-F238E27FC236}">
                  <a16:creationId xmlns:a16="http://schemas.microsoft.com/office/drawing/2014/main" id="{E5788E71-C995-28EC-CC28-759BD26DECD0}"/>
                </a:ext>
              </a:extLst>
            </p:cNvPr>
            <p:cNvSpPr/>
            <p:nvPr/>
          </p:nvSpPr>
          <p:spPr>
            <a:xfrm>
              <a:off x="9584677" y="1149658"/>
              <a:ext cx="1990889" cy="441818"/>
            </a:xfrm>
            <a:prstGeom prst="rect">
              <a:avLst/>
            </a:prstGeom>
          </p:spPr>
          <p:txBody>
            <a:bodyPr wrap="square">
              <a:spAutoFit/>
            </a:bodyPr>
            <a:lstStyle/>
            <a:p>
              <a:pPr lvl="0" algn="ctr">
                <a:defRPr/>
              </a:pPr>
              <a:r>
                <a:rPr lang="en-US" sz="1050" dirty="0">
                  <a:solidFill>
                    <a:srgbClr val="44546A">
                      <a:lumMod val="20000"/>
                      <a:lumOff val="80000"/>
                    </a:srgbClr>
                  </a:solidFill>
                  <a:latin typeface="Segoe UI Black" panose="020B0A02040204020203" pitchFamily="34" charset="0"/>
                  <a:ea typeface="Segoe UI Black" panose="020B0A02040204020203" pitchFamily="34" charset="0"/>
                  <a:cs typeface="Segoe UI Black" panose="020B0A02040204020203" pitchFamily="34" charset="0"/>
                </a:rPr>
                <a:t>UNEMPLOYMENT</a:t>
              </a:r>
              <a:endParaRPr kumimoji="0" lang="ru-RU" sz="1050" b="0" i="0" u="none" strike="noStrike" kern="1200" cap="none" spc="0" normalizeH="0" baseline="0" noProof="0" dirty="0">
                <a:ln>
                  <a:noFill/>
                </a:ln>
                <a:solidFill>
                  <a:srgbClr val="44546A">
                    <a:lumMod val="20000"/>
                    <a:lumOff val="80000"/>
                  </a:srgbClr>
                </a:solidFill>
                <a:effectLst/>
                <a:uLnTx/>
                <a:uFillTx/>
                <a:latin typeface="Segoe UI Black" panose="020B0A02040204020203" pitchFamily="34" charset="0"/>
                <a:ea typeface="Segoe UI Black" panose="020B0A02040204020203" pitchFamily="34" charset="0"/>
                <a:cs typeface="Segoe UI Black" panose="020B0A02040204020203" pitchFamily="34" charset="0"/>
              </a:endParaRPr>
            </a:p>
          </p:txBody>
        </p:sp>
        <p:grpSp>
          <p:nvGrpSpPr>
            <p:cNvPr id="10" name="Группа 9">
              <a:extLst>
                <a:ext uri="{FF2B5EF4-FFF2-40B4-BE49-F238E27FC236}">
                  <a16:creationId xmlns:a16="http://schemas.microsoft.com/office/drawing/2014/main" id="{B74B6E18-55C1-7E19-478C-A8BA92FB2F90}"/>
                </a:ext>
              </a:extLst>
            </p:cNvPr>
            <p:cNvGrpSpPr/>
            <p:nvPr/>
          </p:nvGrpSpPr>
          <p:grpSpPr>
            <a:xfrm>
              <a:off x="879772" y="1809562"/>
              <a:ext cx="1449887" cy="1965155"/>
              <a:chOff x="9683716" y="633760"/>
              <a:chExt cx="1449887" cy="1965155"/>
            </a:xfrm>
          </p:grpSpPr>
          <p:grpSp>
            <p:nvGrpSpPr>
              <p:cNvPr id="124" name="Группа 123">
                <a:extLst>
                  <a:ext uri="{FF2B5EF4-FFF2-40B4-BE49-F238E27FC236}">
                    <a16:creationId xmlns:a16="http://schemas.microsoft.com/office/drawing/2014/main" id="{D71FF7AA-44FD-56F6-D15B-896AA8B39D1D}"/>
                  </a:ext>
                </a:extLst>
              </p:cNvPr>
              <p:cNvGrpSpPr/>
              <p:nvPr/>
            </p:nvGrpSpPr>
            <p:grpSpPr>
              <a:xfrm>
                <a:off x="9683716" y="633760"/>
                <a:ext cx="1449887" cy="1672269"/>
                <a:chOff x="9248869" y="600630"/>
                <a:chExt cx="1449887" cy="1672269"/>
              </a:xfrm>
              <a:effectLst>
                <a:outerShdw blurRad="76200" dir="18900000" sy="23000" kx="-1200000" algn="bl" rotWithShape="0">
                  <a:prstClr val="black">
                    <a:alpha val="20000"/>
                  </a:prstClr>
                </a:outerShdw>
              </a:effectLst>
            </p:grpSpPr>
            <p:grpSp>
              <p:nvGrpSpPr>
                <p:cNvPr id="128" name="Группа 127">
                  <a:extLst>
                    <a:ext uri="{FF2B5EF4-FFF2-40B4-BE49-F238E27FC236}">
                      <a16:creationId xmlns:a16="http://schemas.microsoft.com/office/drawing/2014/main" id="{9A99557C-3771-2747-C761-8BD7C8EB862F}"/>
                    </a:ext>
                  </a:extLst>
                </p:cNvPr>
                <p:cNvGrpSpPr/>
                <p:nvPr/>
              </p:nvGrpSpPr>
              <p:grpSpPr>
                <a:xfrm>
                  <a:off x="9340899" y="886127"/>
                  <a:ext cx="1191702" cy="1386772"/>
                  <a:chOff x="7870371" y="591432"/>
                  <a:chExt cx="1191702" cy="1386772"/>
                </a:xfrm>
              </p:grpSpPr>
              <p:sp>
                <p:nvSpPr>
                  <p:cNvPr id="132" name="Скругленный прямоугольник 272">
                    <a:extLst>
                      <a:ext uri="{FF2B5EF4-FFF2-40B4-BE49-F238E27FC236}">
                        <a16:creationId xmlns:a16="http://schemas.microsoft.com/office/drawing/2014/main" id="{4F9E6AE3-E2B3-E65E-7E2E-50EFF80B02A6}"/>
                      </a:ext>
                    </a:extLst>
                  </p:cNvPr>
                  <p:cNvSpPr/>
                  <p:nvPr/>
                </p:nvSpPr>
                <p:spPr>
                  <a:xfrm>
                    <a:off x="7870371" y="1225024"/>
                    <a:ext cx="353506" cy="748027"/>
                  </a:xfrm>
                  <a:prstGeom prst="roundRect">
                    <a:avLst>
                      <a:gd name="adj" fmla="val 952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Скругленный прямоугольник 273">
                    <a:extLst>
                      <a:ext uri="{FF2B5EF4-FFF2-40B4-BE49-F238E27FC236}">
                        <a16:creationId xmlns:a16="http://schemas.microsoft.com/office/drawing/2014/main" id="{67643979-57BB-0E67-F627-0379C97F6435}"/>
                      </a:ext>
                    </a:extLst>
                  </p:cNvPr>
                  <p:cNvSpPr/>
                  <p:nvPr/>
                </p:nvSpPr>
                <p:spPr>
                  <a:xfrm>
                    <a:off x="8284733" y="992688"/>
                    <a:ext cx="353506" cy="980364"/>
                  </a:xfrm>
                  <a:prstGeom prst="roundRect">
                    <a:avLst>
                      <a:gd name="adj" fmla="val 952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Скругленный прямоугольник 274">
                    <a:extLst>
                      <a:ext uri="{FF2B5EF4-FFF2-40B4-BE49-F238E27FC236}">
                        <a16:creationId xmlns:a16="http://schemas.microsoft.com/office/drawing/2014/main" id="{DFFC20DE-28DF-B6E8-BE4F-6B26643B6AA6}"/>
                      </a:ext>
                    </a:extLst>
                  </p:cNvPr>
                  <p:cNvSpPr/>
                  <p:nvPr/>
                </p:nvSpPr>
                <p:spPr>
                  <a:xfrm>
                    <a:off x="8708567" y="591432"/>
                    <a:ext cx="353506" cy="1386772"/>
                  </a:xfrm>
                  <a:prstGeom prst="roundRect">
                    <a:avLst>
                      <a:gd name="adj" fmla="val 952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9" name="TextBox 128">
                  <a:extLst>
                    <a:ext uri="{FF2B5EF4-FFF2-40B4-BE49-F238E27FC236}">
                      <a16:creationId xmlns:a16="http://schemas.microsoft.com/office/drawing/2014/main" id="{87A76877-226B-7F5B-E155-67764A4ECDB7}"/>
                    </a:ext>
                  </a:extLst>
                </p:cNvPr>
                <p:cNvSpPr txBox="1"/>
                <p:nvPr/>
              </p:nvSpPr>
              <p:spPr>
                <a:xfrm>
                  <a:off x="9248869" y="1243333"/>
                  <a:ext cx="532284" cy="33786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rPr>
                    <a:t>20,6</a:t>
                  </a:r>
                  <a:endParaRPr kumimoji="0" lang="ru-RU" sz="7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endParaRPr>
                </a:p>
              </p:txBody>
            </p:sp>
            <p:sp>
              <p:nvSpPr>
                <p:cNvPr id="130" name="TextBox 129">
                  <a:extLst>
                    <a:ext uri="{FF2B5EF4-FFF2-40B4-BE49-F238E27FC236}">
                      <a16:creationId xmlns:a16="http://schemas.microsoft.com/office/drawing/2014/main" id="{A8964E0E-1BCF-D8BA-5FC3-5EFA7C1D1C76}"/>
                    </a:ext>
                  </a:extLst>
                </p:cNvPr>
                <p:cNvSpPr txBox="1"/>
                <p:nvPr/>
              </p:nvSpPr>
              <p:spPr>
                <a:xfrm>
                  <a:off x="9646793" y="989147"/>
                  <a:ext cx="614775" cy="3898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rPr>
                    <a:t>33,9</a:t>
                  </a:r>
                  <a:endParaRPr kumimoji="0" lang="ru-RU" sz="9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endParaRPr>
                </a:p>
              </p:txBody>
            </p:sp>
            <p:sp>
              <p:nvSpPr>
                <p:cNvPr id="131" name="TextBox 130">
                  <a:extLst>
                    <a:ext uri="{FF2B5EF4-FFF2-40B4-BE49-F238E27FC236}">
                      <a16:creationId xmlns:a16="http://schemas.microsoft.com/office/drawing/2014/main" id="{FCA59BEE-BDED-E6FE-99BB-7D45FE5BAB57}"/>
                    </a:ext>
                  </a:extLst>
                </p:cNvPr>
                <p:cNvSpPr txBox="1"/>
                <p:nvPr/>
              </p:nvSpPr>
              <p:spPr>
                <a:xfrm>
                  <a:off x="10083981" y="600630"/>
                  <a:ext cx="614775" cy="3898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rPr>
                    <a:t>43,6</a:t>
                  </a:r>
                  <a:endParaRPr kumimoji="0" lang="ru-RU" sz="9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endParaRPr>
                </a:p>
              </p:txBody>
            </p:sp>
          </p:grpSp>
          <p:sp>
            <p:nvSpPr>
              <p:cNvPr id="125" name="TextBox 124">
                <a:extLst>
                  <a:ext uri="{FF2B5EF4-FFF2-40B4-BE49-F238E27FC236}">
                    <a16:creationId xmlns:a16="http://schemas.microsoft.com/office/drawing/2014/main" id="{ABB477F5-07DF-1676-97BD-17EE0372D1C4}"/>
                  </a:ext>
                </a:extLst>
              </p:cNvPr>
              <p:cNvSpPr txBox="1"/>
              <p:nvPr/>
            </p:nvSpPr>
            <p:spPr>
              <a:xfrm>
                <a:off x="9695844" y="2287043"/>
                <a:ext cx="551823" cy="31187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1990 y</a:t>
                </a:r>
                <a:r>
                  <a:rPr kumimoji="0" lang="uz-Cyrl-UZ" sz="4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ru-RU" sz="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6" name="TextBox 125">
                <a:extLst>
                  <a:ext uri="{FF2B5EF4-FFF2-40B4-BE49-F238E27FC236}">
                    <a16:creationId xmlns:a16="http://schemas.microsoft.com/office/drawing/2014/main" id="{6591185C-72B4-9024-9439-DC9A5A924D82}"/>
                  </a:ext>
                </a:extLst>
              </p:cNvPr>
              <p:cNvSpPr txBox="1"/>
              <p:nvPr/>
            </p:nvSpPr>
            <p:spPr>
              <a:xfrm>
                <a:off x="10119729" y="2287043"/>
                <a:ext cx="551823" cy="31187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2020 y</a:t>
                </a:r>
                <a:r>
                  <a:rPr kumimoji="0" lang="uz-Cyrl-UZ" sz="4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ru-RU" sz="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7" name="TextBox 126">
                <a:extLst>
                  <a:ext uri="{FF2B5EF4-FFF2-40B4-BE49-F238E27FC236}">
                    <a16:creationId xmlns:a16="http://schemas.microsoft.com/office/drawing/2014/main" id="{1C382EE9-BF36-E9BD-D867-5D30F66D83CB}"/>
                  </a:ext>
                </a:extLst>
              </p:cNvPr>
              <p:cNvSpPr txBox="1"/>
              <p:nvPr/>
            </p:nvSpPr>
            <p:spPr>
              <a:xfrm>
                <a:off x="10537366" y="2287043"/>
                <a:ext cx="551823" cy="31187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2035 y</a:t>
                </a:r>
                <a:r>
                  <a:rPr kumimoji="0" lang="uz-Cyrl-UZ" sz="4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ru-RU" sz="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Группа 10">
              <a:extLst>
                <a:ext uri="{FF2B5EF4-FFF2-40B4-BE49-F238E27FC236}">
                  <a16:creationId xmlns:a16="http://schemas.microsoft.com/office/drawing/2014/main" id="{F2C920A2-E4D1-3AC3-FBDB-6D4B0DAB6FB1}"/>
                </a:ext>
              </a:extLst>
            </p:cNvPr>
            <p:cNvGrpSpPr/>
            <p:nvPr/>
          </p:nvGrpSpPr>
          <p:grpSpPr>
            <a:xfrm>
              <a:off x="9363198" y="1908155"/>
              <a:ext cx="1948510" cy="1610699"/>
              <a:chOff x="10194774" y="2164806"/>
              <a:chExt cx="1948510" cy="1610699"/>
            </a:xfrm>
          </p:grpSpPr>
          <p:grpSp>
            <p:nvGrpSpPr>
              <p:cNvPr id="109" name="Группа 108">
                <a:extLst>
                  <a:ext uri="{FF2B5EF4-FFF2-40B4-BE49-F238E27FC236}">
                    <a16:creationId xmlns:a16="http://schemas.microsoft.com/office/drawing/2014/main" id="{0D96530B-FED5-9B33-C1B6-9A4DE8D26A7F}"/>
                  </a:ext>
                </a:extLst>
              </p:cNvPr>
              <p:cNvGrpSpPr/>
              <p:nvPr/>
            </p:nvGrpSpPr>
            <p:grpSpPr>
              <a:xfrm>
                <a:off x="10194774" y="2164806"/>
                <a:ext cx="1948510" cy="1610699"/>
                <a:chOff x="9667271" y="988217"/>
                <a:chExt cx="1948510" cy="1610699"/>
              </a:xfrm>
            </p:grpSpPr>
            <p:grpSp>
              <p:nvGrpSpPr>
                <p:cNvPr id="111" name="Группа 110">
                  <a:extLst>
                    <a:ext uri="{FF2B5EF4-FFF2-40B4-BE49-F238E27FC236}">
                      <a16:creationId xmlns:a16="http://schemas.microsoft.com/office/drawing/2014/main" id="{9AE760AE-5BA9-5703-83B8-77112988E1C7}"/>
                    </a:ext>
                  </a:extLst>
                </p:cNvPr>
                <p:cNvGrpSpPr/>
                <p:nvPr/>
              </p:nvGrpSpPr>
              <p:grpSpPr>
                <a:xfrm>
                  <a:off x="9681418" y="988217"/>
                  <a:ext cx="1934363" cy="1330221"/>
                  <a:chOff x="9246571" y="955087"/>
                  <a:chExt cx="1934363" cy="1330221"/>
                </a:xfrm>
                <a:effectLst>
                  <a:outerShdw blurRad="76200" dir="18900000" sy="23000" kx="-1200000" algn="bl" rotWithShape="0">
                    <a:prstClr val="black">
                      <a:alpha val="20000"/>
                    </a:prstClr>
                  </a:outerShdw>
                </a:effectLst>
              </p:grpSpPr>
              <p:grpSp>
                <p:nvGrpSpPr>
                  <p:cNvPr id="116" name="Группа 115">
                    <a:extLst>
                      <a:ext uri="{FF2B5EF4-FFF2-40B4-BE49-F238E27FC236}">
                        <a16:creationId xmlns:a16="http://schemas.microsoft.com/office/drawing/2014/main" id="{138A3D89-60D3-C1B9-0952-9B842F217FB5}"/>
                      </a:ext>
                    </a:extLst>
                  </p:cNvPr>
                  <p:cNvGrpSpPr/>
                  <p:nvPr/>
                </p:nvGrpSpPr>
                <p:grpSpPr>
                  <a:xfrm>
                    <a:off x="9755261" y="1229243"/>
                    <a:ext cx="1217351" cy="1056065"/>
                    <a:chOff x="8284733" y="934548"/>
                    <a:chExt cx="1217351" cy="1056065"/>
                  </a:xfrm>
                </p:grpSpPr>
                <p:sp>
                  <p:nvSpPr>
                    <p:cNvPr id="121" name="Скругленный прямоугольник 284">
                      <a:extLst>
                        <a:ext uri="{FF2B5EF4-FFF2-40B4-BE49-F238E27FC236}">
                          <a16:creationId xmlns:a16="http://schemas.microsoft.com/office/drawing/2014/main" id="{DAD806BD-5FDA-AD9B-8BF4-0B05BE21E913}"/>
                        </a:ext>
                      </a:extLst>
                    </p:cNvPr>
                    <p:cNvSpPr/>
                    <p:nvPr/>
                  </p:nvSpPr>
                  <p:spPr>
                    <a:xfrm>
                      <a:off x="8284733" y="1113720"/>
                      <a:ext cx="353506" cy="859331"/>
                    </a:xfrm>
                    <a:prstGeom prst="roundRect">
                      <a:avLst>
                        <a:gd name="adj" fmla="val 952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Скругленный прямоугольник 285">
                      <a:extLst>
                        <a:ext uri="{FF2B5EF4-FFF2-40B4-BE49-F238E27FC236}">
                          <a16:creationId xmlns:a16="http://schemas.microsoft.com/office/drawing/2014/main" id="{0E49556E-D96B-1182-A659-8E85C1E6CBFA}"/>
                        </a:ext>
                      </a:extLst>
                    </p:cNvPr>
                    <p:cNvSpPr/>
                    <p:nvPr/>
                  </p:nvSpPr>
                  <p:spPr>
                    <a:xfrm>
                      <a:off x="8708567" y="934548"/>
                      <a:ext cx="353506" cy="1043655"/>
                    </a:xfrm>
                    <a:prstGeom prst="roundRect">
                      <a:avLst>
                        <a:gd name="adj" fmla="val 952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Скругленный прямоугольник 127">
                      <a:extLst>
                        <a:ext uri="{FF2B5EF4-FFF2-40B4-BE49-F238E27FC236}">
                          <a16:creationId xmlns:a16="http://schemas.microsoft.com/office/drawing/2014/main" id="{50910A3F-38FE-C990-BDD2-CECAF4C58B6C}"/>
                        </a:ext>
                      </a:extLst>
                    </p:cNvPr>
                    <p:cNvSpPr/>
                    <p:nvPr/>
                  </p:nvSpPr>
                  <p:spPr>
                    <a:xfrm>
                      <a:off x="9148578" y="970599"/>
                      <a:ext cx="353506" cy="1020014"/>
                    </a:xfrm>
                    <a:prstGeom prst="roundRect">
                      <a:avLst>
                        <a:gd name="adj" fmla="val 952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7" name="TextBox 116">
                    <a:extLst>
                      <a:ext uri="{FF2B5EF4-FFF2-40B4-BE49-F238E27FC236}">
                        <a16:creationId xmlns:a16="http://schemas.microsoft.com/office/drawing/2014/main" id="{09CB459A-3F69-DD6D-830C-04711ED49F4B}"/>
                      </a:ext>
                    </a:extLst>
                  </p:cNvPr>
                  <p:cNvSpPr txBox="1"/>
                  <p:nvPr/>
                </p:nvSpPr>
                <p:spPr>
                  <a:xfrm>
                    <a:off x="9246571" y="1022173"/>
                    <a:ext cx="614775" cy="3898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rPr>
                      <a:t>9,3</a:t>
                    </a:r>
                    <a:r>
                      <a:rPr kumimoji="0" lang="en-US" sz="5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rPr>
                      <a:t>%</a:t>
                    </a:r>
                    <a:endParaRPr kumimoji="0" lang="ru-RU" sz="9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endParaRPr>
                  </a:p>
                </p:txBody>
              </p:sp>
              <p:sp>
                <p:nvSpPr>
                  <p:cNvPr id="118" name="TextBox 117">
                    <a:extLst>
                      <a:ext uri="{FF2B5EF4-FFF2-40B4-BE49-F238E27FC236}">
                        <a16:creationId xmlns:a16="http://schemas.microsoft.com/office/drawing/2014/main" id="{0FD47A4E-8C8E-231E-13C2-CA9174DA72FA}"/>
                      </a:ext>
                    </a:extLst>
                  </p:cNvPr>
                  <p:cNvSpPr txBox="1"/>
                  <p:nvPr/>
                </p:nvSpPr>
                <p:spPr>
                  <a:xfrm>
                    <a:off x="9675945" y="1156294"/>
                    <a:ext cx="614775" cy="3898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rPr>
                      <a:t>9,0</a:t>
                    </a:r>
                    <a:r>
                      <a:rPr kumimoji="0" lang="en-US" sz="5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rPr>
                      <a:t>%</a:t>
                    </a:r>
                    <a:endParaRPr kumimoji="0" lang="ru-RU" sz="9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endParaRPr>
                  </a:p>
                </p:txBody>
              </p:sp>
              <p:sp>
                <p:nvSpPr>
                  <p:cNvPr id="119" name="TextBox 118">
                    <a:extLst>
                      <a:ext uri="{FF2B5EF4-FFF2-40B4-BE49-F238E27FC236}">
                        <a16:creationId xmlns:a16="http://schemas.microsoft.com/office/drawing/2014/main" id="{A23B0B35-8D61-53FC-75BA-DE566CA206A9}"/>
                      </a:ext>
                    </a:extLst>
                  </p:cNvPr>
                  <p:cNvSpPr txBox="1"/>
                  <p:nvPr/>
                </p:nvSpPr>
                <p:spPr>
                  <a:xfrm>
                    <a:off x="10028651" y="955087"/>
                    <a:ext cx="718976" cy="3898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rPr>
                      <a:t>1</a:t>
                    </a:r>
                    <a:r>
                      <a:rPr kumimoji="0" lang="uz-Cyrl-UZ" sz="9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rPr>
                      <a:t>0</a:t>
                    </a:r>
                    <a:r>
                      <a:rPr kumimoji="0" lang="en-US" sz="9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rPr>
                      <a:t>,</a:t>
                    </a:r>
                    <a:r>
                      <a:rPr kumimoji="0" lang="uz-Cyrl-UZ" sz="9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rPr>
                      <a:t>5</a:t>
                    </a:r>
                    <a:r>
                      <a:rPr kumimoji="0" lang="en-US" sz="5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rPr>
                      <a:t>%</a:t>
                    </a:r>
                    <a:endParaRPr kumimoji="0" lang="ru-RU" sz="5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endParaRPr>
                  </a:p>
                </p:txBody>
              </p:sp>
              <p:sp>
                <p:nvSpPr>
                  <p:cNvPr id="120" name="TextBox 119">
                    <a:extLst>
                      <a:ext uri="{FF2B5EF4-FFF2-40B4-BE49-F238E27FC236}">
                        <a16:creationId xmlns:a16="http://schemas.microsoft.com/office/drawing/2014/main" id="{5D0483AD-7D7D-06F0-482B-8F145AD7E6CF}"/>
                      </a:ext>
                    </a:extLst>
                  </p:cNvPr>
                  <p:cNvSpPr txBox="1"/>
                  <p:nvPr/>
                </p:nvSpPr>
                <p:spPr>
                  <a:xfrm>
                    <a:off x="10566159" y="964239"/>
                    <a:ext cx="614775" cy="3898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rPr>
                      <a:t>9</a:t>
                    </a:r>
                    <a:r>
                      <a:rPr kumimoji="0" lang="en-US" sz="9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rPr>
                      <a:t>,</a:t>
                    </a:r>
                    <a:r>
                      <a:rPr kumimoji="0" lang="uz-Cyrl-UZ" sz="9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rPr>
                      <a:t>6</a:t>
                    </a:r>
                    <a:r>
                      <a:rPr kumimoji="0" lang="en-US" sz="5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rPr>
                      <a:t>%</a:t>
                    </a:r>
                    <a:endParaRPr kumimoji="0" lang="ru-RU" sz="5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endParaRPr>
                  </a:p>
                </p:txBody>
              </p:sp>
            </p:grpSp>
            <p:sp>
              <p:nvSpPr>
                <p:cNvPr id="112" name="TextBox 111">
                  <a:extLst>
                    <a:ext uri="{FF2B5EF4-FFF2-40B4-BE49-F238E27FC236}">
                      <a16:creationId xmlns:a16="http://schemas.microsoft.com/office/drawing/2014/main" id="{D4FDAA35-E8DE-DC56-1312-EC870A3B185B}"/>
                    </a:ext>
                  </a:extLst>
                </p:cNvPr>
                <p:cNvSpPr txBox="1"/>
                <p:nvPr/>
              </p:nvSpPr>
              <p:spPr>
                <a:xfrm>
                  <a:off x="9667271" y="2287043"/>
                  <a:ext cx="551823" cy="31187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2018 y</a:t>
                  </a:r>
                  <a:r>
                    <a:rPr kumimoji="0" lang="uz-Cyrl-UZ" sz="4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ru-RU" sz="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3" name="TextBox 112">
                  <a:extLst>
                    <a:ext uri="{FF2B5EF4-FFF2-40B4-BE49-F238E27FC236}">
                      <a16:creationId xmlns:a16="http://schemas.microsoft.com/office/drawing/2014/main" id="{84102933-58EF-44E8-37BB-374B9DE7A678}"/>
                    </a:ext>
                  </a:extLst>
                </p:cNvPr>
                <p:cNvSpPr txBox="1"/>
                <p:nvPr/>
              </p:nvSpPr>
              <p:spPr>
                <a:xfrm>
                  <a:off x="10119729" y="2287044"/>
                  <a:ext cx="551823" cy="31187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201</a:t>
                  </a:r>
                  <a:r>
                    <a:rPr kumimoji="0" lang="uz-Cyrl-UZ" sz="600" b="0" i="0" u="none" strike="noStrike" kern="1200" cap="none" spc="0" normalizeH="0" baseline="0" noProof="0" dirty="0">
                      <a:ln>
                        <a:noFill/>
                      </a:ln>
                      <a:solidFill>
                        <a:prstClr val="black"/>
                      </a:solidFill>
                      <a:effectLst/>
                      <a:uLnTx/>
                      <a:uFillTx/>
                      <a:latin typeface="Calibri" panose="020F0502020204030204"/>
                      <a:ea typeface="+mn-ea"/>
                      <a:cs typeface="+mn-cs"/>
                    </a:rPr>
                    <a:t>9</a:t>
                  </a: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 y</a:t>
                  </a:r>
                  <a:r>
                    <a:rPr kumimoji="0" lang="uz-Cyrl-UZ" sz="4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ru-RU" sz="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4" name="TextBox 113">
                  <a:extLst>
                    <a:ext uri="{FF2B5EF4-FFF2-40B4-BE49-F238E27FC236}">
                      <a16:creationId xmlns:a16="http://schemas.microsoft.com/office/drawing/2014/main" id="{C266975B-57FE-1B82-BE69-8615733D6222}"/>
                    </a:ext>
                  </a:extLst>
                </p:cNvPr>
                <p:cNvSpPr txBox="1"/>
                <p:nvPr/>
              </p:nvSpPr>
              <p:spPr>
                <a:xfrm>
                  <a:off x="10537365" y="2287041"/>
                  <a:ext cx="543139" cy="31187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20</a:t>
                  </a:r>
                  <a:r>
                    <a:rPr kumimoji="0" lang="uz-Cyrl-UZ" sz="600" b="0" i="0" u="none" strike="noStrike" kern="1200" cap="none" spc="0" normalizeH="0" baseline="0" noProof="0" dirty="0">
                      <a:ln>
                        <a:noFill/>
                      </a:ln>
                      <a:solidFill>
                        <a:prstClr val="black"/>
                      </a:solidFill>
                      <a:effectLst/>
                      <a:uLnTx/>
                      <a:uFillTx/>
                      <a:latin typeface="Calibri" panose="020F0502020204030204"/>
                      <a:ea typeface="+mn-ea"/>
                      <a:cs typeface="+mn-cs"/>
                    </a:rPr>
                    <a:t>20</a:t>
                  </a: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400" dirty="0">
                      <a:solidFill>
                        <a:prstClr val="black"/>
                      </a:solidFill>
                      <a:latin typeface="Calibri" panose="020F0502020204030204"/>
                    </a:rPr>
                    <a:t>y</a:t>
                  </a:r>
                  <a:r>
                    <a:rPr kumimoji="0" lang="uz-Cyrl-UZ" sz="4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ru-RU" sz="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 name="TextBox 114">
                  <a:extLst>
                    <a:ext uri="{FF2B5EF4-FFF2-40B4-BE49-F238E27FC236}">
                      <a16:creationId xmlns:a16="http://schemas.microsoft.com/office/drawing/2014/main" id="{A897667B-B48A-4329-A2F0-2841F9B81CFB}"/>
                    </a:ext>
                  </a:extLst>
                </p:cNvPr>
                <p:cNvSpPr txBox="1"/>
                <p:nvPr/>
              </p:nvSpPr>
              <p:spPr>
                <a:xfrm>
                  <a:off x="10967449" y="2287041"/>
                  <a:ext cx="543139" cy="31187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20</a:t>
                  </a:r>
                  <a:r>
                    <a:rPr kumimoji="0" lang="uz-Cyrl-UZ" sz="600" b="0" i="0" u="none" strike="noStrike" kern="1200" cap="none" spc="0" normalizeH="0" baseline="0" noProof="0" dirty="0">
                      <a:ln>
                        <a:noFill/>
                      </a:ln>
                      <a:solidFill>
                        <a:prstClr val="black"/>
                      </a:solidFill>
                      <a:effectLst/>
                      <a:uLnTx/>
                      <a:uFillTx/>
                      <a:latin typeface="Calibri" panose="020F0502020204030204"/>
                      <a:ea typeface="+mn-ea"/>
                      <a:cs typeface="+mn-cs"/>
                    </a:rPr>
                    <a:t>21</a:t>
                  </a: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400" dirty="0">
                      <a:solidFill>
                        <a:prstClr val="black"/>
                      </a:solidFill>
                      <a:latin typeface="Calibri" panose="020F0502020204030204"/>
                    </a:rPr>
                    <a:t>y</a:t>
                  </a:r>
                  <a:r>
                    <a:rPr kumimoji="0" lang="uz-Cyrl-UZ" sz="4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ru-RU" sz="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10" name="Скругленный прямоугольник 286">
                <a:extLst>
                  <a:ext uri="{FF2B5EF4-FFF2-40B4-BE49-F238E27FC236}">
                    <a16:creationId xmlns:a16="http://schemas.microsoft.com/office/drawing/2014/main" id="{A9D32F9E-6137-6D4F-861C-558A0B2279E2}"/>
                  </a:ext>
                </a:extLst>
              </p:cNvPr>
              <p:cNvSpPr/>
              <p:nvPr/>
            </p:nvSpPr>
            <p:spPr>
              <a:xfrm>
                <a:off x="10291932" y="2506648"/>
                <a:ext cx="353506" cy="969965"/>
              </a:xfrm>
              <a:prstGeom prst="roundRect">
                <a:avLst>
                  <a:gd name="adj" fmla="val 952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96578610-2ADF-DD89-B730-837884FDF08C}"/>
                </a:ext>
              </a:extLst>
            </p:cNvPr>
            <p:cNvSpPr txBox="1"/>
            <p:nvPr/>
          </p:nvSpPr>
          <p:spPr>
            <a:xfrm>
              <a:off x="882021" y="1533032"/>
              <a:ext cx="1600327" cy="337862"/>
            </a:xfrm>
            <a:prstGeom prst="rect">
              <a:avLst/>
            </a:prstGeom>
            <a:noFill/>
          </p:spPr>
          <p:txBody>
            <a:bodyPr wrap="none" rtlCol="0">
              <a:spAutoFit/>
            </a:bodyPr>
            <a:lstStyle/>
            <a:p>
              <a:pPr lvl="0">
                <a:defRPr/>
              </a:pPr>
              <a:r>
                <a:rPr lang="en-US" sz="700" dirty="0">
                  <a:solidFill>
                    <a:prstClr val="white">
                      <a:lumMod val="50000"/>
                    </a:prstClr>
                  </a:solidFill>
                </a:rPr>
                <a:t>Number of Population </a:t>
              </a:r>
              <a:r>
                <a:rPr lang="en-US" sz="700" dirty="0" err="1">
                  <a:solidFill>
                    <a:prstClr val="white">
                      <a:lumMod val="50000"/>
                    </a:prstClr>
                  </a:solidFill>
                </a:rPr>
                <a:t>mln</a:t>
              </a:r>
              <a:r>
                <a:rPr lang="en-US" sz="700" dirty="0">
                  <a:solidFill>
                    <a:prstClr val="white">
                      <a:lumMod val="50000"/>
                    </a:prstClr>
                  </a:solidFill>
                </a:rPr>
                <a:t>.</a:t>
              </a:r>
              <a:endParaRPr kumimoji="0" lang="ru-RU" sz="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grpSp>
          <p:nvGrpSpPr>
            <p:cNvPr id="13" name="Группа 12">
              <a:extLst>
                <a:ext uri="{FF2B5EF4-FFF2-40B4-BE49-F238E27FC236}">
                  <a16:creationId xmlns:a16="http://schemas.microsoft.com/office/drawing/2014/main" id="{0BD42FCD-12CD-8CAC-54E3-6BCD2D1AF417}"/>
                </a:ext>
              </a:extLst>
            </p:cNvPr>
            <p:cNvGrpSpPr/>
            <p:nvPr/>
          </p:nvGrpSpPr>
          <p:grpSpPr>
            <a:xfrm>
              <a:off x="1313890" y="4171297"/>
              <a:ext cx="1366276" cy="1967883"/>
              <a:chOff x="9416565" y="3728502"/>
              <a:chExt cx="1366276" cy="1967883"/>
            </a:xfrm>
          </p:grpSpPr>
          <p:sp>
            <p:nvSpPr>
              <p:cNvPr id="105" name="Прямоугольник 104">
                <a:extLst>
                  <a:ext uri="{FF2B5EF4-FFF2-40B4-BE49-F238E27FC236}">
                    <a16:creationId xmlns:a16="http://schemas.microsoft.com/office/drawing/2014/main" id="{31CE5DB5-0060-776B-4AB1-638A84325D2C}"/>
                  </a:ext>
                </a:extLst>
              </p:cNvPr>
              <p:cNvSpPr/>
              <p:nvPr/>
            </p:nvSpPr>
            <p:spPr>
              <a:xfrm>
                <a:off x="9435997" y="4936800"/>
                <a:ext cx="1346844" cy="5197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49,</a:t>
                </a:r>
                <a:r>
                  <a:rPr kumimoji="0" lang="en-US" sz="14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5</a:t>
                </a:r>
                <a:r>
                  <a:rPr kumimoji="0" lang="ru-RU" sz="14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p>
            </p:txBody>
          </p:sp>
          <p:sp>
            <p:nvSpPr>
              <p:cNvPr id="106" name="Прямоугольник 105">
                <a:extLst>
                  <a:ext uri="{FF2B5EF4-FFF2-40B4-BE49-F238E27FC236}">
                    <a16:creationId xmlns:a16="http://schemas.microsoft.com/office/drawing/2014/main" id="{8EBD51B2-7383-B366-0054-E44EBE2A7F31}"/>
                  </a:ext>
                </a:extLst>
              </p:cNvPr>
              <p:cNvSpPr/>
              <p:nvPr/>
            </p:nvSpPr>
            <p:spPr>
              <a:xfrm>
                <a:off x="9417233" y="3728502"/>
                <a:ext cx="1212341" cy="6237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5</a:t>
                </a:r>
                <a:r>
                  <a:rPr kumimoji="0" lang="en-US"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4</a:t>
                </a:r>
                <a:r>
                  <a:rPr kumimoji="0" lang="ru-RU"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r>
                  <a:rPr kumimoji="0" lang="en-US"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1</a:t>
                </a:r>
                <a:r>
                  <a:rPr kumimoji="0" lang="ru-RU" sz="105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endParaRPr kumimoji="0" lang="ru-RU" sz="14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
            <p:nvSpPr>
              <p:cNvPr id="107" name="Прямоугольник 106">
                <a:extLst>
                  <a:ext uri="{FF2B5EF4-FFF2-40B4-BE49-F238E27FC236}">
                    <a16:creationId xmlns:a16="http://schemas.microsoft.com/office/drawing/2014/main" id="{C7247F97-F59D-23B4-AF30-C1AA68FBFC5D}"/>
                  </a:ext>
                </a:extLst>
              </p:cNvPr>
              <p:cNvSpPr/>
              <p:nvPr/>
            </p:nvSpPr>
            <p:spPr>
              <a:xfrm>
                <a:off x="9416565" y="4258769"/>
                <a:ext cx="1152182" cy="336671"/>
              </a:xfrm>
              <a:prstGeom prst="rect">
                <a:avLst/>
              </a:prstGeom>
            </p:spPr>
            <p:txBody>
              <a:bodyPr wrap="square">
                <a:spAutoFit/>
              </a:bodyPr>
              <a:lstStyle/>
              <a:p>
                <a:pPr marL="0" marR="0" lvl="0" indent="0" algn="l" defTabSz="914400" rtl="0" eaLnBrk="1" fontAlgn="auto" latinLnBrk="0" hangingPunct="1">
                  <a:lnSpc>
                    <a:spcPts val="9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18</a:t>
                </a:r>
                <a:r>
                  <a:rPr kumimoji="0" lang="ru-RU" sz="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r>
                  <a:rPr kumimoji="0" lang="en-US" sz="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7</a:t>
                </a:r>
                <a:r>
                  <a:rPr kumimoji="0" lang="ru-RU" sz="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sz="6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mln</a:t>
                </a:r>
                <a:r>
                  <a:rPr kumimoji="0" lang="en-US" sz="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r>
                  <a:rPr kumimoji="0" lang="en-US" sz="600" b="0" i="0" u="none" strike="noStrike" kern="1200" cap="none" spc="0" normalizeH="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People </a:t>
                </a:r>
                <a:endParaRPr kumimoji="0" lang="ru-RU" sz="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
            <p:nvSpPr>
              <p:cNvPr id="108" name="Прямоугольник 107">
                <a:extLst>
                  <a:ext uri="{FF2B5EF4-FFF2-40B4-BE49-F238E27FC236}">
                    <a16:creationId xmlns:a16="http://schemas.microsoft.com/office/drawing/2014/main" id="{F80C839D-535B-AD80-2A02-A8940535B706}"/>
                  </a:ext>
                </a:extLst>
              </p:cNvPr>
              <p:cNvSpPr/>
              <p:nvPr/>
            </p:nvSpPr>
            <p:spPr>
              <a:xfrm>
                <a:off x="9425434" y="5359714"/>
                <a:ext cx="1265569" cy="336671"/>
              </a:xfrm>
              <a:prstGeom prst="rect">
                <a:avLst/>
              </a:prstGeom>
            </p:spPr>
            <p:txBody>
              <a:bodyPr wrap="square">
                <a:spAutoFit/>
              </a:bodyPr>
              <a:lstStyle/>
              <a:p>
                <a:pPr marL="0" marR="0" lvl="0" indent="0" algn="l" defTabSz="914400" rtl="0" eaLnBrk="1" fontAlgn="auto" latinLnBrk="0" hangingPunct="1">
                  <a:lnSpc>
                    <a:spcPts val="9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17</a:t>
                </a:r>
                <a:r>
                  <a:rPr kumimoji="0" lang="ru-RU" sz="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r>
                  <a:rPr kumimoji="0" lang="en-US" sz="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1</a:t>
                </a:r>
                <a:r>
                  <a:rPr kumimoji="0" lang="ru-RU" sz="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sz="5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mln</a:t>
                </a:r>
                <a:r>
                  <a:rPr kumimoji="0" lang="en-US" sz="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People</a:t>
                </a:r>
                <a:r>
                  <a:rPr kumimoji="0" lang="en-US" sz="500" b="0" i="0" u="none" strike="noStrike" kern="1200" cap="none" spc="0" normalizeH="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endParaRPr kumimoji="0" lang="ru-RU" sz="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grpSp>
        <p:grpSp>
          <p:nvGrpSpPr>
            <p:cNvPr id="14" name="Группа 13">
              <a:extLst>
                <a:ext uri="{FF2B5EF4-FFF2-40B4-BE49-F238E27FC236}">
                  <a16:creationId xmlns:a16="http://schemas.microsoft.com/office/drawing/2014/main" id="{5572413F-9819-4013-900C-9B7E77EFA4F4}"/>
                </a:ext>
              </a:extLst>
            </p:cNvPr>
            <p:cNvGrpSpPr/>
            <p:nvPr/>
          </p:nvGrpSpPr>
          <p:grpSpPr>
            <a:xfrm>
              <a:off x="9784978" y="4219554"/>
              <a:ext cx="1142716" cy="1905914"/>
              <a:chOff x="11544224" y="2496542"/>
              <a:chExt cx="1142716" cy="1905914"/>
            </a:xfrm>
          </p:grpSpPr>
          <p:sp>
            <p:nvSpPr>
              <p:cNvPr id="102" name="Прямоугольник 101">
                <a:extLst>
                  <a:ext uri="{FF2B5EF4-FFF2-40B4-BE49-F238E27FC236}">
                    <a16:creationId xmlns:a16="http://schemas.microsoft.com/office/drawing/2014/main" id="{18C255F5-8111-F235-300B-20B9D40451C2}"/>
                  </a:ext>
                </a:extLst>
              </p:cNvPr>
              <p:cNvSpPr/>
              <p:nvPr/>
            </p:nvSpPr>
            <p:spPr>
              <a:xfrm>
                <a:off x="11544224" y="2496542"/>
                <a:ext cx="1107252" cy="5197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15,1%</a:t>
                </a:r>
              </a:p>
            </p:txBody>
          </p:sp>
          <p:sp>
            <p:nvSpPr>
              <p:cNvPr id="103" name="Прямоугольник 102">
                <a:extLst>
                  <a:ext uri="{FF2B5EF4-FFF2-40B4-BE49-F238E27FC236}">
                    <a16:creationId xmlns:a16="http://schemas.microsoft.com/office/drawing/2014/main" id="{CE428CB6-F5FC-40A4-9247-FD0DB408EE29}"/>
                  </a:ext>
                </a:extLst>
              </p:cNvPr>
              <p:cNvSpPr/>
              <p:nvPr/>
            </p:nvSpPr>
            <p:spPr>
              <a:xfrm>
                <a:off x="11580560" y="2901503"/>
                <a:ext cx="1106380" cy="331689"/>
              </a:xfrm>
              <a:prstGeom prst="rect">
                <a:avLst/>
              </a:prstGeom>
            </p:spPr>
            <p:txBody>
              <a:bodyPr wrap="square">
                <a:spAutoFit/>
              </a:bodyPr>
              <a:lstStyle/>
              <a:p>
                <a:pPr lvl="0">
                  <a:lnSpc>
                    <a:spcPts val="900"/>
                  </a:lnSpc>
                  <a:defRPr/>
                </a:pPr>
                <a:r>
                  <a:rPr lang="en-US" sz="500" dirty="0">
                    <a:solidFill>
                      <a:prstClr val="black">
                        <a:lumMod val="75000"/>
                        <a:lumOff val="25000"/>
                      </a:prstClr>
                    </a:solidFill>
                    <a:latin typeface="Arial" panose="020B0604020202020204" pitchFamily="34" charset="0"/>
                    <a:cs typeface="Arial" panose="020B0604020202020204" pitchFamily="34" charset="0"/>
                  </a:rPr>
                  <a:t>Youth generation</a:t>
                </a:r>
                <a:r>
                  <a:rPr kumimoji="0" lang="uz-Cyrl-UZ" sz="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04" name="Прямоугольник 103">
                <a:extLst>
                  <a:ext uri="{FF2B5EF4-FFF2-40B4-BE49-F238E27FC236}">
                    <a16:creationId xmlns:a16="http://schemas.microsoft.com/office/drawing/2014/main" id="{675AF0D0-2063-0522-9D0F-B42169C96EAC}"/>
                  </a:ext>
                </a:extLst>
              </p:cNvPr>
              <p:cNvSpPr/>
              <p:nvPr/>
            </p:nvSpPr>
            <p:spPr>
              <a:xfrm>
                <a:off x="11573476" y="4070767"/>
                <a:ext cx="658477" cy="331689"/>
              </a:xfrm>
              <a:prstGeom prst="rect">
                <a:avLst/>
              </a:prstGeom>
            </p:spPr>
            <p:txBody>
              <a:bodyPr wrap="square">
                <a:spAutoFit/>
              </a:bodyPr>
              <a:lstStyle/>
              <a:p>
                <a:pPr lvl="0">
                  <a:lnSpc>
                    <a:spcPts val="900"/>
                  </a:lnSpc>
                  <a:defRPr/>
                </a:pPr>
                <a:r>
                  <a:rPr lang="en-US" sz="500" dirty="0">
                    <a:solidFill>
                      <a:prstClr val="black">
                        <a:lumMod val="75000"/>
                        <a:lumOff val="25000"/>
                      </a:prstClr>
                    </a:solidFill>
                    <a:latin typeface="Arial" panose="020B0604020202020204" pitchFamily="34" charset="0"/>
                    <a:cs typeface="Arial" panose="020B0604020202020204" pitchFamily="34" charset="0"/>
                  </a:rPr>
                  <a:t>Women</a:t>
                </a:r>
                <a:endParaRPr kumimoji="0" lang="uz-Cyrl-UZ" sz="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grpSp>
        <p:sp>
          <p:nvSpPr>
            <p:cNvPr id="15" name="Прямоугольник 14">
              <a:extLst>
                <a:ext uri="{FF2B5EF4-FFF2-40B4-BE49-F238E27FC236}">
                  <a16:creationId xmlns:a16="http://schemas.microsoft.com/office/drawing/2014/main" id="{F0D551E3-8167-ABA2-799A-3D745D3C2A2F}"/>
                </a:ext>
              </a:extLst>
            </p:cNvPr>
            <p:cNvSpPr/>
            <p:nvPr/>
          </p:nvSpPr>
          <p:spPr>
            <a:xfrm>
              <a:off x="9770660" y="5387966"/>
              <a:ext cx="1346844" cy="5197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13,3%</a:t>
              </a:r>
            </a:p>
          </p:txBody>
        </p:sp>
        <p:sp>
          <p:nvSpPr>
            <p:cNvPr id="16" name="TextBox 15">
              <a:extLst>
                <a:ext uri="{FF2B5EF4-FFF2-40B4-BE49-F238E27FC236}">
                  <a16:creationId xmlns:a16="http://schemas.microsoft.com/office/drawing/2014/main" id="{0A263FCE-1F13-4B28-ACE9-C5190B436951}"/>
                </a:ext>
              </a:extLst>
            </p:cNvPr>
            <p:cNvSpPr txBox="1"/>
            <p:nvPr/>
          </p:nvSpPr>
          <p:spPr>
            <a:xfrm>
              <a:off x="9896540" y="1531831"/>
              <a:ext cx="1391927" cy="337862"/>
            </a:xfrm>
            <a:prstGeom prst="rect">
              <a:avLst/>
            </a:prstGeom>
            <a:noFill/>
          </p:spPr>
          <p:txBody>
            <a:bodyPr wrap="none" rtlCol="0">
              <a:spAutoFit/>
            </a:bodyPr>
            <a:lstStyle/>
            <a:p>
              <a:pPr lvl="0">
                <a:defRPr/>
              </a:pPr>
              <a:r>
                <a:rPr lang="en-US" sz="700" dirty="0">
                  <a:solidFill>
                    <a:prstClr val="white">
                      <a:lumMod val="50000"/>
                    </a:prstClr>
                  </a:solidFill>
                </a:rPr>
                <a:t>Rate of unemployment</a:t>
              </a:r>
              <a:endParaRPr kumimoji="0" lang="ru-RU" sz="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17" name="Рисунок 16">
              <a:extLst>
                <a:ext uri="{FF2B5EF4-FFF2-40B4-BE49-F238E27FC236}">
                  <a16:creationId xmlns:a16="http://schemas.microsoft.com/office/drawing/2014/main" id="{7278E86A-17A8-D2D3-C4FF-E8B08070EA14}"/>
                </a:ext>
              </a:extLst>
            </p:cNvPr>
            <p:cNvPicPr>
              <a:picLocks noChangeAspect="1"/>
            </p:cNvPicPr>
            <p:nvPr/>
          </p:nvPicPr>
          <p:blipFill>
            <a:blip r:embed="rId4">
              <a:duotone>
                <a:prstClr val="black"/>
                <a:schemeClr val="tx2">
                  <a:tint val="45000"/>
                  <a:satMod val="400000"/>
                </a:schemeClr>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831060" y="4277469"/>
              <a:ext cx="576000" cy="576000"/>
            </a:xfrm>
            <a:prstGeom prst="rect">
              <a:avLst/>
            </a:prstGeom>
          </p:spPr>
        </p:pic>
        <p:pic>
          <p:nvPicPr>
            <p:cNvPr id="18" name="Рисунок 17">
              <a:extLst>
                <a:ext uri="{FF2B5EF4-FFF2-40B4-BE49-F238E27FC236}">
                  <a16:creationId xmlns:a16="http://schemas.microsoft.com/office/drawing/2014/main" id="{E8436185-1F53-3E25-4091-73745FB9A89E}"/>
                </a:ext>
              </a:extLst>
            </p:cNvPr>
            <p:cNvPicPr>
              <a:picLocks noChangeAspect="1"/>
            </p:cNvPicPr>
            <p:nvPr/>
          </p:nvPicPr>
          <p:blipFill>
            <a:blip r:embed="rId6">
              <a:duotone>
                <a:prstClr val="black"/>
                <a:schemeClr val="tx2">
                  <a:tint val="45000"/>
                  <a:satMod val="400000"/>
                </a:schemeClr>
              </a:duotone>
              <a:extLst>
                <a:ext uri="{BEBA8EAE-BF5A-486C-A8C5-ECC9F3942E4B}">
                  <a14:imgProps xmlns:a14="http://schemas.microsoft.com/office/drawing/2010/main">
                    <a14:imgLayer r:embed="rId7">
                      <a14:imgEffect>
                        <a14:brightnessContrast bright="-40000" contrast="-40000"/>
                      </a14:imgEffect>
                    </a14:imgLayer>
                  </a14:imgProps>
                </a:ext>
              </a:extLst>
            </a:blip>
            <a:stretch>
              <a:fillRect/>
            </a:stretch>
          </p:blipFill>
          <p:spPr>
            <a:xfrm>
              <a:off x="839822" y="5472726"/>
              <a:ext cx="504631" cy="504000"/>
            </a:xfrm>
            <a:prstGeom prst="rect">
              <a:avLst/>
            </a:prstGeom>
          </p:spPr>
        </p:pic>
        <p:pic>
          <p:nvPicPr>
            <p:cNvPr id="19" name="Рисунок 18">
              <a:extLst>
                <a:ext uri="{FF2B5EF4-FFF2-40B4-BE49-F238E27FC236}">
                  <a16:creationId xmlns:a16="http://schemas.microsoft.com/office/drawing/2014/main" id="{E58EB9EB-5F48-0A75-A86E-E31786D15569}"/>
                </a:ext>
              </a:extLst>
            </p:cNvPr>
            <p:cNvPicPr>
              <a:picLocks noChangeAspect="1"/>
            </p:cNvPicPr>
            <p:nvPr/>
          </p:nvPicPr>
          <p:blipFill>
            <a:blip r:embed="rId4">
              <a:duotone>
                <a:prstClr val="black"/>
                <a:schemeClr val="tx2">
                  <a:tint val="45000"/>
                  <a:satMod val="400000"/>
                </a:schemeClr>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9343943" y="4229942"/>
              <a:ext cx="576000" cy="576000"/>
            </a:xfrm>
            <a:prstGeom prst="rect">
              <a:avLst/>
            </a:prstGeom>
          </p:spPr>
        </p:pic>
        <p:pic>
          <p:nvPicPr>
            <p:cNvPr id="20" name="Рисунок 19">
              <a:extLst>
                <a:ext uri="{FF2B5EF4-FFF2-40B4-BE49-F238E27FC236}">
                  <a16:creationId xmlns:a16="http://schemas.microsoft.com/office/drawing/2014/main" id="{219A85A2-165A-54FB-1044-9DE8E265618B}"/>
                </a:ext>
              </a:extLst>
            </p:cNvPr>
            <p:cNvPicPr>
              <a:picLocks noChangeAspect="1"/>
            </p:cNvPicPr>
            <p:nvPr/>
          </p:nvPicPr>
          <p:blipFill>
            <a:blip r:embed="rId6">
              <a:duotone>
                <a:prstClr val="black"/>
                <a:schemeClr val="tx2">
                  <a:tint val="45000"/>
                  <a:satMod val="400000"/>
                </a:schemeClr>
              </a:duotone>
              <a:extLst>
                <a:ext uri="{BEBA8EAE-BF5A-486C-A8C5-ECC9F3942E4B}">
                  <a14:imgProps xmlns:a14="http://schemas.microsoft.com/office/drawing/2010/main">
                    <a14:imgLayer r:embed="rId7">
                      <a14:imgEffect>
                        <a14:brightnessContrast bright="-40000" contrast="-40000"/>
                      </a14:imgEffect>
                    </a14:imgLayer>
                  </a14:imgProps>
                </a:ext>
              </a:extLst>
            </a:blip>
            <a:stretch>
              <a:fillRect/>
            </a:stretch>
          </p:blipFill>
          <p:spPr>
            <a:xfrm>
              <a:off x="9357676" y="5472726"/>
              <a:ext cx="504631" cy="504000"/>
            </a:xfrm>
            <a:prstGeom prst="rect">
              <a:avLst/>
            </a:prstGeom>
          </p:spPr>
        </p:pic>
        <p:grpSp>
          <p:nvGrpSpPr>
            <p:cNvPr id="21" name="Группа 20">
              <a:extLst>
                <a:ext uri="{FF2B5EF4-FFF2-40B4-BE49-F238E27FC236}">
                  <a16:creationId xmlns:a16="http://schemas.microsoft.com/office/drawing/2014/main" id="{6FB77EBF-CE14-385F-011F-6A3372B4A977}"/>
                </a:ext>
              </a:extLst>
            </p:cNvPr>
            <p:cNvGrpSpPr/>
            <p:nvPr/>
          </p:nvGrpSpPr>
          <p:grpSpPr>
            <a:xfrm>
              <a:off x="3567187" y="1147637"/>
              <a:ext cx="5103417" cy="5632776"/>
              <a:chOff x="3767212" y="1147637"/>
              <a:chExt cx="5103417" cy="5632776"/>
            </a:xfrm>
          </p:grpSpPr>
          <p:sp>
            <p:nvSpPr>
              <p:cNvPr id="32" name="Полилиния 160">
                <a:extLst>
                  <a:ext uri="{FF2B5EF4-FFF2-40B4-BE49-F238E27FC236}">
                    <a16:creationId xmlns:a16="http://schemas.microsoft.com/office/drawing/2014/main" id="{B597F8FF-5EBF-0F85-B440-96C55E872DC4}"/>
                  </a:ext>
                </a:extLst>
              </p:cNvPr>
              <p:cNvSpPr/>
              <p:nvPr/>
            </p:nvSpPr>
            <p:spPr>
              <a:xfrm>
                <a:off x="3767212" y="1734169"/>
                <a:ext cx="4716490" cy="3220702"/>
              </a:xfrm>
              <a:custGeom>
                <a:avLst/>
                <a:gdLst>
                  <a:gd name="connsiteX0" fmla="*/ 7292530 w 7424058"/>
                  <a:gd name="connsiteY0" fmla="*/ 2936092 h 4855028"/>
                  <a:gd name="connsiteX1" fmla="*/ 7289505 w 7424058"/>
                  <a:gd name="connsiteY1" fmla="*/ 2937088 h 4855028"/>
                  <a:gd name="connsiteX2" fmla="*/ 7288304 w 7424058"/>
                  <a:gd name="connsiteY2" fmla="*/ 2937435 h 4855028"/>
                  <a:gd name="connsiteX3" fmla="*/ 6421393 w 7424058"/>
                  <a:gd name="connsiteY3" fmla="*/ 2541738 h 4855028"/>
                  <a:gd name="connsiteX4" fmla="*/ 6421678 w 7424058"/>
                  <a:gd name="connsiteY4" fmla="*/ 2542983 h 4855028"/>
                  <a:gd name="connsiteX5" fmla="*/ 6421650 w 7424058"/>
                  <a:gd name="connsiteY5" fmla="*/ 2542888 h 4855028"/>
                  <a:gd name="connsiteX6" fmla="*/ 6421393 w 7424058"/>
                  <a:gd name="connsiteY6" fmla="*/ 2541738 h 4855028"/>
                  <a:gd name="connsiteX7" fmla="*/ 1132115 w 7424058"/>
                  <a:gd name="connsiteY7" fmla="*/ 0 h 4855028"/>
                  <a:gd name="connsiteX8" fmla="*/ 2253343 w 7424058"/>
                  <a:gd name="connsiteY8" fmla="*/ 751114 h 4855028"/>
                  <a:gd name="connsiteX9" fmla="*/ 2253343 w 7424058"/>
                  <a:gd name="connsiteY9" fmla="*/ 838200 h 4855028"/>
                  <a:gd name="connsiteX10" fmla="*/ 2667000 w 7424058"/>
                  <a:gd name="connsiteY10" fmla="*/ 1262743 h 4855028"/>
                  <a:gd name="connsiteX11" fmla="*/ 3167743 w 7424058"/>
                  <a:gd name="connsiteY11" fmla="*/ 1175657 h 4855028"/>
                  <a:gd name="connsiteX12" fmla="*/ 3712029 w 7424058"/>
                  <a:gd name="connsiteY12" fmla="*/ 1197428 h 4855028"/>
                  <a:gd name="connsiteX13" fmla="*/ 3918857 w 7424058"/>
                  <a:gd name="connsiteY13" fmla="*/ 1132114 h 4855028"/>
                  <a:gd name="connsiteX14" fmla="*/ 4147457 w 7424058"/>
                  <a:gd name="connsiteY14" fmla="*/ 1360714 h 4855028"/>
                  <a:gd name="connsiteX15" fmla="*/ 4267200 w 7424058"/>
                  <a:gd name="connsiteY15" fmla="*/ 1589314 h 4855028"/>
                  <a:gd name="connsiteX16" fmla="*/ 4397829 w 7424058"/>
                  <a:gd name="connsiteY16" fmla="*/ 1545771 h 4855028"/>
                  <a:gd name="connsiteX17" fmla="*/ 4365172 w 7424058"/>
                  <a:gd name="connsiteY17" fmla="*/ 1905000 h 4855028"/>
                  <a:gd name="connsiteX18" fmla="*/ 4408715 w 7424058"/>
                  <a:gd name="connsiteY18" fmla="*/ 2122714 h 4855028"/>
                  <a:gd name="connsiteX19" fmla="*/ 4582886 w 7424058"/>
                  <a:gd name="connsiteY19" fmla="*/ 2122714 h 4855028"/>
                  <a:gd name="connsiteX20" fmla="*/ 4680857 w 7424058"/>
                  <a:gd name="connsiteY20" fmla="*/ 2634343 h 4855028"/>
                  <a:gd name="connsiteX21" fmla="*/ 4996543 w 7424058"/>
                  <a:gd name="connsiteY21" fmla="*/ 2634343 h 4855028"/>
                  <a:gd name="connsiteX22" fmla="*/ 5127172 w 7424058"/>
                  <a:gd name="connsiteY22" fmla="*/ 2612571 h 4855028"/>
                  <a:gd name="connsiteX23" fmla="*/ 5214257 w 7424058"/>
                  <a:gd name="connsiteY23" fmla="*/ 2601685 h 4855028"/>
                  <a:gd name="connsiteX24" fmla="*/ 5236029 w 7424058"/>
                  <a:gd name="connsiteY24" fmla="*/ 2623457 h 4855028"/>
                  <a:gd name="connsiteX25" fmla="*/ 5268686 w 7424058"/>
                  <a:gd name="connsiteY25" fmla="*/ 2721428 h 4855028"/>
                  <a:gd name="connsiteX26" fmla="*/ 5257800 w 7424058"/>
                  <a:gd name="connsiteY26" fmla="*/ 2775857 h 4855028"/>
                  <a:gd name="connsiteX27" fmla="*/ 5290457 w 7424058"/>
                  <a:gd name="connsiteY27" fmla="*/ 2808514 h 4855028"/>
                  <a:gd name="connsiteX28" fmla="*/ 5334000 w 7424058"/>
                  <a:gd name="connsiteY28" fmla="*/ 2852057 h 4855028"/>
                  <a:gd name="connsiteX29" fmla="*/ 5344886 w 7424058"/>
                  <a:gd name="connsiteY29" fmla="*/ 2884714 h 4855028"/>
                  <a:gd name="connsiteX30" fmla="*/ 5410200 w 7424058"/>
                  <a:gd name="connsiteY30" fmla="*/ 2971800 h 4855028"/>
                  <a:gd name="connsiteX31" fmla="*/ 5497286 w 7424058"/>
                  <a:gd name="connsiteY31" fmla="*/ 2960914 h 4855028"/>
                  <a:gd name="connsiteX32" fmla="*/ 5508172 w 7424058"/>
                  <a:gd name="connsiteY32" fmla="*/ 2906485 h 4855028"/>
                  <a:gd name="connsiteX33" fmla="*/ 5497286 w 7424058"/>
                  <a:gd name="connsiteY33" fmla="*/ 2873828 h 4855028"/>
                  <a:gd name="connsiteX34" fmla="*/ 5475515 w 7424058"/>
                  <a:gd name="connsiteY34" fmla="*/ 2808514 h 4855028"/>
                  <a:gd name="connsiteX35" fmla="*/ 5497286 w 7424058"/>
                  <a:gd name="connsiteY35" fmla="*/ 2743200 h 4855028"/>
                  <a:gd name="connsiteX36" fmla="*/ 5519057 w 7424058"/>
                  <a:gd name="connsiteY36" fmla="*/ 2721428 h 4855028"/>
                  <a:gd name="connsiteX37" fmla="*/ 5584372 w 7424058"/>
                  <a:gd name="connsiteY37" fmla="*/ 2634343 h 4855028"/>
                  <a:gd name="connsiteX38" fmla="*/ 5638800 w 7424058"/>
                  <a:gd name="connsiteY38" fmla="*/ 2601685 h 4855028"/>
                  <a:gd name="connsiteX39" fmla="*/ 5671457 w 7424058"/>
                  <a:gd name="connsiteY39" fmla="*/ 2590800 h 4855028"/>
                  <a:gd name="connsiteX40" fmla="*/ 5682343 w 7424058"/>
                  <a:gd name="connsiteY40" fmla="*/ 2536371 h 4855028"/>
                  <a:gd name="connsiteX41" fmla="*/ 5693229 w 7424058"/>
                  <a:gd name="connsiteY41" fmla="*/ 2503714 h 4855028"/>
                  <a:gd name="connsiteX42" fmla="*/ 5758543 w 7424058"/>
                  <a:gd name="connsiteY42" fmla="*/ 2460171 h 4855028"/>
                  <a:gd name="connsiteX43" fmla="*/ 5812972 w 7424058"/>
                  <a:gd name="connsiteY43" fmla="*/ 2427514 h 4855028"/>
                  <a:gd name="connsiteX44" fmla="*/ 5867400 w 7424058"/>
                  <a:gd name="connsiteY44" fmla="*/ 2383971 h 4855028"/>
                  <a:gd name="connsiteX45" fmla="*/ 5932715 w 7424058"/>
                  <a:gd name="connsiteY45" fmla="*/ 2340428 h 4855028"/>
                  <a:gd name="connsiteX46" fmla="*/ 5965372 w 7424058"/>
                  <a:gd name="connsiteY46" fmla="*/ 2329543 h 4855028"/>
                  <a:gd name="connsiteX47" fmla="*/ 5998029 w 7424058"/>
                  <a:gd name="connsiteY47" fmla="*/ 2318657 h 4855028"/>
                  <a:gd name="connsiteX48" fmla="*/ 6063343 w 7424058"/>
                  <a:gd name="connsiteY48" fmla="*/ 2296885 h 4855028"/>
                  <a:gd name="connsiteX49" fmla="*/ 6139543 w 7424058"/>
                  <a:gd name="connsiteY49" fmla="*/ 2231571 h 4855028"/>
                  <a:gd name="connsiteX50" fmla="*/ 6172200 w 7424058"/>
                  <a:gd name="connsiteY50" fmla="*/ 2209800 h 4855028"/>
                  <a:gd name="connsiteX51" fmla="*/ 6215743 w 7424058"/>
                  <a:gd name="connsiteY51" fmla="*/ 2155371 h 4855028"/>
                  <a:gd name="connsiteX52" fmla="*/ 6248400 w 7424058"/>
                  <a:gd name="connsiteY52" fmla="*/ 2133600 h 4855028"/>
                  <a:gd name="connsiteX53" fmla="*/ 6291943 w 7424058"/>
                  <a:gd name="connsiteY53" fmla="*/ 2090057 h 4855028"/>
                  <a:gd name="connsiteX54" fmla="*/ 6357257 w 7424058"/>
                  <a:gd name="connsiteY54" fmla="*/ 2100943 h 4855028"/>
                  <a:gd name="connsiteX55" fmla="*/ 6411686 w 7424058"/>
                  <a:gd name="connsiteY55" fmla="*/ 2057400 h 4855028"/>
                  <a:gd name="connsiteX56" fmla="*/ 6477000 w 7424058"/>
                  <a:gd name="connsiteY56" fmla="*/ 2002971 h 4855028"/>
                  <a:gd name="connsiteX57" fmla="*/ 6574972 w 7424058"/>
                  <a:gd name="connsiteY57" fmla="*/ 1992085 h 4855028"/>
                  <a:gd name="connsiteX58" fmla="*/ 6651172 w 7424058"/>
                  <a:gd name="connsiteY58" fmla="*/ 2046514 h 4855028"/>
                  <a:gd name="connsiteX59" fmla="*/ 6574972 w 7424058"/>
                  <a:gd name="connsiteY59" fmla="*/ 2068285 h 4855028"/>
                  <a:gd name="connsiteX60" fmla="*/ 6542315 w 7424058"/>
                  <a:gd name="connsiteY60" fmla="*/ 2079171 h 4855028"/>
                  <a:gd name="connsiteX61" fmla="*/ 6520543 w 7424058"/>
                  <a:gd name="connsiteY61" fmla="*/ 2100943 h 4855028"/>
                  <a:gd name="connsiteX62" fmla="*/ 6466115 w 7424058"/>
                  <a:gd name="connsiteY62" fmla="*/ 2133600 h 4855028"/>
                  <a:gd name="connsiteX63" fmla="*/ 6433457 w 7424058"/>
                  <a:gd name="connsiteY63" fmla="*/ 2144485 h 4855028"/>
                  <a:gd name="connsiteX64" fmla="*/ 6368143 w 7424058"/>
                  <a:gd name="connsiteY64" fmla="*/ 2166257 h 4855028"/>
                  <a:gd name="connsiteX65" fmla="*/ 6324600 w 7424058"/>
                  <a:gd name="connsiteY65" fmla="*/ 2231571 h 4855028"/>
                  <a:gd name="connsiteX66" fmla="*/ 6302829 w 7424058"/>
                  <a:gd name="connsiteY66" fmla="*/ 2264228 h 4855028"/>
                  <a:gd name="connsiteX67" fmla="*/ 6237515 w 7424058"/>
                  <a:gd name="connsiteY67" fmla="*/ 2307771 h 4855028"/>
                  <a:gd name="connsiteX68" fmla="*/ 6204857 w 7424058"/>
                  <a:gd name="connsiteY68" fmla="*/ 2394857 h 4855028"/>
                  <a:gd name="connsiteX69" fmla="*/ 6215743 w 7424058"/>
                  <a:gd name="connsiteY69" fmla="*/ 2427514 h 4855028"/>
                  <a:gd name="connsiteX70" fmla="*/ 6248400 w 7424058"/>
                  <a:gd name="connsiteY70" fmla="*/ 2449285 h 4855028"/>
                  <a:gd name="connsiteX71" fmla="*/ 6324600 w 7424058"/>
                  <a:gd name="connsiteY71" fmla="*/ 2471057 h 4855028"/>
                  <a:gd name="connsiteX72" fmla="*/ 6389915 w 7424058"/>
                  <a:gd name="connsiteY72" fmla="*/ 2492828 h 4855028"/>
                  <a:gd name="connsiteX73" fmla="*/ 6400800 w 7424058"/>
                  <a:gd name="connsiteY73" fmla="*/ 2525485 h 4855028"/>
                  <a:gd name="connsiteX74" fmla="*/ 6422376 w 7424058"/>
                  <a:gd name="connsiteY74" fmla="*/ 2546026 h 4855028"/>
                  <a:gd name="connsiteX75" fmla="*/ 6421678 w 7424058"/>
                  <a:gd name="connsiteY75" fmla="*/ 2542983 h 4855028"/>
                  <a:gd name="connsiteX76" fmla="*/ 6425039 w 7424058"/>
                  <a:gd name="connsiteY76" fmla="*/ 2554079 h 4855028"/>
                  <a:gd name="connsiteX77" fmla="*/ 6433457 w 7424058"/>
                  <a:gd name="connsiteY77" fmla="*/ 2579914 h 4855028"/>
                  <a:gd name="connsiteX78" fmla="*/ 6498772 w 7424058"/>
                  <a:gd name="connsiteY78" fmla="*/ 2612571 h 4855028"/>
                  <a:gd name="connsiteX79" fmla="*/ 6520543 w 7424058"/>
                  <a:gd name="connsiteY79" fmla="*/ 2634343 h 4855028"/>
                  <a:gd name="connsiteX80" fmla="*/ 6672943 w 7424058"/>
                  <a:gd name="connsiteY80" fmla="*/ 2645228 h 4855028"/>
                  <a:gd name="connsiteX81" fmla="*/ 6705600 w 7424058"/>
                  <a:gd name="connsiteY81" fmla="*/ 2634343 h 4855028"/>
                  <a:gd name="connsiteX82" fmla="*/ 6716486 w 7424058"/>
                  <a:gd name="connsiteY82" fmla="*/ 2579914 h 4855028"/>
                  <a:gd name="connsiteX83" fmla="*/ 6727372 w 7424058"/>
                  <a:gd name="connsiteY83" fmla="*/ 2547257 h 4855028"/>
                  <a:gd name="connsiteX84" fmla="*/ 6781800 w 7424058"/>
                  <a:gd name="connsiteY84" fmla="*/ 2536371 h 4855028"/>
                  <a:gd name="connsiteX85" fmla="*/ 6836229 w 7424058"/>
                  <a:gd name="connsiteY85" fmla="*/ 2416628 h 4855028"/>
                  <a:gd name="connsiteX86" fmla="*/ 6868886 w 7424058"/>
                  <a:gd name="connsiteY86" fmla="*/ 2438400 h 4855028"/>
                  <a:gd name="connsiteX87" fmla="*/ 6890657 w 7424058"/>
                  <a:gd name="connsiteY87" fmla="*/ 2471057 h 4855028"/>
                  <a:gd name="connsiteX88" fmla="*/ 6912429 w 7424058"/>
                  <a:gd name="connsiteY88" fmla="*/ 2492828 h 4855028"/>
                  <a:gd name="connsiteX89" fmla="*/ 6945086 w 7424058"/>
                  <a:gd name="connsiteY89" fmla="*/ 2601685 h 4855028"/>
                  <a:gd name="connsiteX90" fmla="*/ 7010400 w 7424058"/>
                  <a:gd name="connsiteY90" fmla="*/ 2612571 h 4855028"/>
                  <a:gd name="connsiteX91" fmla="*/ 7043057 w 7424058"/>
                  <a:gd name="connsiteY91" fmla="*/ 2677885 h 4855028"/>
                  <a:gd name="connsiteX92" fmla="*/ 7119257 w 7424058"/>
                  <a:gd name="connsiteY92" fmla="*/ 2677885 h 4855028"/>
                  <a:gd name="connsiteX93" fmla="*/ 7141029 w 7424058"/>
                  <a:gd name="connsiteY93" fmla="*/ 2699657 h 4855028"/>
                  <a:gd name="connsiteX94" fmla="*/ 7195457 w 7424058"/>
                  <a:gd name="connsiteY94" fmla="*/ 2764971 h 4855028"/>
                  <a:gd name="connsiteX95" fmla="*/ 7239000 w 7424058"/>
                  <a:gd name="connsiteY95" fmla="*/ 2786743 h 4855028"/>
                  <a:gd name="connsiteX96" fmla="*/ 7375131 w 7424058"/>
                  <a:gd name="connsiteY96" fmla="*/ 2791121 h 4855028"/>
                  <a:gd name="connsiteX97" fmla="*/ 7424058 w 7424058"/>
                  <a:gd name="connsiteY97" fmla="*/ 2793462 h 4855028"/>
                  <a:gd name="connsiteX98" fmla="*/ 7424058 w 7424058"/>
                  <a:gd name="connsiteY98" fmla="*/ 2880224 h 4855028"/>
                  <a:gd name="connsiteX99" fmla="*/ 7413172 w 7424058"/>
                  <a:gd name="connsiteY99" fmla="*/ 2884714 h 4855028"/>
                  <a:gd name="connsiteX100" fmla="*/ 7380515 w 7424058"/>
                  <a:gd name="connsiteY100" fmla="*/ 2895600 h 4855028"/>
                  <a:gd name="connsiteX101" fmla="*/ 7315200 w 7424058"/>
                  <a:gd name="connsiteY101" fmla="*/ 2917371 h 4855028"/>
                  <a:gd name="connsiteX102" fmla="*/ 7279726 w 7424058"/>
                  <a:gd name="connsiteY102" fmla="*/ 2939915 h 4855028"/>
                  <a:gd name="connsiteX103" fmla="*/ 7288304 w 7424058"/>
                  <a:gd name="connsiteY103" fmla="*/ 2937435 h 4855028"/>
                  <a:gd name="connsiteX104" fmla="*/ 7281692 w 7424058"/>
                  <a:gd name="connsiteY104" fmla="*/ 2939536 h 4855028"/>
                  <a:gd name="connsiteX105" fmla="*/ 7249886 w 7424058"/>
                  <a:gd name="connsiteY105" fmla="*/ 2950028 h 4855028"/>
                  <a:gd name="connsiteX106" fmla="*/ 7162800 w 7424058"/>
                  <a:gd name="connsiteY106" fmla="*/ 2960914 h 4855028"/>
                  <a:gd name="connsiteX107" fmla="*/ 7130143 w 7424058"/>
                  <a:gd name="connsiteY107" fmla="*/ 2971800 h 4855028"/>
                  <a:gd name="connsiteX108" fmla="*/ 7119257 w 7424058"/>
                  <a:gd name="connsiteY108" fmla="*/ 3015343 h 4855028"/>
                  <a:gd name="connsiteX109" fmla="*/ 7043057 w 7424058"/>
                  <a:gd name="connsiteY109" fmla="*/ 3037114 h 4855028"/>
                  <a:gd name="connsiteX110" fmla="*/ 7021286 w 7424058"/>
                  <a:gd name="connsiteY110" fmla="*/ 3102428 h 4855028"/>
                  <a:gd name="connsiteX111" fmla="*/ 6999515 w 7424058"/>
                  <a:gd name="connsiteY111" fmla="*/ 3135085 h 4855028"/>
                  <a:gd name="connsiteX112" fmla="*/ 6966857 w 7424058"/>
                  <a:gd name="connsiteY112" fmla="*/ 3145971 h 4855028"/>
                  <a:gd name="connsiteX113" fmla="*/ 6912429 w 7424058"/>
                  <a:gd name="connsiteY113" fmla="*/ 3189514 h 4855028"/>
                  <a:gd name="connsiteX114" fmla="*/ 6760029 w 7424058"/>
                  <a:gd name="connsiteY114" fmla="*/ 3200400 h 4855028"/>
                  <a:gd name="connsiteX115" fmla="*/ 6738257 w 7424058"/>
                  <a:gd name="connsiteY115" fmla="*/ 3167743 h 4855028"/>
                  <a:gd name="connsiteX116" fmla="*/ 6618515 w 7424058"/>
                  <a:gd name="connsiteY116" fmla="*/ 3135085 h 4855028"/>
                  <a:gd name="connsiteX117" fmla="*/ 6585857 w 7424058"/>
                  <a:gd name="connsiteY117" fmla="*/ 3145971 h 4855028"/>
                  <a:gd name="connsiteX118" fmla="*/ 6520543 w 7424058"/>
                  <a:gd name="connsiteY118" fmla="*/ 3167743 h 4855028"/>
                  <a:gd name="connsiteX119" fmla="*/ 6389915 w 7424058"/>
                  <a:gd name="connsiteY119" fmla="*/ 3178628 h 4855028"/>
                  <a:gd name="connsiteX120" fmla="*/ 6357257 w 7424058"/>
                  <a:gd name="connsiteY120" fmla="*/ 3167743 h 4855028"/>
                  <a:gd name="connsiteX121" fmla="*/ 6324600 w 7424058"/>
                  <a:gd name="connsiteY121" fmla="*/ 3102428 h 4855028"/>
                  <a:gd name="connsiteX122" fmla="*/ 6302829 w 7424058"/>
                  <a:gd name="connsiteY122" fmla="*/ 3069771 h 4855028"/>
                  <a:gd name="connsiteX123" fmla="*/ 6270172 w 7424058"/>
                  <a:gd name="connsiteY123" fmla="*/ 3058885 h 4855028"/>
                  <a:gd name="connsiteX124" fmla="*/ 6270172 w 7424058"/>
                  <a:gd name="connsiteY124" fmla="*/ 3004457 h 4855028"/>
                  <a:gd name="connsiteX125" fmla="*/ 6291943 w 7424058"/>
                  <a:gd name="connsiteY125" fmla="*/ 2971800 h 4855028"/>
                  <a:gd name="connsiteX126" fmla="*/ 6368143 w 7424058"/>
                  <a:gd name="connsiteY126" fmla="*/ 2917371 h 4855028"/>
                  <a:gd name="connsiteX127" fmla="*/ 6379029 w 7424058"/>
                  <a:gd name="connsiteY127" fmla="*/ 2873828 h 4855028"/>
                  <a:gd name="connsiteX128" fmla="*/ 6389915 w 7424058"/>
                  <a:gd name="connsiteY128" fmla="*/ 2841171 h 4855028"/>
                  <a:gd name="connsiteX129" fmla="*/ 6357257 w 7424058"/>
                  <a:gd name="connsiteY129" fmla="*/ 2819400 h 4855028"/>
                  <a:gd name="connsiteX130" fmla="*/ 6346372 w 7424058"/>
                  <a:gd name="connsiteY130" fmla="*/ 2786743 h 4855028"/>
                  <a:gd name="connsiteX131" fmla="*/ 6291943 w 7424058"/>
                  <a:gd name="connsiteY131" fmla="*/ 2754085 h 4855028"/>
                  <a:gd name="connsiteX132" fmla="*/ 6259286 w 7424058"/>
                  <a:gd name="connsiteY132" fmla="*/ 2764971 h 4855028"/>
                  <a:gd name="connsiteX133" fmla="*/ 6237515 w 7424058"/>
                  <a:gd name="connsiteY133" fmla="*/ 2797628 h 4855028"/>
                  <a:gd name="connsiteX134" fmla="*/ 6215743 w 7424058"/>
                  <a:gd name="connsiteY134" fmla="*/ 2819400 h 4855028"/>
                  <a:gd name="connsiteX135" fmla="*/ 6150429 w 7424058"/>
                  <a:gd name="connsiteY135" fmla="*/ 2852057 h 4855028"/>
                  <a:gd name="connsiteX136" fmla="*/ 6117772 w 7424058"/>
                  <a:gd name="connsiteY136" fmla="*/ 2873828 h 4855028"/>
                  <a:gd name="connsiteX137" fmla="*/ 6096000 w 7424058"/>
                  <a:gd name="connsiteY137" fmla="*/ 2895600 h 4855028"/>
                  <a:gd name="connsiteX138" fmla="*/ 5976257 w 7424058"/>
                  <a:gd name="connsiteY138" fmla="*/ 2906485 h 4855028"/>
                  <a:gd name="connsiteX139" fmla="*/ 5943600 w 7424058"/>
                  <a:gd name="connsiteY139" fmla="*/ 2895600 h 4855028"/>
                  <a:gd name="connsiteX140" fmla="*/ 5878286 w 7424058"/>
                  <a:gd name="connsiteY140" fmla="*/ 2852057 h 4855028"/>
                  <a:gd name="connsiteX141" fmla="*/ 5823857 w 7424058"/>
                  <a:gd name="connsiteY141" fmla="*/ 2841171 h 4855028"/>
                  <a:gd name="connsiteX142" fmla="*/ 5812972 w 7424058"/>
                  <a:gd name="connsiteY142" fmla="*/ 2906485 h 4855028"/>
                  <a:gd name="connsiteX143" fmla="*/ 5791200 w 7424058"/>
                  <a:gd name="connsiteY143" fmla="*/ 2928257 h 4855028"/>
                  <a:gd name="connsiteX144" fmla="*/ 5769429 w 7424058"/>
                  <a:gd name="connsiteY144" fmla="*/ 2960914 h 4855028"/>
                  <a:gd name="connsiteX145" fmla="*/ 5780315 w 7424058"/>
                  <a:gd name="connsiteY145" fmla="*/ 2993571 h 4855028"/>
                  <a:gd name="connsiteX146" fmla="*/ 5812972 w 7424058"/>
                  <a:gd name="connsiteY146" fmla="*/ 3091543 h 4855028"/>
                  <a:gd name="connsiteX147" fmla="*/ 5791200 w 7424058"/>
                  <a:gd name="connsiteY147" fmla="*/ 3156857 h 4855028"/>
                  <a:gd name="connsiteX148" fmla="*/ 5747657 w 7424058"/>
                  <a:gd name="connsiteY148" fmla="*/ 3167743 h 4855028"/>
                  <a:gd name="connsiteX149" fmla="*/ 5562600 w 7424058"/>
                  <a:gd name="connsiteY149" fmla="*/ 3178628 h 4855028"/>
                  <a:gd name="connsiteX150" fmla="*/ 5551715 w 7424058"/>
                  <a:gd name="connsiteY150" fmla="*/ 3211285 h 4855028"/>
                  <a:gd name="connsiteX151" fmla="*/ 5606143 w 7424058"/>
                  <a:gd name="connsiteY151" fmla="*/ 3222171 h 4855028"/>
                  <a:gd name="connsiteX152" fmla="*/ 5638800 w 7424058"/>
                  <a:gd name="connsiteY152" fmla="*/ 3233057 h 4855028"/>
                  <a:gd name="connsiteX153" fmla="*/ 5627915 w 7424058"/>
                  <a:gd name="connsiteY153" fmla="*/ 3265714 h 4855028"/>
                  <a:gd name="connsiteX154" fmla="*/ 5606143 w 7424058"/>
                  <a:gd name="connsiteY154" fmla="*/ 3287485 h 4855028"/>
                  <a:gd name="connsiteX155" fmla="*/ 5562600 w 7424058"/>
                  <a:gd name="connsiteY155" fmla="*/ 3331028 h 4855028"/>
                  <a:gd name="connsiteX156" fmla="*/ 5540829 w 7424058"/>
                  <a:gd name="connsiteY156" fmla="*/ 3396343 h 4855028"/>
                  <a:gd name="connsiteX157" fmla="*/ 5497286 w 7424058"/>
                  <a:gd name="connsiteY157" fmla="*/ 3494314 h 4855028"/>
                  <a:gd name="connsiteX158" fmla="*/ 5094515 w 7424058"/>
                  <a:gd name="connsiteY158" fmla="*/ 3505200 h 4855028"/>
                  <a:gd name="connsiteX159" fmla="*/ 4985657 w 7424058"/>
                  <a:gd name="connsiteY159" fmla="*/ 3537857 h 4855028"/>
                  <a:gd name="connsiteX160" fmla="*/ 4974772 w 7424058"/>
                  <a:gd name="connsiteY160" fmla="*/ 3614057 h 4855028"/>
                  <a:gd name="connsiteX161" fmla="*/ 4974772 w 7424058"/>
                  <a:gd name="connsiteY161" fmla="*/ 3766457 h 4855028"/>
                  <a:gd name="connsiteX162" fmla="*/ 5007429 w 7424058"/>
                  <a:gd name="connsiteY162" fmla="*/ 3788228 h 4855028"/>
                  <a:gd name="connsiteX163" fmla="*/ 5138057 w 7424058"/>
                  <a:gd name="connsiteY163" fmla="*/ 3853543 h 4855028"/>
                  <a:gd name="connsiteX164" fmla="*/ 5225143 w 7424058"/>
                  <a:gd name="connsiteY164" fmla="*/ 3864428 h 4855028"/>
                  <a:gd name="connsiteX165" fmla="*/ 5257800 w 7424058"/>
                  <a:gd name="connsiteY165" fmla="*/ 3875314 h 4855028"/>
                  <a:gd name="connsiteX166" fmla="*/ 5257800 w 7424058"/>
                  <a:gd name="connsiteY166" fmla="*/ 3962400 h 4855028"/>
                  <a:gd name="connsiteX167" fmla="*/ 5246915 w 7424058"/>
                  <a:gd name="connsiteY167" fmla="*/ 4049485 h 4855028"/>
                  <a:gd name="connsiteX168" fmla="*/ 5268686 w 7424058"/>
                  <a:gd name="connsiteY168" fmla="*/ 4082143 h 4855028"/>
                  <a:gd name="connsiteX169" fmla="*/ 5279572 w 7424058"/>
                  <a:gd name="connsiteY169" fmla="*/ 4114800 h 4855028"/>
                  <a:gd name="connsiteX170" fmla="*/ 5301343 w 7424058"/>
                  <a:gd name="connsiteY170" fmla="*/ 4180114 h 4855028"/>
                  <a:gd name="connsiteX171" fmla="*/ 5323115 w 7424058"/>
                  <a:gd name="connsiteY171" fmla="*/ 4212771 h 4855028"/>
                  <a:gd name="connsiteX172" fmla="*/ 5334000 w 7424058"/>
                  <a:gd name="connsiteY172" fmla="*/ 4245428 h 4855028"/>
                  <a:gd name="connsiteX173" fmla="*/ 5366657 w 7424058"/>
                  <a:gd name="connsiteY173" fmla="*/ 4278085 h 4855028"/>
                  <a:gd name="connsiteX174" fmla="*/ 5377543 w 7424058"/>
                  <a:gd name="connsiteY174" fmla="*/ 4332514 h 4855028"/>
                  <a:gd name="connsiteX175" fmla="*/ 5323115 w 7424058"/>
                  <a:gd name="connsiteY175" fmla="*/ 4397828 h 4855028"/>
                  <a:gd name="connsiteX176" fmla="*/ 5312229 w 7424058"/>
                  <a:gd name="connsiteY176" fmla="*/ 4430485 h 4855028"/>
                  <a:gd name="connsiteX177" fmla="*/ 5268686 w 7424058"/>
                  <a:gd name="connsiteY177" fmla="*/ 4495800 h 4855028"/>
                  <a:gd name="connsiteX178" fmla="*/ 5246915 w 7424058"/>
                  <a:gd name="connsiteY178" fmla="*/ 4561114 h 4855028"/>
                  <a:gd name="connsiteX179" fmla="*/ 5225143 w 7424058"/>
                  <a:gd name="connsiteY179" fmla="*/ 4582885 h 4855028"/>
                  <a:gd name="connsiteX180" fmla="*/ 5159829 w 7424058"/>
                  <a:gd name="connsiteY180" fmla="*/ 4691743 h 4855028"/>
                  <a:gd name="connsiteX181" fmla="*/ 5170715 w 7424058"/>
                  <a:gd name="connsiteY181" fmla="*/ 4724400 h 4855028"/>
                  <a:gd name="connsiteX182" fmla="*/ 5181600 w 7424058"/>
                  <a:gd name="connsiteY182" fmla="*/ 4822371 h 4855028"/>
                  <a:gd name="connsiteX183" fmla="*/ 5138057 w 7424058"/>
                  <a:gd name="connsiteY183" fmla="*/ 4833257 h 4855028"/>
                  <a:gd name="connsiteX184" fmla="*/ 5072743 w 7424058"/>
                  <a:gd name="connsiteY184" fmla="*/ 4822371 h 4855028"/>
                  <a:gd name="connsiteX185" fmla="*/ 4996543 w 7424058"/>
                  <a:gd name="connsiteY185" fmla="*/ 4844143 h 4855028"/>
                  <a:gd name="connsiteX186" fmla="*/ 4942115 w 7424058"/>
                  <a:gd name="connsiteY186" fmla="*/ 4855028 h 4855028"/>
                  <a:gd name="connsiteX187" fmla="*/ 4909457 w 7424058"/>
                  <a:gd name="connsiteY187" fmla="*/ 4844143 h 4855028"/>
                  <a:gd name="connsiteX188" fmla="*/ 4898572 w 7424058"/>
                  <a:gd name="connsiteY188" fmla="*/ 4811485 h 4855028"/>
                  <a:gd name="connsiteX189" fmla="*/ 4876800 w 7424058"/>
                  <a:gd name="connsiteY189" fmla="*/ 4789714 h 4855028"/>
                  <a:gd name="connsiteX190" fmla="*/ 4855029 w 7424058"/>
                  <a:gd name="connsiteY190" fmla="*/ 4757057 h 4855028"/>
                  <a:gd name="connsiteX191" fmla="*/ 4822372 w 7424058"/>
                  <a:gd name="connsiteY191" fmla="*/ 4746171 h 4855028"/>
                  <a:gd name="connsiteX192" fmla="*/ 4789715 w 7424058"/>
                  <a:gd name="connsiteY192" fmla="*/ 4757057 h 4855028"/>
                  <a:gd name="connsiteX193" fmla="*/ 4691743 w 7424058"/>
                  <a:gd name="connsiteY193" fmla="*/ 4789714 h 4855028"/>
                  <a:gd name="connsiteX194" fmla="*/ 4604657 w 7424058"/>
                  <a:gd name="connsiteY194" fmla="*/ 4746171 h 4855028"/>
                  <a:gd name="connsiteX195" fmla="*/ 4626429 w 7424058"/>
                  <a:gd name="connsiteY195" fmla="*/ 4430485 h 4855028"/>
                  <a:gd name="connsiteX196" fmla="*/ 4572000 w 7424058"/>
                  <a:gd name="connsiteY196" fmla="*/ 4419600 h 4855028"/>
                  <a:gd name="connsiteX197" fmla="*/ 4506686 w 7424058"/>
                  <a:gd name="connsiteY197" fmla="*/ 4386943 h 4855028"/>
                  <a:gd name="connsiteX198" fmla="*/ 4474029 w 7424058"/>
                  <a:gd name="connsiteY198" fmla="*/ 4332514 h 4855028"/>
                  <a:gd name="connsiteX199" fmla="*/ 4452257 w 7424058"/>
                  <a:gd name="connsiteY199" fmla="*/ 4267200 h 4855028"/>
                  <a:gd name="connsiteX200" fmla="*/ 4278086 w 7424058"/>
                  <a:gd name="connsiteY200" fmla="*/ 4267200 h 4855028"/>
                  <a:gd name="connsiteX201" fmla="*/ 4191000 w 7424058"/>
                  <a:gd name="connsiteY201" fmla="*/ 4278085 h 4855028"/>
                  <a:gd name="connsiteX202" fmla="*/ 3635829 w 7424058"/>
                  <a:gd name="connsiteY202" fmla="*/ 3886200 h 4855028"/>
                  <a:gd name="connsiteX203" fmla="*/ 3559629 w 7424058"/>
                  <a:gd name="connsiteY203" fmla="*/ 3907971 h 4855028"/>
                  <a:gd name="connsiteX204" fmla="*/ 2797629 w 7424058"/>
                  <a:gd name="connsiteY204" fmla="*/ 3276600 h 4855028"/>
                  <a:gd name="connsiteX205" fmla="*/ 2786743 w 7424058"/>
                  <a:gd name="connsiteY205" fmla="*/ 3069771 h 4855028"/>
                  <a:gd name="connsiteX206" fmla="*/ 2721429 w 7424058"/>
                  <a:gd name="connsiteY206" fmla="*/ 3069771 h 4855028"/>
                  <a:gd name="connsiteX207" fmla="*/ 2601686 w 7424058"/>
                  <a:gd name="connsiteY207" fmla="*/ 2699657 h 4855028"/>
                  <a:gd name="connsiteX208" fmla="*/ 2579915 w 7424058"/>
                  <a:gd name="connsiteY208" fmla="*/ 2688771 h 4855028"/>
                  <a:gd name="connsiteX209" fmla="*/ 2536372 w 7424058"/>
                  <a:gd name="connsiteY209" fmla="*/ 2623457 h 4855028"/>
                  <a:gd name="connsiteX210" fmla="*/ 2514600 w 7424058"/>
                  <a:gd name="connsiteY210" fmla="*/ 2601685 h 4855028"/>
                  <a:gd name="connsiteX211" fmla="*/ 2481943 w 7424058"/>
                  <a:gd name="connsiteY211" fmla="*/ 2590800 h 4855028"/>
                  <a:gd name="connsiteX212" fmla="*/ 2460172 w 7424058"/>
                  <a:gd name="connsiteY212" fmla="*/ 2569028 h 4855028"/>
                  <a:gd name="connsiteX213" fmla="*/ 2373086 w 7424058"/>
                  <a:gd name="connsiteY213" fmla="*/ 2558143 h 4855028"/>
                  <a:gd name="connsiteX214" fmla="*/ 2329543 w 7424058"/>
                  <a:gd name="connsiteY214" fmla="*/ 2612571 h 4855028"/>
                  <a:gd name="connsiteX215" fmla="*/ 2275115 w 7424058"/>
                  <a:gd name="connsiteY215" fmla="*/ 2623457 h 4855028"/>
                  <a:gd name="connsiteX216" fmla="*/ 2209800 w 7424058"/>
                  <a:gd name="connsiteY216" fmla="*/ 2601685 h 4855028"/>
                  <a:gd name="connsiteX217" fmla="*/ 2155372 w 7424058"/>
                  <a:gd name="connsiteY217" fmla="*/ 2590800 h 4855028"/>
                  <a:gd name="connsiteX218" fmla="*/ 1937657 w 7424058"/>
                  <a:gd name="connsiteY218" fmla="*/ 2579914 h 4855028"/>
                  <a:gd name="connsiteX219" fmla="*/ 1872343 w 7424058"/>
                  <a:gd name="connsiteY219" fmla="*/ 2558143 h 4855028"/>
                  <a:gd name="connsiteX220" fmla="*/ 1785257 w 7424058"/>
                  <a:gd name="connsiteY220" fmla="*/ 2481943 h 4855028"/>
                  <a:gd name="connsiteX221" fmla="*/ 1774372 w 7424058"/>
                  <a:gd name="connsiteY221" fmla="*/ 2449285 h 4855028"/>
                  <a:gd name="connsiteX222" fmla="*/ 1828800 w 7424058"/>
                  <a:gd name="connsiteY222" fmla="*/ 2394857 h 4855028"/>
                  <a:gd name="connsiteX223" fmla="*/ 1807029 w 7424058"/>
                  <a:gd name="connsiteY223" fmla="*/ 2362200 h 4855028"/>
                  <a:gd name="connsiteX224" fmla="*/ 1785257 w 7424058"/>
                  <a:gd name="connsiteY224" fmla="*/ 2340428 h 4855028"/>
                  <a:gd name="connsiteX225" fmla="*/ 1796143 w 7424058"/>
                  <a:gd name="connsiteY225" fmla="*/ 2307771 h 4855028"/>
                  <a:gd name="connsiteX226" fmla="*/ 1850572 w 7424058"/>
                  <a:gd name="connsiteY226" fmla="*/ 2264228 h 4855028"/>
                  <a:gd name="connsiteX227" fmla="*/ 1796143 w 7424058"/>
                  <a:gd name="connsiteY227" fmla="*/ 2220685 h 4855028"/>
                  <a:gd name="connsiteX228" fmla="*/ 1752600 w 7424058"/>
                  <a:gd name="connsiteY228" fmla="*/ 2209800 h 4855028"/>
                  <a:gd name="connsiteX229" fmla="*/ 1752600 w 7424058"/>
                  <a:gd name="connsiteY229" fmla="*/ 2090057 h 4855028"/>
                  <a:gd name="connsiteX230" fmla="*/ 1709057 w 7424058"/>
                  <a:gd name="connsiteY230" fmla="*/ 2046514 h 4855028"/>
                  <a:gd name="connsiteX231" fmla="*/ 1665515 w 7424058"/>
                  <a:gd name="connsiteY231" fmla="*/ 1992085 h 4855028"/>
                  <a:gd name="connsiteX232" fmla="*/ 1480457 w 7424058"/>
                  <a:gd name="connsiteY232" fmla="*/ 1981200 h 4855028"/>
                  <a:gd name="connsiteX233" fmla="*/ 1458686 w 7424058"/>
                  <a:gd name="connsiteY233" fmla="*/ 1959428 h 4855028"/>
                  <a:gd name="connsiteX234" fmla="*/ 1436915 w 7424058"/>
                  <a:gd name="connsiteY234" fmla="*/ 1872343 h 4855028"/>
                  <a:gd name="connsiteX235" fmla="*/ 1415143 w 7424058"/>
                  <a:gd name="connsiteY235" fmla="*/ 1850571 h 4855028"/>
                  <a:gd name="connsiteX236" fmla="*/ 1262743 w 7424058"/>
                  <a:gd name="connsiteY236" fmla="*/ 1828800 h 4855028"/>
                  <a:gd name="connsiteX237" fmla="*/ 1208315 w 7424058"/>
                  <a:gd name="connsiteY237" fmla="*/ 1752600 h 4855028"/>
                  <a:gd name="connsiteX238" fmla="*/ 1153886 w 7424058"/>
                  <a:gd name="connsiteY238" fmla="*/ 1719943 h 4855028"/>
                  <a:gd name="connsiteX239" fmla="*/ 1110343 w 7424058"/>
                  <a:gd name="connsiteY239" fmla="*/ 1774371 h 4855028"/>
                  <a:gd name="connsiteX240" fmla="*/ 990600 w 7424058"/>
                  <a:gd name="connsiteY240" fmla="*/ 1807028 h 4855028"/>
                  <a:gd name="connsiteX241" fmla="*/ 1012372 w 7424058"/>
                  <a:gd name="connsiteY241" fmla="*/ 1828800 h 4855028"/>
                  <a:gd name="connsiteX242" fmla="*/ 1066800 w 7424058"/>
                  <a:gd name="connsiteY242" fmla="*/ 1872343 h 4855028"/>
                  <a:gd name="connsiteX243" fmla="*/ 1077686 w 7424058"/>
                  <a:gd name="connsiteY243" fmla="*/ 1915885 h 4855028"/>
                  <a:gd name="connsiteX244" fmla="*/ 1045029 w 7424058"/>
                  <a:gd name="connsiteY244" fmla="*/ 1926771 h 4855028"/>
                  <a:gd name="connsiteX245" fmla="*/ 1023257 w 7424058"/>
                  <a:gd name="connsiteY245" fmla="*/ 1905000 h 4855028"/>
                  <a:gd name="connsiteX246" fmla="*/ 990600 w 7424058"/>
                  <a:gd name="connsiteY246" fmla="*/ 1883228 h 4855028"/>
                  <a:gd name="connsiteX247" fmla="*/ 947057 w 7424058"/>
                  <a:gd name="connsiteY247" fmla="*/ 1839685 h 4855028"/>
                  <a:gd name="connsiteX248" fmla="*/ 914400 w 7424058"/>
                  <a:gd name="connsiteY248" fmla="*/ 1850571 h 4855028"/>
                  <a:gd name="connsiteX249" fmla="*/ 881743 w 7424058"/>
                  <a:gd name="connsiteY249" fmla="*/ 1915885 h 4855028"/>
                  <a:gd name="connsiteX250" fmla="*/ 838200 w 7424058"/>
                  <a:gd name="connsiteY250" fmla="*/ 2002971 h 4855028"/>
                  <a:gd name="connsiteX251" fmla="*/ 816429 w 7424058"/>
                  <a:gd name="connsiteY251" fmla="*/ 2024743 h 4855028"/>
                  <a:gd name="connsiteX252" fmla="*/ 685800 w 7424058"/>
                  <a:gd name="connsiteY252" fmla="*/ 2035628 h 4855028"/>
                  <a:gd name="connsiteX253" fmla="*/ 653143 w 7424058"/>
                  <a:gd name="connsiteY253" fmla="*/ 2046514 h 4855028"/>
                  <a:gd name="connsiteX254" fmla="*/ 620486 w 7424058"/>
                  <a:gd name="connsiteY254" fmla="*/ 2079171 h 4855028"/>
                  <a:gd name="connsiteX255" fmla="*/ 587829 w 7424058"/>
                  <a:gd name="connsiteY255" fmla="*/ 2090057 h 4855028"/>
                  <a:gd name="connsiteX256" fmla="*/ 566057 w 7424058"/>
                  <a:gd name="connsiteY256" fmla="*/ 2155371 h 4855028"/>
                  <a:gd name="connsiteX257" fmla="*/ 544286 w 7424058"/>
                  <a:gd name="connsiteY257" fmla="*/ 2188028 h 4855028"/>
                  <a:gd name="connsiteX258" fmla="*/ 478972 w 7424058"/>
                  <a:gd name="connsiteY258" fmla="*/ 2231571 h 4855028"/>
                  <a:gd name="connsiteX259" fmla="*/ 457200 w 7424058"/>
                  <a:gd name="connsiteY259" fmla="*/ 2264228 h 4855028"/>
                  <a:gd name="connsiteX260" fmla="*/ 446315 w 7424058"/>
                  <a:gd name="connsiteY260" fmla="*/ 2427514 h 4855028"/>
                  <a:gd name="connsiteX261" fmla="*/ 468086 w 7424058"/>
                  <a:gd name="connsiteY261" fmla="*/ 2460171 h 4855028"/>
                  <a:gd name="connsiteX262" fmla="*/ 489857 w 7424058"/>
                  <a:gd name="connsiteY262" fmla="*/ 2481943 h 4855028"/>
                  <a:gd name="connsiteX263" fmla="*/ 457200 w 7424058"/>
                  <a:gd name="connsiteY263" fmla="*/ 2569028 h 4855028"/>
                  <a:gd name="connsiteX264" fmla="*/ 0 w 7424058"/>
                  <a:gd name="connsiteY264" fmla="*/ 2547257 h 4855028"/>
                  <a:gd name="connsiteX265" fmla="*/ 10886 w 7424058"/>
                  <a:gd name="connsiteY265" fmla="*/ 359228 h 4855028"/>
                  <a:gd name="connsiteX0" fmla="*/ 7292530 w 7439933"/>
                  <a:gd name="connsiteY0" fmla="*/ 2936092 h 4855028"/>
                  <a:gd name="connsiteX1" fmla="*/ 7289505 w 7439933"/>
                  <a:gd name="connsiteY1" fmla="*/ 2937088 h 4855028"/>
                  <a:gd name="connsiteX2" fmla="*/ 7288304 w 7439933"/>
                  <a:gd name="connsiteY2" fmla="*/ 2937435 h 4855028"/>
                  <a:gd name="connsiteX3" fmla="*/ 7292530 w 7439933"/>
                  <a:gd name="connsiteY3" fmla="*/ 2936092 h 4855028"/>
                  <a:gd name="connsiteX4" fmla="*/ 6421393 w 7439933"/>
                  <a:gd name="connsiteY4" fmla="*/ 2541738 h 4855028"/>
                  <a:gd name="connsiteX5" fmla="*/ 6421678 w 7439933"/>
                  <a:gd name="connsiteY5" fmla="*/ 2542983 h 4855028"/>
                  <a:gd name="connsiteX6" fmla="*/ 6421650 w 7439933"/>
                  <a:gd name="connsiteY6" fmla="*/ 2542888 h 4855028"/>
                  <a:gd name="connsiteX7" fmla="*/ 6421393 w 7439933"/>
                  <a:gd name="connsiteY7" fmla="*/ 2541738 h 4855028"/>
                  <a:gd name="connsiteX8" fmla="*/ 1132115 w 7439933"/>
                  <a:gd name="connsiteY8" fmla="*/ 0 h 4855028"/>
                  <a:gd name="connsiteX9" fmla="*/ 2253343 w 7439933"/>
                  <a:gd name="connsiteY9" fmla="*/ 751114 h 4855028"/>
                  <a:gd name="connsiteX10" fmla="*/ 2253343 w 7439933"/>
                  <a:gd name="connsiteY10" fmla="*/ 838200 h 4855028"/>
                  <a:gd name="connsiteX11" fmla="*/ 2667000 w 7439933"/>
                  <a:gd name="connsiteY11" fmla="*/ 1262743 h 4855028"/>
                  <a:gd name="connsiteX12" fmla="*/ 3167743 w 7439933"/>
                  <a:gd name="connsiteY12" fmla="*/ 1175657 h 4855028"/>
                  <a:gd name="connsiteX13" fmla="*/ 3712029 w 7439933"/>
                  <a:gd name="connsiteY13" fmla="*/ 1197428 h 4855028"/>
                  <a:gd name="connsiteX14" fmla="*/ 3918857 w 7439933"/>
                  <a:gd name="connsiteY14" fmla="*/ 1132114 h 4855028"/>
                  <a:gd name="connsiteX15" fmla="*/ 4147457 w 7439933"/>
                  <a:gd name="connsiteY15" fmla="*/ 1360714 h 4855028"/>
                  <a:gd name="connsiteX16" fmla="*/ 4267200 w 7439933"/>
                  <a:gd name="connsiteY16" fmla="*/ 1589314 h 4855028"/>
                  <a:gd name="connsiteX17" fmla="*/ 4397829 w 7439933"/>
                  <a:gd name="connsiteY17" fmla="*/ 1545771 h 4855028"/>
                  <a:gd name="connsiteX18" fmla="*/ 4365172 w 7439933"/>
                  <a:gd name="connsiteY18" fmla="*/ 1905000 h 4855028"/>
                  <a:gd name="connsiteX19" fmla="*/ 4408715 w 7439933"/>
                  <a:gd name="connsiteY19" fmla="*/ 2122714 h 4855028"/>
                  <a:gd name="connsiteX20" fmla="*/ 4582886 w 7439933"/>
                  <a:gd name="connsiteY20" fmla="*/ 2122714 h 4855028"/>
                  <a:gd name="connsiteX21" fmla="*/ 4680857 w 7439933"/>
                  <a:gd name="connsiteY21" fmla="*/ 2634343 h 4855028"/>
                  <a:gd name="connsiteX22" fmla="*/ 4996543 w 7439933"/>
                  <a:gd name="connsiteY22" fmla="*/ 2634343 h 4855028"/>
                  <a:gd name="connsiteX23" fmla="*/ 5127172 w 7439933"/>
                  <a:gd name="connsiteY23" fmla="*/ 2612571 h 4855028"/>
                  <a:gd name="connsiteX24" fmla="*/ 5214257 w 7439933"/>
                  <a:gd name="connsiteY24" fmla="*/ 2601685 h 4855028"/>
                  <a:gd name="connsiteX25" fmla="*/ 5236029 w 7439933"/>
                  <a:gd name="connsiteY25" fmla="*/ 2623457 h 4855028"/>
                  <a:gd name="connsiteX26" fmla="*/ 5268686 w 7439933"/>
                  <a:gd name="connsiteY26" fmla="*/ 2721428 h 4855028"/>
                  <a:gd name="connsiteX27" fmla="*/ 5257800 w 7439933"/>
                  <a:gd name="connsiteY27" fmla="*/ 2775857 h 4855028"/>
                  <a:gd name="connsiteX28" fmla="*/ 5290457 w 7439933"/>
                  <a:gd name="connsiteY28" fmla="*/ 2808514 h 4855028"/>
                  <a:gd name="connsiteX29" fmla="*/ 5334000 w 7439933"/>
                  <a:gd name="connsiteY29" fmla="*/ 2852057 h 4855028"/>
                  <a:gd name="connsiteX30" fmla="*/ 5344886 w 7439933"/>
                  <a:gd name="connsiteY30" fmla="*/ 2884714 h 4855028"/>
                  <a:gd name="connsiteX31" fmla="*/ 5410200 w 7439933"/>
                  <a:gd name="connsiteY31" fmla="*/ 2971800 h 4855028"/>
                  <a:gd name="connsiteX32" fmla="*/ 5497286 w 7439933"/>
                  <a:gd name="connsiteY32" fmla="*/ 2960914 h 4855028"/>
                  <a:gd name="connsiteX33" fmla="*/ 5508172 w 7439933"/>
                  <a:gd name="connsiteY33" fmla="*/ 2906485 h 4855028"/>
                  <a:gd name="connsiteX34" fmla="*/ 5497286 w 7439933"/>
                  <a:gd name="connsiteY34" fmla="*/ 2873828 h 4855028"/>
                  <a:gd name="connsiteX35" fmla="*/ 5475515 w 7439933"/>
                  <a:gd name="connsiteY35" fmla="*/ 2808514 h 4855028"/>
                  <a:gd name="connsiteX36" fmla="*/ 5497286 w 7439933"/>
                  <a:gd name="connsiteY36" fmla="*/ 2743200 h 4855028"/>
                  <a:gd name="connsiteX37" fmla="*/ 5519057 w 7439933"/>
                  <a:gd name="connsiteY37" fmla="*/ 2721428 h 4855028"/>
                  <a:gd name="connsiteX38" fmla="*/ 5584372 w 7439933"/>
                  <a:gd name="connsiteY38" fmla="*/ 2634343 h 4855028"/>
                  <a:gd name="connsiteX39" fmla="*/ 5638800 w 7439933"/>
                  <a:gd name="connsiteY39" fmla="*/ 2601685 h 4855028"/>
                  <a:gd name="connsiteX40" fmla="*/ 5671457 w 7439933"/>
                  <a:gd name="connsiteY40" fmla="*/ 2590800 h 4855028"/>
                  <a:gd name="connsiteX41" fmla="*/ 5682343 w 7439933"/>
                  <a:gd name="connsiteY41" fmla="*/ 2536371 h 4855028"/>
                  <a:gd name="connsiteX42" fmla="*/ 5693229 w 7439933"/>
                  <a:gd name="connsiteY42" fmla="*/ 2503714 h 4855028"/>
                  <a:gd name="connsiteX43" fmla="*/ 5758543 w 7439933"/>
                  <a:gd name="connsiteY43" fmla="*/ 2460171 h 4855028"/>
                  <a:gd name="connsiteX44" fmla="*/ 5812972 w 7439933"/>
                  <a:gd name="connsiteY44" fmla="*/ 2427514 h 4855028"/>
                  <a:gd name="connsiteX45" fmla="*/ 5867400 w 7439933"/>
                  <a:gd name="connsiteY45" fmla="*/ 2383971 h 4855028"/>
                  <a:gd name="connsiteX46" fmla="*/ 5932715 w 7439933"/>
                  <a:gd name="connsiteY46" fmla="*/ 2340428 h 4855028"/>
                  <a:gd name="connsiteX47" fmla="*/ 5965372 w 7439933"/>
                  <a:gd name="connsiteY47" fmla="*/ 2329543 h 4855028"/>
                  <a:gd name="connsiteX48" fmla="*/ 5998029 w 7439933"/>
                  <a:gd name="connsiteY48" fmla="*/ 2318657 h 4855028"/>
                  <a:gd name="connsiteX49" fmla="*/ 6063343 w 7439933"/>
                  <a:gd name="connsiteY49" fmla="*/ 2296885 h 4855028"/>
                  <a:gd name="connsiteX50" fmla="*/ 6139543 w 7439933"/>
                  <a:gd name="connsiteY50" fmla="*/ 2231571 h 4855028"/>
                  <a:gd name="connsiteX51" fmla="*/ 6172200 w 7439933"/>
                  <a:gd name="connsiteY51" fmla="*/ 2209800 h 4855028"/>
                  <a:gd name="connsiteX52" fmla="*/ 6215743 w 7439933"/>
                  <a:gd name="connsiteY52" fmla="*/ 2155371 h 4855028"/>
                  <a:gd name="connsiteX53" fmla="*/ 6248400 w 7439933"/>
                  <a:gd name="connsiteY53" fmla="*/ 2133600 h 4855028"/>
                  <a:gd name="connsiteX54" fmla="*/ 6291943 w 7439933"/>
                  <a:gd name="connsiteY54" fmla="*/ 2090057 h 4855028"/>
                  <a:gd name="connsiteX55" fmla="*/ 6357257 w 7439933"/>
                  <a:gd name="connsiteY55" fmla="*/ 2100943 h 4855028"/>
                  <a:gd name="connsiteX56" fmla="*/ 6411686 w 7439933"/>
                  <a:gd name="connsiteY56" fmla="*/ 2057400 h 4855028"/>
                  <a:gd name="connsiteX57" fmla="*/ 6477000 w 7439933"/>
                  <a:gd name="connsiteY57" fmla="*/ 2002971 h 4855028"/>
                  <a:gd name="connsiteX58" fmla="*/ 6574972 w 7439933"/>
                  <a:gd name="connsiteY58" fmla="*/ 1992085 h 4855028"/>
                  <a:gd name="connsiteX59" fmla="*/ 6651172 w 7439933"/>
                  <a:gd name="connsiteY59" fmla="*/ 2046514 h 4855028"/>
                  <a:gd name="connsiteX60" fmla="*/ 6574972 w 7439933"/>
                  <a:gd name="connsiteY60" fmla="*/ 2068285 h 4855028"/>
                  <a:gd name="connsiteX61" fmla="*/ 6542315 w 7439933"/>
                  <a:gd name="connsiteY61" fmla="*/ 2079171 h 4855028"/>
                  <a:gd name="connsiteX62" fmla="*/ 6520543 w 7439933"/>
                  <a:gd name="connsiteY62" fmla="*/ 2100943 h 4855028"/>
                  <a:gd name="connsiteX63" fmla="*/ 6466115 w 7439933"/>
                  <a:gd name="connsiteY63" fmla="*/ 2133600 h 4855028"/>
                  <a:gd name="connsiteX64" fmla="*/ 6433457 w 7439933"/>
                  <a:gd name="connsiteY64" fmla="*/ 2144485 h 4855028"/>
                  <a:gd name="connsiteX65" fmla="*/ 6368143 w 7439933"/>
                  <a:gd name="connsiteY65" fmla="*/ 2166257 h 4855028"/>
                  <a:gd name="connsiteX66" fmla="*/ 6324600 w 7439933"/>
                  <a:gd name="connsiteY66" fmla="*/ 2231571 h 4855028"/>
                  <a:gd name="connsiteX67" fmla="*/ 6302829 w 7439933"/>
                  <a:gd name="connsiteY67" fmla="*/ 2264228 h 4855028"/>
                  <a:gd name="connsiteX68" fmla="*/ 6237515 w 7439933"/>
                  <a:gd name="connsiteY68" fmla="*/ 2307771 h 4855028"/>
                  <a:gd name="connsiteX69" fmla="*/ 6204857 w 7439933"/>
                  <a:gd name="connsiteY69" fmla="*/ 2394857 h 4855028"/>
                  <a:gd name="connsiteX70" fmla="*/ 6215743 w 7439933"/>
                  <a:gd name="connsiteY70" fmla="*/ 2427514 h 4855028"/>
                  <a:gd name="connsiteX71" fmla="*/ 6248400 w 7439933"/>
                  <a:gd name="connsiteY71" fmla="*/ 2449285 h 4855028"/>
                  <a:gd name="connsiteX72" fmla="*/ 6324600 w 7439933"/>
                  <a:gd name="connsiteY72" fmla="*/ 2471057 h 4855028"/>
                  <a:gd name="connsiteX73" fmla="*/ 6389915 w 7439933"/>
                  <a:gd name="connsiteY73" fmla="*/ 2492828 h 4855028"/>
                  <a:gd name="connsiteX74" fmla="*/ 6400800 w 7439933"/>
                  <a:gd name="connsiteY74" fmla="*/ 2525485 h 4855028"/>
                  <a:gd name="connsiteX75" fmla="*/ 6422376 w 7439933"/>
                  <a:gd name="connsiteY75" fmla="*/ 2546026 h 4855028"/>
                  <a:gd name="connsiteX76" fmla="*/ 6421678 w 7439933"/>
                  <a:gd name="connsiteY76" fmla="*/ 2542983 h 4855028"/>
                  <a:gd name="connsiteX77" fmla="*/ 6425039 w 7439933"/>
                  <a:gd name="connsiteY77" fmla="*/ 2554079 h 4855028"/>
                  <a:gd name="connsiteX78" fmla="*/ 6433457 w 7439933"/>
                  <a:gd name="connsiteY78" fmla="*/ 2579914 h 4855028"/>
                  <a:gd name="connsiteX79" fmla="*/ 6498772 w 7439933"/>
                  <a:gd name="connsiteY79" fmla="*/ 2612571 h 4855028"/>
                  <a:gd name="connsiteX80" fmla="*/ 6520543 w 7439933"/>
                  <a:gd name="connsiteY80" fmla="*/ 2634343 h 4855028"/>
                  <a:gd name="connsiteX81" fmla="*/ 6672943 w 7439933"/>
                  <a:gd name="connsiteY81" fmla="*/ 2645228 h 4855028"/>
                  <a:gd name="connsiteX82" fmla="*/ 6705600 w 7439933"/>
                  <a:gd name="connsiteY82" fmla="*/ 2634343 h 4855028"/>
                  <a:gd name="connsiteX83" fmla="*/ 6716486 w 7439933"/>
                  <a:gd name="connsiteY83" fmla="*/ 2579914 h 4855028"/>
                  <a:gd name="connsiteX84" fmla="*/ 6727372 w 7439933"/>
                  <a:gd name="connsiteY84" fmla="*/ 2547257 h 4855028"/>
                  <a:gd name="connsiteX85" fmla="*/ 6781800 w 7439933"/>
                  <a:gd name="connsiteY85" fmla="*/ 2536371 h 4855028"/>
                  <a:gd name="connsiteX86" fmla="*/ 6836229 w 7439933"/>
                  <a:gd name="connsiteY86" fmla="*/ 2416628 h 4855028"/>
                  <a:gd name="connsiteX87" fmla="*/ 6868886 w 7439933"/>
                  <a:gd name="connsiteY87" fmla="*/ 2438400 h 4855028"/>
                  <a:gd name="connsiteX88" fmla="*/ 6890657 w 7439933"/>
                  <a:gd name="connsiteY88" fmla="*/ 2471057 h 4855028"/>
                  <a:gd name="connsiteX89" fmla="*/ 6912429 w 7439933"/>
                  <a:gd name="connsiteY89" fmla="*/ 2492828 h 4855028"/>
                  <a:gd name="connsiteX90" fmla="*/ 6945086 w 7439933"/>
                  <a:gd name="connsiteY90" fmla="*/ 2601685 h 4855028"/>
                  <a:gd name="connsiteX91" fmla="*/ 7010400 w 7439933"/>
                  <a:gd name="connsiteY91" fmla="*/ 2612571 h 4855028"/>
                  <a:gd name="connsiteX92" fmla="*/ 7043057 w 7439933"/>
                  <a:gd name="connsiteY92" fmla="*/ 2677885 h 4855028"/>
                  <a:gd name="connsiteX93" fmla="*/ 7119257 w 7439933"/>
                  <a:gd name="connsiteY93" fmla="*/ 2677885 h 4855028"/>
                  <a:gd name="connsiteX94" fmla="*/ 7141029 w 7439933"/>
                  <a:gd name="connsiteY94" fmla="*/ 2699657 h 4855028"/>
                  <a:gd name="connsiteX95" fmla="*/ 7195457 w 7439933"/>
                  <a:gd name="connsiteY95" fmla="*/ 2764971 h 4855028"/>
                  <a:gd name="connsiteX96" fmla="*/ 7239000 w 7439933"/>
                  <a:gd name="connsiteY96" fmla="*/ 2786743 h 4855028"/>
                  <a:gd name="connsiteX97" fmla="*/ 7375131 w 7439933"/>
                  <a:gd name="connsiteY97" fmla="*/ 2791121 h 4855028"/>
                  <a:gd name="connsiteX98" fmla="*/ 7439933 w 7439933"/>
                  <a:gd name="connsiteY98" fmla="*/ 2818862 h 4855028"/>
                  <a:gd name="connsiteX99" fmla="*/ 7424058 w 7439933"/>
                  <a:gd name="connsiteY99" fmla="*/ 2880224 h 4855028"/>
                  <a:gd name="connsiteX100" fmla="*/ 7413172 w 7439933"/>
                  <a:gd name="connsiteY100" fmla="*/ 2884714 h 4855028"/>
                  <a:gd name="connsiteX101" fmla="*/ 7380515 w 7439933"/>
                  <a:gd name="connsiteY101" fmla="*/ 2895600 h 4855028"/>
                  <a:gd name="connsiteX102" fmla="*/ 7315200 w 7439933"/>
                  <a:gd name="connsiteY102" fmla="*/ 2917371 h 4855028"/>
                  <a:gd name="connsiteX103" fmla="*/ 7279726 w 7439933"/>
                  <a:gd name="connsiteY103" fmla="*/ 2939915 h 4855028"/>
                  <a:gd name="connsiteX104" fmla="*/ 7288304 w 7439933"/>
                  <a:gd name="connsiteY104" fmla="*/ 2937435 h 4855028"/>
                  <a:gd name="connsiteX105" fmla="*/ 7281692 w 7439933"/>
                  <a:gd name="connsiteY105" fmla="*/ 2939536 h 4855028"/>
                  <a:gd name="connsiteX106" fmla="*/ 7249886 w 7439933"/>
                  <a:gd name="connsiteY106" fmla="*/ 2950028 h 4855028"/>
                  <a:gd name="connsiteX107" fmla="*/ 7162800 w 7439933"/>
                  <a:gd name="connsiteY107" fmla="*/ 2960914 h 4855028"/>
                  <a:gd name="connsiteX108" fmla="*/ 7130143 w 7439933"/>
                  <a:gd name="connsiteY108" fmla="*/ 2971800 h 4855028"/>
                  <a:gd name="connsiteX109" fmla="*/ 7119257 w 7439933"/>
                  <a:gd name="connsiteY109" fmla="*/ 3015343 h 4855028"/>
                  <a:gd name="connsiteX110" fmla="*/ 7043057 w 7439933"/>
                  <a:gd name="connsiteY110" fmla="*/ 3037114 h 4855028"/>
                  <a:gd name="connsiteX111" fmla="*/ 7021286 w 7439933"/>
                  <a:gd name="connsiteY111" fmla="*/ 3102428 h 4855028"/>
                  <a:gd name="connsiteX112" fmla="*/ 6999515 w 7439933"/>
                  <a:gd name="connsiteY112" fmla="*/ 3135085 h 4855028"/>
                  <a:gd name="connsiteX113" fmla="*/ 6966857 w 7439933"/>
                  <a:gd name="connsiteY113" fmla="*/ 3145971 h 4855028"/>
                  <a:gd name="connsiteX114" fmla="*/ 6912429 w 7439933"/>
                  <a:gd name="connsiteY114" fmla="*/ 3189514 h 4855028"/>
                  <a:gd name="connsiteX115" fmla="*/ 6760029 w 7439933"/>
                  <a:gd name="connsiteY115" fmla="*/ 3200400 h 4855028"/>
                  <a:gd name="connsiteX116" fmla="*/ 6738257 w 7439933"/>
                  <a:gd name="connsiteY116" fmla="*/ 3167743 h 4855028"/>
                  <a:gd name="connsiteX117" fmla="*/ 6618515 w 7439933"/>
                  <a:gd name="connsiteY117" fmla="*/ 3135085 h 4855028"/>
                  <a:gd name="connsiteX118" fmla="*/ 6585857 w 7439933"/>
                  <a:gd name="connsiteY118" fmla="*/ 3145971 h 4855028"/>
                  <a:gd name="connsiteX119" fmla="*/ 6520543 w 7439933"/>
                  <a:gd name="connsiteY119" fmla="*/ 3167743 h 4855028"/>
                  <a:gd name="connsiteX120" fmla="*/ 6389915 w 7439933"/>
                  <a:gd name="connsiteY120" fmla="*/ 3178628 h 4855028"/>
                  <a:gd name="connsiteX121" fmla="*/ 6357257 w 7439933"/>
                  <a:gd name="connsiteY121" fmla="*/ 3167743 h 4855028"/>
                  <a:gd name="connsiteX122" fmla="*/ 6324600 w 7439933"/>
                  <a:gd name="connsiteY122" fmla="*/ 3102428 h 4855028"/>
                  <a:gd name="connsiteX123" fmla="*/ 6302829 w 7439933"/>
                  <a:gd name="connsiteY123" fmla="*/ 3069771 h 4855028"/>
                  <a:gd name="connsiteX124" fmla="*/ 6270172 w 7439933"/>
                  <a:gd name="connsiteY124" fmla="*/ 3058885 h 4855028"/>
                  <a:gd name="connsiteX125" fmla="*/ 6270172 w 7439933"/>
                  <a:gd name="connsiteY125" fmla="*/ 3004457 h 4855028"/>
                  <a:gd name="connsiteX126" fmla="*/ 6291943 w 7439933"/>
                  <a:gd name="connsiteY126" fmla="*/ 2971800 h 4855028"/>
                  <a:gd name="connsiteX127" fmla="*/ 6368143 w 7439933"/>
                  <a:gd name="connsiteY127" fmla="*/ 2917371 h 4855028"/>
                  <a:gd name="connsiteX128" fmla="*/ 6379029 w 7439933"/>
                  <a:gd name="connsiteY128" fmla="*/ 2873828 h 4855028"/>
                  <a:gd name="connsiteX129" fmla="*/ 6389915 w 7439933"/>
                  <a:gd name="connsiteY129" fmla="*/ 2841171 h 4855028"/>
                  <a:gd name="connsiteX130" fmla="*/ 6357257 w 7439933"/>
                  <a:gd name="connsiteY130" fmla="*/ 2819400 h 4855028"/>
                  <a:gd name="connsiteX131" fmla="*/ 6346372 w 7439933"/>
                  <a:gd name="connsiteY131" fmla="*/ 2786743 h 4855028"/>
                  <a:gd name="connsiteX132" fmla="*/ 6291943 w 7439933"/>
                  <a:gd name="connsiteY132" fmla="*/ 2754085 h 4855028"/>
                  <a:gd name="connsiteX133" fmla="*/ 6259286 w 7439933"/>
                  <a:gd name="connsiteY133" fmla="*/ 2764971 h 4855028"/>
                  <a:gd name="connsiteX134" fmla="*/ 6237515 w 7439933"/>
                  <a:gd name="connsiteY134" fmla="*/ 2797628 h 4855028"/>
                  <a:gd name="connsiteX135" fmla="*/ 6215743 w 7439933"/>
                  <a:gd name="connsiteY135" fmla="*/ 2819400 h 4855028"/>
                  <a:gd name="connsiteX136" fmla="*/ 6150429 w 7439933"/>
                  <a:gd name="connsiteY136" fmla="*/ 2852057 h 4855028"/>
                  <a:gd name="connsiteX137" fmla="*/ 6117772 w 7439933"/>
                  <a:gd name="connsiteY137" fmla="*/ 2873828 h 4855028"/>
                  <a:gd name="connsiteX138" fmla="*/ 6096000 w 7439933"/>
                  <a:gd name="connsiteY138" fmla="*/ 2895600 h 4855028"/>
                  <a:gd name="connsiteX139" fmla="*/ 5976257 w 7439933"/>
                  <a:gd name="connsiteY139" fmla="*/ 2906485 h 4855028"/>
                  <a:gd name="connsiteX140" fmla="*/ 5943600 w 7439933"/>
                  <a:gd name="connsiteY140" fmla="*/ 2895600 h 4855028"/>
                  <a:gd name="connsiteX141" fmla="*/ 5878286 w 7439933"/>
                  <a:gd name="connsiteY141" fmla="*/ 2852057 h 4855028"/>
                  <a:gd name="connsiteX142" fmla="*/ 5823857 w 7439933"/>
                  <a:gd name="connsiteY142" fmla="*/ 2841171 h 4855028"/>
                  <a:gd name="connsiteX143" fmla="*/ 5812972 w 7439933"/>
                  <a:gd name="connsiteY143" fmla="*/ 2906485 h 4855028"/>
                  <a:gd name="connsiteX144" fmla="*/ 5791200 w 7439933"/>
                  <a:gd name="connsiteY144" fmla="*/ 2928257 h 4855028"/>
                  <a:gd name="connsiteX145" fmla="*/ 5769429 w 7439933"/>
                  <a:gd name="connsiteY145" fmla="*/ 2960914 h 4855028"/>
                  <a:gd name="connsiteX146" fmla="*/ 5780315 w 7439933"/>
                  <a:gd name="connsiteY146" fmla="*/ 2993571 h 4855028"/>
                  <a:gd name="connsiteX147" fmla="*/ 5812972 w 7439933"/>
                  <a:gd name="connsiteY147" fmla="*/ 3091543 h 4855028"/>
                  <a:gd name="connsiteX148" fmla="*/ 5791200 w 7439933"/>
                  <a:gd name="connsiteY148" fmla="*/ 3156857 h 4855028"/>
                  <a:gd name="connsiteX149" fmla="*/ 5747657 w 7439933"/>
                  <a:gd name="connsiteY149" fmla="*/ 3167743 h 4855028"/>
                  <a:gd name="connsiteX150" fmla="*/ 5562600 w 7439933"/>
                  <a:gd name="connsiteY150" fmla="*/ 3178628 h 4855028"/>
                  <a:gd name="connsiteX151" fmla="*/ 5551715 w 7439933"/>
                  <a:gd name="connsiteY151" fmla="*/ 3211285 h 4855028"/>
                  <a:gd name="connsiteX152" fmla="*/ 5606143 w 7439933"/>
                  <a:gd name="connsiteY152" fmla="*/ 3222171 h 4855028"/>
                  <a:gd name="connsiteX153" fmla="*/ 5638800 w 7439933"/>
                  <a:gd name="connsiteY153" fmla="*/ 3233057 h 4855028"/>
                  <a:gd name="connsiteX154" fmla="*/ 5627915 w 7439933"/>
                  <a:gd name="connsiteY154" fmla="*/ 3265714 h 4855028"/>
                  <a:gd name="connsiteX155" fmla="*/ 5606143 w 7439933"/>
                  <a:gd name="connsiteY155" fmla="*/ 3287485 h 4855028"/>
                  <a:gd name="connsiteX156" fmla="*/ 5562600 w 7439933"/>
                  <a:gd name="connsiteY156" fmla="*/ 3331028 h 4855028"/>
                  <a:gd name="connsiteX157" fmla="*/ 5540829 w 7439933"/>
                  <a:gd name="connsiteY157" fmla="*/ 3396343 h 4855028"/>
                  <a:gd name="connsiteX158" fmla="*/ 5497286 w 7439933"/>
                  <a:gd name="connsiteY158" fmla="*/ 3494314 h 4855028"/>
                  <a:gd name="connsiteX159" fmla="*/ 5094515 w 7439933"/>
                  <a:gd name="connsiteY159" fmla="*/ 3505200 h 4855028"/>
                  <a:gd name="connsiteX160" fmla="*/ 4985657 w 7439933"/>
                  <a:gd name="connsiteY160" fmla="*/ 3537857 h 4855028"/>
                  <a:gd name="connsiteX161" fmla="*/ 4974772 w 7439933"/>
                  <a:gd name="connsiteY161" fmla="*/ 3614057 h 4855028"/>
                  <a:gd name="connsiteX162" fmla="*/ 4974772 w 7439933"/>
                  <a:gd name="connsiteY162" fmla="*/ 3766457 h 4855028"/>
                  <a:gd name="connsiteX163" fmla="*/ 5007429 w 7439933"/>
                  <a:gd name="connsiteY163" fmla="*/ 3788228 h 4855028"/>
                  <a:gd name="connsiteX164" fmla="*/ 5138057 w 7439933"/>
                  <a:gd name="connsiteY164" fmla="*/ 3853543 h 4855028"/>
                  <a:gd name="connsiteX165" fmla="*/ 5225143 w 7439933"/>
                  <a:gd name="connsiteY165" fmla="*/ 3864428 h 4855028"/>
                  <a:gd name="connsiteX166" fmla="*/ 5257800 w 7439933"/>
                  <a:gd name="connsiteY166" fmla="*/ 3875314 h 4855028"/>
                  <a:gd name="connsiteX167" fmla="*/ 5257800 w 7439933"/>
                  <a:gd name="connsiteY167" fmla="*/ 3962400 h 4855028"/>
                  <a:gd name="connsiteX168" fmla="*/ 5246915 w 7439933"/>
                  <a:gd name="connsiteY168" fmla="*/ 4049485 h 4855028"/>
                  <a:gd name="connsiteX169" fmla="*/ 5268686 w 7439933"/>
                  <a:gd name="connsiteY169" fmla="*/ 4082143 h 4855028"/>
                  <a:gd name="connsiteX170" fmla="*/ 5279572 w 7439933"/>
                  <a:gd name="connsiteY170" fmla="*/ 4114800 h 4855028"/>
                  <a:gd name="connsiteX171" fmla="*/ 5301343 w 7439933"/>
                  <a:gd name="connsiteY171" fmla="*/ 4180114 h 4855028"/>
                  <a:gd name="connsiteX172" fmla="*/ 5323115 w 7439933"/>
                  <a:gd name="connsiteY172" fmla="*/ 4212771 h 4855028"/>
                  <a:gd name="connsiteX173" fmla="*/ 5334000 w 7439933"/>
                  <a:gd name="connsiteY173" fmla="*/ 4245428 h 4855028"/>
                  <a:gd name="connsiteX174" fmla="*/ 5366657 w 7439933"/>
                  <a:gd name="connsiteY174" fmla="*/ 4278085 h 4855028"/>
                  <a:gd name="connsiteX175" fmla="*/ 5377543 w 7439933"/>
                  <a:gd name="connsiteY175" fmla="*/ 4332514 h 4855028"/>
                  <a:gd name="connsiteX176" fmla="*/ 5323115 w 7439933"/>
                  <a:gd name="connsiteY176" fmla="*/ 4397828 h 4855028"/>
                  <a:gd name="connsiteX177" fmla="*/ 5312229 w 7439933"/>
                  <a:gd name="connsiteY177" fmla="*/ 4430485 h 4855028"/>
                  <a:gd name="connsiteX178" fmla="*/ 5268686 w 7439933"/>
                  <a:gd name="connsiteY178" fmla="*/ 4495800 h 4855028"/>
                  <a:gd name="connsiteX179" fmla="*/ 5246915 w 7439933"/>
                  <a:gd name="connsiteY179" fmla="*/ 4561114 h 4855028"/>
                  <a:gd name="connsiteX180" fmla="*/ 5225143 w 7439933"/>
                  <a:gd name="connsiteY180" fmla="*/ 4582885 h 4855028"/>
                  <a:gd name="connsiteX181" fmla="*/ 5159829 w 7439933"/>
                  <a:gd name="connsiteY181" fmla="*/ 4691743 h 4855028"/>
                  <a:gd name="connsiteX182" fmla="*/ 5170715 w 7439933"/>
                  <a:gd name="connsiteY182" fmla="*/ 4724400 h 4855028"/>
                  <a:gd name="connsiteX183" fmla="*/ 5181600 w 7439933"/>
                  <a:gd name="connsiteY183" fmla="*/ 4822371 h 4855028"/>
                  <a:gd name="connsiteX184" fmla="*/ 5138057 w 7439933"/>
                  <a:gd name="connsiteY184" fmla="*/ 4833257 h 4855028"/>
                  <a:gd name="connsiteX185" fmla="*/ 5072743 w 7439933"/>
                  <a:gd name="connsiteY185" fmla="*/ 4822371 h 4855028"/>
                  <a:gd name="connsiteX186" fmla="*/ 4996543 w 7439933"/>
                  <a:gd name="connsiteY186" fmla="*/ 4844143 h 4855028"/>
                  <a:gd name="connsiteX187" fmla="*/ 4942115 w 7439933"/>
                  <a:gd name="connsiteY187" fmla="*/ 4855028 h 4855028"/>
                  <a:gd name="connsiteX188" fmla="*/ 4909457 w 7439933"/>
                  <a:gd name="connsiteY188" fmla="*/ 4844143 h 4855028"/>
                  <a:gd name="connsiteX189" fmla="*/ 4898572 w 7439933"/>
                  <a:gd name="connsiteY189" fmla="*/ 4811485 h 4855028"/>
                  <a:gd name="connsiteX190" fmla="*/ 4876800 w 7439933"/>
                  <a:gd name="connsiteY190" fmla="*/ 4789714 h 4855028"/>
                  <a:gd name="connsiteX191" fmla="*/ 4855029 w 7439933"/>
                  <a:gd name="connsiteY191" fmla="*/ 4757057 h 4855028"/>
                  <a:gd name="connsiteX192" fmla="*/ 4822372 w 7439933"/>
                  <a:gd name="connsiteY192" fmla="*/ 4746171 h 4855028"/>
                  <a:gd name="connsiteX193" fmla="*/ 4789715 w 7439933"/>
                  <a:gd name="connsiteY193" fmla="*/ 4757057 h 4855028"/>
                  <a:gd name="connsiteX194" fmla="*/ 4691743 w 7439933"/>
                  <a:gd name="connsiteY194" fmla="*/ 4789714 h 4855028"/>
                  <a:gd name="connsiteX195" fmla="*/ 4604657 w 7439933"/>
                  <a:gd name="connsiteY195" fmla="*/ 4746171 h 4855028"/>
                  <a:gd name="connsiteX196" fmla="*/ 4626429 w 7439933"/>
                  <a:gd name="connsiteY196" fmla="*/ 4430485 h 4855028"/>
                  <a:gd name="connsiteX197" fmla="*/ 4572000 w 7439933"/>
                  <a:gd name="connsiteY197" fmla="*/ 4419600 h 4855028"/>
                  <a:gd name="connsiteX198" fmla="*/ 4506686 w 7439933"/>
                  <a:gd name="connsiteY198" fmla="*/ 4386943 h 4855028"/>
                  <a:gd name="connsiteX199" fmla="*/ 4474029 w 7439933"/>
                  <a:gd name="connsiteY199" fmla="*/ 4332514 h 4855028"/>
                  <a:gd name="connsiteX200" fmla="*/ 4452257 w 7439933"/>
                  <a:gd name="connsiteY200" fmla="*/ 4267200 h 4855028"/>
                  <a:gd name="connsiteX201" fmla="*/ 4278086 w 7439933"/>
                  <a:gd name="connsiteY201" fmla="*/ 4267200 h 4855028"/>
                  <a:gd name="connsiteX202" fmla="*/ 4191000 w 7439933"/>
                  <a:gd name="connsiteY202" fmla="*/ 4278085 h 4855028"/>
                  <a:gd name="connsiteX203" fmla="*/ 3635829 w 7439933"/>
                  <a:gd name="connsiteY203" fmla="*/ 3886200 h 4855028"/>
                  <a:gd name="connsiteX204" fmla="*/ 3559629 w 7439933"/>
                  <a:gd name="connsiteY204" fmla="*/ 3907971 h 4855028"/>
                  <a:gd name="connsiteX205" fmla="*/ 2797629 w 7439933"/>
                  <a:gd name="connsiteY205" fmla="*/ 3276600 h 4855028"/>
                  <a:gd name="connsiteX206" fmla="*/ 2786743 w 7439933"/>
                  <a:gd name="connsiteY206" fmla="*/ 3069771 h 4855028"/>
                  <a:gd name="connsiteX207" fmla="*/ 2721429 w 7439933"/>
                  <a:gd name="connsiteY207" fmla="*/ 3069771 h 4855028"/>
                  <a:gd name="connsiteX208" fmla="*/ 2601686 w 7439933"/>
                  <a:gd name="connsiteY208" fmla="*/ 2699657 h 4855028"/>
                  <a:gd name="connsiteX209" fmla="*/ 2579915 w 7439933"/>
                  <a:gd name="connsiteY209" fmla="*/ 2688771 h 4855028"/>
                  <a:gd name="connsiteX210" fmla="*/ 2536372 w 7439933"/>
                  <a:gd name="connsiteY210" fmla="*/ 2623457 h 4855028"/>
                  <a:gd name="connsiteX211" fmla="*/ 2514600 w 7439933"/>
                  <a:gd name="connsiteY211" fmla="*/ 2601685 h 4855028"/>
                  <a:gd name="connsiteX212" fmla="*/ 2481943 w 7439933"/>
                  <a:gd name="connsiteY212" fmla="*/ 2590800 h 4855028"/>
                  <a:gd name="connsiteX213" fmla="*/ 2460172 w 7439933"/>
                  <a:gd name="connsiteY213" fmla="*/ 2569028 h 4855028"/>
                  <a:gd name="connsiteX214" fmla="*/ 2373086 w 7439933"/>
                  <a:gd name="connsiteY214" fmla="*/ 2558143 h 4855028"/>
                  <a:gd name="connsiteX215" fmla="*/ 2329543 w 7439933"/>
                  <a:gd name="connsiteY215" fmla="*/ 2612571 h 4855028"/>
                  <a:gd name="connsiteX216" fmla="*/ 2275115 w 7439933"/>
                  <a:gd name="connsiteY216" fmla="*/ 2623457 h 4855028"/>
                  <a:gd name="connsiteX217" fmla="*/ 2209800 w 7439933"/>
                  <a:gd name="connsiteY217" fmla="*/ 2601685 h 4855028"/>
                  <a:gd name="connsiteX218" fmla="*/ 2155372 w 7439933"/>
                  <a:gd name="connsiteY218" fmla="*/ 2590800 h 4855028"/>
                  <a:gd name="connsiteX219" fmla="*/ 1937657 w 7439933"/>
                  <a:gd name="connsiteY219" fmla="*/ 2579914 h 4855028"/>
                  <a:gd name="connsiteX220" fmla="*/ 1872343 w 7439933"/>
                  <a:gd name="connsiteY220" fmla="*/ 2558143 h 4855028"/>
                  <a:gd name="connsiteX221" fmla="*/ 1785257 w 7439933"/>
                  <a:gd name="connsiteY221" fmla="*/ 2481943 h 4855028"/>
                  <a:gd name="connsiteX222" fmla="*/ 1774372 w 7439933"/>
                  <a:gd name="connsiteY222" fmla="*/ 2449285 h 4855028"/>
                  <a:gd name="connsiteX223" fmla="*/ 1828800 w 7439933"/>
                  <a:gd name="connsiteY223" fmla="*/ 2394857 h 4855028"/>
                  <a:gd name="connsiteX224" fmla="*/ 1807029 w 7439933"/>
                  <a:gd name="connsiteY224" fmla="*/ 2362200 h 4855028"/>
                  <a:gd name="connsiteX225" fmla="*/ 1785257 w 7439933"/>
                  <a:gd name="connsiteY225" fmla="*/ 2340428 h 4855028"/>
                  <a:gd name="connsiteX226" fmla="*/ 1796143 w 7439933"/>
                  <a:gd name="connsiteY226" fmla="*/ 2307771 h 4855028"/>
                  <a:gd name="connsiteX227" fmla="*/ 1850572 w 7439933"/>
                  <a:gd name="connsiteY227" fmla="*/ 2264228 h 4855028"/>
                  <a:gd name="connsiteX228" fmla="*/ 1796143 w 7439933"/>
                  <a:gd name="connsiteY228" fmla="*/ 2220685 h 4855028"/>
                  <a:gd name="connsiteX229" fmla="*/ 1752600 w 7439933"/>
                  <a:gd name="connsiteY229" fmla="*/ 2209800 h 4855028"/>
                  <a:gd name="connsiteX230" fmla="*/ 1752600 w 7439933"/>
                  <a:gd name="connsiteY230" fmla="*/ 2090057 h 4855028"/>
                  <a:gd name="connsiteX231" fmla="*/ 1709057 w 7439933"/>
                  <a:gd name="connsiteY231" fmla="*/ 2046514 h 4855028"/>
                  <a:gd name="connsiteX232" fmla="*/ 1665515 w 7439933"/>
                  <a:gd name="connsiteY232" fmla="*/ 1992085 h 4855028"/>
                  <a:gd name="connsiteX233" fmla="*/ 1480457 w 7439933"/>
                  <a:gd name="connsiteY233" fmla="*/ 1981200 h 4855028"/>
                  <a:gd name="connsiteX234" fmla="*/ 1458686 w 7439933"/>
                  <a:gd name="connsiteY234" fmla="*/ 1959428 h 4855028"/>
                  <a:gd name="connsiteX235" fmla="*/ 1436915 w 7439933"/>
                  <a:gd name="connsiteY235" fmla="*/ 1872343 h 4855028"/>
                  <a:gd name="connsiteX236" fmla="*/ 1415143 w 7439933"/>
                  <a:gd name="connsiteY236" fmla="*/ 1850571 h 4855028"/>
                  <a:gd name="connsiteX237" fmla="*/ 1262743 w 7439933"/>
                  <a:gd name="connsiteY237" fmla="*/ 1828800 h 4855028"/>
                  <a:gd name="connsiteX238" fmla="*/ 1208315 w 7439933"/>
                  <a:gd name="connsiteY238" fmla="*/ 1752600 h 4855028"/>
                  <a:gd name="connsiteX239" fmla="*/ 1153886 w 7439933"/>
                  <a:gd name="connsiteY239" fmla="*/ 1719943 h 4855028"/>
                  <a:gd name="connsiteX240" fmla="*/ 1110343 w 7439933"/>
                  <a:gd name="connsiteY240" fmla="*/ 1774371 h 4855028"/>
                  <a:gd name="connsiteX241" fmla="*/ 990600 w 7439933"/>
                  <a:gd name="connsiteY241" fmla="*/ 1807028 h 4855028"/>
                  <a:gd name="connsiteX242" fmla="*/ 1012372 w 7439933"/>
                  <a:gd name="connsiteY242" fmla="*/ 1828800 h 4855028"/>
                  <a:gd name="connsiteX243" fmla="*/ 1066800 w 7439933"/>
                  <a:gd name="connsiteY243" fmla="*/ 1872343 h 4855028"/>
                  <a:gd name="connsiteX244" fmla="*/ 1077686 w 7439933"/>
                  <a:gd name="connsiteY244" fmla="*/ 1915885 h 4855028"/>
                  <a:gd name="connsiteX245" fmla="*/ 1045029 w 7439933"/>
                  <a:gd name="connsiteY245" fmla="*/ 1926771 h 4855028"/>
                  <a:gd name="connsiteX246" fmla="*/ 1023257 w 7439933"/>
                  <a:gd name="connsiteY246" fmla="*/ 1905000 h 4855028"/>
                  <a:gd name="connsiteX247" fmla="*/ 990600 w 7439933"/>
                  <a:gd name="connsiteY247" fmla="*/ 1883228 h 4855028"/>
                  <a:gd name="connsiteX248" fmla="*/ 947057 w 7439933"/>
                  <a:gd name="connsiteY248" fmla="*/ 1839685 h 4855028"/>
                  <a:gd name="connsiteX249" fmla="*/ 914400 w 7439933"/>
                  <a:gd name="connsiteY249" fmla="*/ 1850571 h 4855028"/>
                  <a:gd name="connsiteX250" fmla="*/ 881743 w 7439933"/>
                  <a:gd name="connsiteY250" fmla="*/ 1915885 h 4855028"/>
                  <a:gd name="connsiteX251" fmla="*/ 838200 w 7439933"/>
                  <a:gd name="connsiteY251" fmla="*/ 2002971 h 4855028"/>
                  <a:gd name="connsiteX252" fmla="*/ 816429 w 7439933"/>
                  <a:gd name="connsiteY252" fmla="*/ 2024743 h 4855028"/>
                  <a:gd name="connsiteX253" fmla="*/ 685800 w 7439933"/>
                  <a:gd name="connsiteY253" fmla="*/ 2035628 h 4855028"/>
                  <a:gd name="connsiteX254" fmla="*/ 653143 w 7439933"/>
                  <a:gd name="connsiteY254" fmla="*/ 2046514 h 4855028"/>
                  <a:gd name="connsiteX255" fmla="*/ 620486 w 7439933"/>
                  <a:gd name="connsiteY255" fmla="*/ 2079171 h 4855028"/>
                  <a:gd name="connsiteX256" fmla="*/ 587829 w 7439933"/>
                  <a:gd name="connsiteY256" fmla="*/ 2090057 h 4855028"/>
                  <a:gd name="connsiteX257" fmla="*/ 566057 w 7439933"/>
                  <a:gd name="connsiteY257" fmla="*/ 2155371 h 4855028"/>
                  <a:gd name="connsiteX258" fmla="*/ 544286 w 7439933"/>
                  <a:gd name="connsiteY258" fmla="*/ 2188028 h 4855028"/>
                  <a:gd name="connsiteX259" fmla="*/ 478972 w 7439933"/>
                  <a:gd name="connsiteY259" fmla="*/ 2231571 h 4855028"/>
                  <a:gd name="connsiteX260" fmla="*/ 457200 w 7439933"/>
                  <a:gd name="connsiteY260" fmla="*/ 2264228 h 4855028"/>
                  <a:gd name="connsiteX261" fmla="*/ 446315 w 7439933"/>
                  <a:gd name="connsiteY261" fmla="*/ 2427514 h 4855028"/>
                  <a:gd name="connsiteX262" fmla="*/ 468086 w 7439933"/>
                  <a:gd name="connsiteY262" fmla="*/ 2460171 h 4855028"/>
                  <a:gd name="connsiteX263" fmla="*/ 489857 w 7439933"/>
                  <a:gd name="connsiteY263" fmla="*/ 2481943 h 4855028"/>
                  <a:gd name="connsiteX264" fmla="*/ 457200 w 7439933"/>
                  <a:gd name="connsiteY264" fmla="*/ 2569028 h 4855028"/>
                  <a:gd name="connsiteX265" fmla="*/ 0 w 7439933"/>
                  <a:gd name="connsiteY265" fmla="*/ 2547257 h 4855028"/>
                  <a:gd name="connsiteX266" fmla="*/ 10886 w 7439933"/>
                  <a:gd name="connsiteY266" fmla="*/ 359228 h 4855028"/>
                  <a:gd name="connsiteX267" fmla="*/ 1132115 w 7439933"/>
                  <a:gd name="connsiteY267" fmla="*/ 0 h 485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Lst>
                <a:rect l="l" t="t" r="r" b="b"/>
                <a:pathLst>
                  <a:path w="7439933" h="4855028">
                    <a:moveTo>
                      <a:pt x="7292530" y="2936092"/>
                    </a:moveTo>
                    <a:lnTo>
                      <a:pt x="7289505" y="2937088"/>
                    </a:lnTo>
                    <a:lnTo>
                      <a:pt x="7288304" y="2937435"/>
                    </a:lnTo>
                    <a:lnTo>
                      <a:pt x="7292530" y="2936092"/>
                    </a:lnTo>
                    <a:close/>
                    <a:moveTo>
                      <a:pt x="6421393" y="2541738"/>
                    </a:moveTo>
                    <a:lnTo>
                      <a:pt x="6421678" y="2542983"/>
                    </a:lnTo>
                    <a:cubicBezTo>
                      <a:pt x="6421669" y="2542951"/>
                      <a:pt x="6421659" y="2542920"/>
                      <a:pt x="6421650" y="2542888"/>
                    </a:cubicBezTo>
                    <a:cubicBezTo>
                      <a:pt x="6421147" y="2541087"/>
                      <a:pt x="6421167" y="2540960"/>
                      <a:pt x="6421393" y="2541738"/>
                    </a:cubicBezTo>
                    <a:close/>
                    <a:moveTo>
                      <a:pt x="1132115" y="0"/>
                    </a:moveTo>
                    <a:lnTo>
                      <a:pt x="2253343" y="751114"/>
                    </a:lnTo>
                    <a:lnTo>
                      <a:pt x="2253343" y="838200"/>
                    </a:lnTo>
                    <a:lnTo>
                      <a:pt x="2667000" y="1262743"/>
                    </a:lnTo>
                    <a:lnTo>
                      <a:pt x="3167743" y="1175657"/>
                    </a:lnTo>
                    <a:lnTo>
                      <a:pt x="3712029" y="1197428"/>
                    </a:lnTo>
                    <a:lnTo>
                      <a:pt x="3918857" y="1132114"/>
                    </a:lnTo>
                    <a:lnTo>
                      <a:pt x="4147457" y="1360714"/>
                    </a:lnTo>
                    <a:lnTo>
                      <a:pt x="4267200" y="1589314"/>
                    </a:lnTo>
                    <a:lnTo>
                      <a:pt x="4397829" y="1545771"/>
                    </a:lnTo>
                    <a:lnTo>
                      <a:pt x="4365172" y="1905000"/>
                    </a:lnTo>
                    <a:lnTo>
                      <a:pt x="4408715" y="2122714"/>
                    </a:lnTo>
                    <a:lnTo>
                      <a:pt x="4582886" y="2122714"/>
                    </a:lnTo>
                    <a:lnTo>
                      <a:pt x="4680857" y="2634343"/>
                    </a:lnTo>
                    <a:cubicBezTo>
                      <a:pt x="4786086" y="2634343"/>
                      <a:pt x="4891351" y="2637111"/>
                      <a:pt x="4996543" y="2634343"/>
                    </a:cubicBezTo>
                    <a:cubicBezTo>
                      <a:pt x="5224369" y="2628347"/>
                      <a:pt x="5021979" y="2631698"/>
                      <a:pt x="5127172" y="2612571"/>
                    </a:cubicBezTo>
                    <a:cubicBezTo>
                      <a:pt x="5155954" y="2607338"/>
                      <a:pt x="5185229" y="2605314"/>
                      <a:pt x="5214257" y="2601685"/>
                    </a:cubicBezTo>
                    <a:cubicBezTo>
                      <a:pt x="5221514" y="2608942"/>
                      <a:pt x="5229618" y="2615443"/>
                      <a:pt x="5236029" y="2623457"/>
                    </a:cubicBezTo>
                    <a:cubicBezTo>
                      <a:pt x="5262315" y="2656315"/>
                      <a:pt x="5268686" y="2673852"/>
                      <a:pt x="5268686" y="2721428"/>
                    </a:cubicBezTo>
                    <a:cubicBezTo>
                      <a:pt x="5268686" y="2739930"/>
                      <a:pt x="5261429" y="2757714"/>
                      <a:pt x="5257800" y="2775857"/>
                    </a:cubicBezTo>
                    <a:lnTo>
                      <a:pt x="5290457" y="2808514"/>
                    </a:lnTo>
                    <a:cubicBezTo>
                      <a:pt x="5304971" y="2823028"/>
                      <a:pt x="5322069" y="2835354"/>
                      <a:pt x="5334000" y="2852057"/>
                    </a:cubicBezTo>
                    <a:cubicBezTo>
                      <a:pt x="5340669" y="2861394"/>
                      <a:pt x="5341257" y="2873828"/>
                      <a:pt x="5344886" y="2884714"/>
                    </a:cubicBezTo>
                    <a:cubicBezTo>
                      <a:pt x="5357194" y="2921638"/>
                      <a:pt x="5384412" y="2946010"/>
                      <a:pt x="5410200" y="2971800"/>
                    </a:cubicBezTo>
                    <a:cubicBezTo>
                      <a:pt x="5439704" y="2977700"/>
                      <a:pt x="5475930" y="2998287"/>
                      <a:pt x="5497286" y="2960914"/>
                    </a:cubicBezTo>
                    <a:cubicBezTo>
                      <a:pt x="5506466" y="2944850"/>
                      <a:pt x="5504543" y="2924628"/>
                      <a:pt x="5508172" y="2906485"/>
                    </a:cubicBezTo>
                    <a:lnTo>
                      <a:pt x="5497286" y="2873828"/>
                    </a:lnTo>
                    <a:lnTo>
                      <a:pt x="5475515" y="2808514"/>
                    </a:lnTo>
                    <a:lnTo>
                      <a:pt x="5497286" y="2743200"/>
                    </a:lnTo>
                    <a:lnTo>
                      <a:pt x="5519057" y="2721428"/>
                    </a:lnTo>
                    <a:cubicBezTo>
                      <a:pt x="5527167" y="2713318"/>
                      <a:pt x="5560229" y="2648829"/>
                      <a:pt x="5584372" y="2634343"/>
                    </a:cubicBezTo>
                    <a:cubicBezTo>
                      <a:pt x="5655022" y="2591953"/>
                      <a:pt x="5583642" y="2656846"/>
                      <a:pt x="5638800" y="2601685"/>
                    </a:cubicBezTo>
                    <a:cubicBezTo>
                      <a:pt x="5649686" y="2598057"/>
                      <a:pt x="5665092" y="2600347"/>
                      <a:pt x="5671457" y="2590800"/>
                    </a:cubicBezTo>
                    <a:cubicBezTo>
                      <a:pt x="5681720" y="2575405"/>
                      <a:pt x="5677855" y="2554321"/>
                      <a:pt x="5682343" y="2536371"/>
                    </a:cubicBezTo>
                    <a:cubicBezTo>
                      <a:pt x="5685126" y="2525239"/>
                      <a:pt x="5689600" y="2514600"/>
                      <a:pt x="5693229" y="2503714"/>
                    </a:cubicBezTo>
                    <a:cubicBezTo>
                      <a:pt x="5693229" y="2503714"/>
                      <a:pt x="5735670" y="2472878"/>
                      <a:pt x="5758543" y="2460171"/>
                    </a:cubicBezTo>
                    <a:cubicBezTo>
                      <a:pt x="5822135" y="2424841"/>
                      <a:pt x="5764125" y="2476359"/>
                      <a:pt x="5812972" y="2427514"/>
                    </a:cubicBezTo>
                    <a:cubicBezTo>
                      <a:pt x="5858040" y="2412491"/>
                      <a:pt x="5839264" y="2426175"/>
                      <a:pt x="5867400" y="2383971"/>
                    </a:cubicBezTo>
                    <a:cubicBezTo>
                      <a:pt x="5881914" y="2362199"/>
                      <a:pt x="5910943" y="2354942"/>
                      <a:pt x="5932715" y="2340428"/>
                    </a:cubicBezTo>
                    <a:lnTo>
                      <a:pt x="5965372" y="2329543"/>
                    </a:lnTo>
                    <a:lnTo>
                      <a:pt x="5998029" y="2318657"/>
                    </a:lnTo>
                    <a:cubicBezTo>
                      <a:pt x="6019800" y="2311400"/>
                      <a:pt x="6042372" y="2306206"/>
                      <a:pt x="6063343" y="2296885"/>
                    </a:cubicBezTo>
                    <a:cubicBezTo>
                      <a:pt x="6097948" y="2281505"/>
                      <a:pt x="6110489" y="2256474"/>
                      <a:pt x="6139543" y="2231571"/>
                    </a:cubicBezTo>
                    <a:cubicBezTo>
                      <a:pt x="6149476" y="2223057"/>
                      <a:pt x="6161984" y="2217973"/>
                      <a:pt x="6172200" y="2209800"/>
                    </a:cubicBezTo>
                    <a:cubicBezTo>
                      <a:pt x="6194359" y="2192073"/>
                      <a:pt x="6199577" y="2179620"/>
                      <a:pt x="6215743" y="2155371"/>
                    </a:cubicBezTo>
                    <a:cubicBezTo>
                      <a:pt x="6226629" y="2148114"/>
                      <a:pt x="6240227" y="2143816"/>
                      <a:pt x="6248400" y="2133600"/>
                    </a:cubicBezTo>
                    <a:cubicBezTo>
                      <a:pt x="6271623" y="2104572"/>
                      <a:pt x="6239692" y="2090057"/>
                      <a:pt x="6291943" y="2090057"/>
                    </a:cubicBezTo>
                    <a:cubicBezTo>
                      <a:pt x="6314015" y="2090057"/>
                      <a:pt x="6335486" y="2097314"/>
                      <a:pt x="6357257" y="2100943"/>
                    </a:cubicBezTo>
                    <a:cubicBezTo>
                      <a:pt x="6420599" y="2037601"/>
                      <a:pt x="6329293" y="2126061"/>
                      <a:pt x="6411686" y="2057400"/>
                    </a:cubicBezTo>
                    <a:cubicBezTo>
                      <a:pt x="6427353" y="2044345"/>
                      <a:pt x="6453835" y="2008762"/>
                      <a:pt x="6477000" y="2002971"/>
                    </a:cubicBezTo>
                    <a:cubicBezTo>
                      <a:pt x="6508877" y="1995002"/>
                      <a:pt x="6542315" y="1995714"/>
                      <a:pt x="6574972" y="1992085"/>
                    </a:cubicBezTo>
                    <a:cubicBezTo>
                      <a:pt x="6627102" y="2009462"/>
                      <a:pt x="6599515" y="1994857"/>
                      <a:pt x="6651172" y="2046514"/>
                    </a:cubicBezTo>
                    <a:cubicBezTo>
                      <a:pt x="6572872" y="2072615"/>
                      <a:pt x="6670653" y="2040948"/>
                      <a:pt x="6574972" y="2068285"/>
                    </a:cubicBezTo>
                    <a:cubicBezTo>
                      <a:pt x="6563939" y="2071437"/>
                      <a:pt x="6552154" y="2073267"/>
                      <a:pt x="6542315" y="2079171"/>
                    </a:cubicBezTo>
                    <a:cubicBezTo>
                      <a:pt x="6533514" y="2084452"/>
                      <a:pt x="6529344" y="2095663"/>
                      <a:pt x="6520543" y="2100943"/>
                    </a:cubicBezTo>
                    <a:cubicBezTo>
                      <a:pt x="6449889" y="2143335"/>
                      <a:pt x="6521276" y="2078436"/>
                      <a:pt x="6466115" y="2133600"/>
                    </a:cubicBezTo>
                    <a:lnTo>
                      <a:pt x="6433457" y="2144485"/>
                    </a:lnTo>
                    <a:cubicBezTo>
                      <a:pt x="6411686" y="2151742"/>
                      <a:pt x="6388204" y="2155112"/>
                      <a:pt x="6368143" y="2166257"/>
                    </a:cubicBezTo>
                    <a:cubicBezTo>
                      <a:pt x="6325285" y="2190067"/>
                      <a:pt x="6341910" y="2196951"/>
                      <a:pt x="6324600" y="2231571"/>
                    </a:cubicBezTo>
                    <a:cubicBezTo>
                      <a:pt x="6318749" y="2243273"/>
                      <a:pt x="6310086" y="2253342"/>
                      <a:pt x="6302829" y="2264228"/>
                    </a:cubicBezTo>
                    <a:cubicBezTo>
                      <a:pt x="6302829" y="2264228"/>
                      <a:pt x="6258448" y="2292071"/>
                      <a:pt x="6237515" y="2307771"/>
                    </a:cubicBezTo>
                    <a:cubicBezTo>
                      <a:pt x="6205983" y="2331420"/>
                      <a:pt x="6204857" y="2348945"/>
                      <a:pt x="6204857" y="2394857"/>
                    </a:cubicBezTo>
                    <a:cubicBezTo>
                      <a:pt x="6204857" y="2406332"/>
                      <a:pt x="6212114" y="2416628"/>
                      <a:pt x="6215743" y="2427514"/>
                    </a:cubicBezTo>
                    <a:cubicBezTo>
                      <a:pt x="6226629" y="2434771"/>
                      <a:pt x="6236698" y="2443434"/>
                      <a:pt x="6248400" y="2449285"/>
                    </a:cubicBezTo>
                    <a:cubicBezTo>
                      <a:pt x="6264018" y="2457094"/>
                      <a:pt x="6310647" y="2467569"/>
                      <a:pt x="6324600" y="2471057"/>
                    </a:cubicBezTo>
                    <a:cubicBezTo>
                      <a:pt x="6346864" y="2476623"/>
                      <a:pt x="6371240" y="2479489"/>
                      <a:pt x="6389915" y="2492828"/>
                    </a:cubicBezTo>
                    <a:cubicBezTo>
                      <a:pt x="6399252" y="2499497"/>
                      <a:pt x="6394897" y="2515646"/>
                      <a:pt x="6400800" y="2525485"/>
                    </a:cubicBezTo>
                    <a:cubicBezTo>
                      <a:pt x="6423214" y="2562842"/>
                      <a:pt x="6423669" y="2553321"/>
                      <a:pt x="6422376" y="2546026"/>
                    </a:cubicBezTo>
                    <a:lnTo>
                      <a:pt x="6421678" y="2542983"/>
                    </a:lnTo>
                    <a:lnTo>
                      <a:pt x="6425039" y="2554079"/>
                    </a:lnTo>
                    <a:cubicBezTo>
                      <a:pt x="6426902" y="2559994"/>
                      <a:pt x="6429603" y="2568350"/>
                      <a:pt x="6433457" y="2579914"/>
                    </a:cubicBezTo>
                    <a:cubicBezTo>
                      <a:pt x="6467949" y="2591411"/>
                      <a:pt x="6468627" y="2588455"/>
                      <a:pt x="6498772" y="2612571"/>
                    </a:cubicBezTo>
                    <a:cubicBezTo>
                      <a:pt x="6506786" y="2618982"/>
                      <a:pt x="6510456" y="2632452"/>
                      <a:pt x="6520543" y="2634343"/>
                    </a:cubicBezTo>
                    <a:cubicBezTo>
                      <a:pt x="6570600" y="2643729"/>
                      <a:pt x="6622143" y="2641600"/>
                      <a:pt x="6672943" y="2645228"/>
                    </a:cubicBezTo>
                    <a:cubicBezTo>
                      <a:pt x="6683829" y="2641600"/>
                      <a:pt x="6699235" y="2643890"/>
                      <a:pt x="6705600" y="2634343"/>
                    </a:cubicBezTo>
                    <a:cubicBezTo>
                      <a:pt x="6715863" y="2618948"/>
                      <a:pt x="6711998" y="2597864"/>
                      <a:pt x="6716486" y="2579914"/>
                    </a:cubicBezTo>
                    <a:cubicBezTo>
                      <a:pt x="6719269" y="2568782"/>
                      <a:pt x="6723743" y="2558143"/>
                      <a:pt x="6727372" y="2547257"/>
                    </a:cubicBezTo>
                    <a:cubicBezTo>
                      <a:pt x="6745515" y="2543628"/>
                      <a:pt x="6772940" y="2552614"/>
                      <a:pt x="6781800" y="2536371"/>
                    </a:cubicBezTo>
                    <a:cubicBezTo>
                      <a:pt x="6858000" y="2396671"/>
                      <a:pt x="6731123" y="2442905"/>
                      <a:pt x="6836229" y="2416628"/>
                    </a:cubicBezTo>
                    <a:cubicBezTo>
                      <a:pt x="6847115" y="2423885"/>
                      <a:pt x="6859635" y="2429149"/>
                      <a:pt x="6868886" y="2438400"/>
                    </a:cubicBezTo>
                    <a:cubicBezTo>
                      <a:pt x="6878137" y="2447651"/>
                      <a:pt x="6882484" y="2460841"/>
                      <a:pt x="6890657" y="2471057"/>
                    </a:cubicBezTo>
                    <a:cubicBezTo>
                      <a:pt x="6897068" y="2479071"/>
                      <a:pt x="6905172" y="2485571"/>
                      <a:pt x="6912429" y="2492828"/>
                    </a:cubicBezTo>
                    <a:cubicBezTo>
                      <a:pt x="6921261" y="2501660"/>
                      <a:pt x="6940153" y="2581953"/>
                      <a:pt x="6945086" y="2601685"/>
                    </a:cubicBezTo>
                    <a:cubicBezTo>
                      <a:pt x="6966857" y="2605314"/>
                      <a:pt x="6989734" y="2604821"/>
                      <a:pt x="7010400" y="2612571"/>
                    </a:cubicBezTo>
                    <a:cubicBezTo>
                      <a:pt x="7048481" y="2626852"/>
                      <a:pt x="7021329" y="2650726"/>
                      <a:pt x="7043057" y="2677885"/>
                    </a:cubicBezTo>
                    <a:cubicBezTo>
                      <a:pt x="7061277" y="2700660"/>
                      <a:pt x="7101911" y="2682222"/>
                      <a:pt x="7119257" y="2677885"/>
                    </a:cubicBezTo>
                    <a:cubicBezTo>
                      <a:pt x="7126514" y="2685142"/>
                      <a:pt x="7134618" y="2691643"/>
                      <a:pt x="7141029" y="2699657"/>
                    </a:cubicBezTo>
                    <a:cubicBezTo>
                      <a:pt x="7166491" y="2731485"/>
                      <a:pt x="7159254" y="2739112"/>
                      <a:pt x="7195457" y="2764971"/>
                    </a:cubicBezTo>
                    <a:cubicBezTo>
                      <a:pt x="7208662" y="2774403"/>
                      <a:pt x="7224486" y="2779486"/>
                      <a:pt x="7239000" y="2786743"/>
                    </a:cubicBezTo>
                    <a:lnTo>
                      <a:pt x="7375131" y="2791121"/>
                    </a:lnTo>
                    <a:lnTo>
                      <a:pt x="7439933" y="2818862"/>
                    </a:lnTo>
                    <a:lnTo>
                      <a:pt x="7424058" y="2880224"/>
                    </a:lnTo>
                    <a:lnTo>
                      <a:pt x="7413172" y="2884714"/>
                    </a:lnTo>
                    <a:lnTo>
                      <a:pt x="7380515" y="2895600"/>
                    </a:lnTo>
                    <a:cubicBezTo>
                      <a:pt x="7358743" y="2902857"/>
                      <a:pt x="7336171" y="2908050"/>
                      <a:pt x="7315200" y="2917371"/>
                    </a:cubicBezTo>
                    <a:cubicBezTo>
                      <a:pt x="7251897" y="2945506"/>
                      <a:pt x="7265342" y="2943746"/>
                      <a:pt x="7279726" y="2939915"/>
                    </a:cubicBezTo>
                    <a:lnTo>
                      <a:pt x="7288304" y="2937435"/>
                    </a:lnTo>
                    <a:lnTo>
                      <a:pt x="7281692" y="2939536"/>
                    </a:lnTo>
                    <a:lnTo>
                      <a:pt x="7249886" y="2950028"/>
                    </a:lnTo>
                    <a:cubicBezTo>
                      <a:pt x="7220857" y="2953657"/>
                      <a:pt x="7191583" y="2955681"/>
                      <a:pt x="7162800" y="2960914"/>
                    </a:cubicBezTo>
                    <a:cubicBezTo>
                      <a:pt x="7151511" y="2962967"/>
                      <a:pt x="7137311" y="2962840"/>
                      <a:pt x="7130143" y="2971800"/>
                    </a:cubicBezTo>
                    <a:cubicBezTo>
                      <a:pt x="7120797" y="2983483"/>
                      <a:pt x="7122886" y="3000829"/>
                      <a:pt x="7119257" y="3015343"/>
                    </a:cubicBezTo>
                    <a:cubicBezTo>
                      <a:pt x="7064583" y="3029011"/>
                      <a:pt x="7089908" y="3021497"/>
                      <a:pt x="7043057" y="3037114"/>
                    </a:cubicBezTo>
                    <a:cubicBezTo>
                      <a:pt x="7021286" y="3044371"/>
                      <a:pt x="7030606" y="3081457"/>
                      <a:pt x="7021286" y="3102428"/>
                    </a:cubicBezTo>
                    <a:cubicBezTo>
                      <a:pt x="7015973" y="3114383"/>
                      <a:pt x="7006772" y="3124199"/>
                      <a:pt x="6999515" y="3135085"/>
                    </a:cubicBezTo>
                    <a:cubicBezTo>
                      <a:pt x="6988629" y="3138714"/>
                      <a:pt x="6976697" y="3140067"/>
                      <a:pt x="6966857" y="3145971"/>
                    </a:cubicBezTo>
                    <a:cubicBezTo>
                      <a:pt x="6943938" y="3159723"/>
                      <a:pt x="6943297" y="3184067"/>
                      <a:pt x="6912429" y="3189514"/>
                    </a:cubicBezTo>
                    <a:cubicBezTo>
                      <a:pt x="6862275" y="3198365"/>
                      <a:pt x="6810565" y="3206717"/>
                      <a:pt x="6760029" y="3200400"/>
                    </a:cubicBezTo>
                    <a:cubicBezTo>
                      <a:pt x="6747047" y="3198777"/>
                      <a:pt x="6745514" y="3178629"/>
                      <a:pt x="6738257" y="3167743"/>
                    </a:cubicBezTo>
                    <a:cubicBezTo>
                      <a:pt x="6661326" y="3152356"/>
                      <a:pt x="6701381" y="3162708"/>
                      <a:pt x="6618515" y="3135085"/>
                    </a:cubicBezTo>
                    <a:lnTo>
                      <a:pt x="6585857" y="3145971"/>
                    </a:lnTo>
                    <a:cubicBezTo>
                      <a:pt x="6564086" y="3153228"/>
                      <a:pt x="6543180" y="3163970"/>
                      <a:pt x="6520543" y="3167743"/>
                    </a:cubicBezTo>
                    <a:cubicBezTo>
                      <a:pt x="6477444" y="3174926"/>
                      <a:pt x="6433458" y="3175000"/>
                      <a:pt x="6389915" y="3178628"/>
                    </a:cubicBezTo>
                    <a:cubicBezTo>
                      <a:pt x="6379029" y="3175000"/>
                      <a:pt x="6366217" y="3174911"/>
                      <a:pt x="6357257" y="3167743"/>
                    </a:cubicBezTo>
                    <a:cubicBezTo>
                      <a:pt x="6331262" y="3146947"/>
                      <a:pt x="6337746" y="3128719"/>
                      <a:pt x="6324600" y="3102428"/>
                    </a:cubicBezTo>
                    <a:cubicBezTo>
                      <a:pt x="6318749" y="3090726"/>
                      <a:pt x="6310086" y="3080657"/>
                      <a:pt x="6302829" y="3069771"/>
                    </a:cubicBezTo>
                    <a:cubicBezTo>
                      <a:pt x="6291943" y="3066142"/>
                      <a:pt x="6279132" y="3066053"/>
                      <a:pt x="6270172" y="3058885"/>
                    </a:cubicBezTo>
                    <a:cubicBezTo>
                      <a:pt x="6228506" y="3025552"/>
                      <a:pt x="6250289" y="3029310"/>
                      <a:pt x="6270172" y="3004457"/>
                    </a:cubicBezTo>
                    <a:cubicBezTo>
                      <a:pt x="6278345" y="2994241"/>
                      <a:pt x="6284686" y="2982686"/>
                      <a:pt x="6291943" y="2971800"/>
                    </a:cubicBezTo>
                    <a:cubicBezTo>
                      <a:pt x="6330394" y="2958982"/>
                      <a:pt x="6340955" y="2960871"/>
                      <a:pt x="6368143" y="2917371"/>
                    </a:cubicBezTo>
                    <a:cubicBezTo>
                      <a:pt x="6376072" y="2904684"/>
                      <a:pt x="6374919" y="2888213"/>
                      <a:pt x="6379029" y="2873828"/>
                    </a:cubicBezTo>
                    <a:cubicBezTo>
                      <a:pt x="6382181" y="2862795"/>
                      <a:pt x="6386286" y="2852057"/>
                      <a:pt x="6389915" y="2841171"/>
                    </a:cubicBezTo>
                    <a:cubicBezTo>
                      <a:pt x="6379029" y="2833914"/>
                      <a:pt x="6365430" y="2829616"/>
                      <a:pt x="6357257" y="2819400"/>
                    </a:cubicBezTo>
                    <a:cubicBezTo>
                      <a:pt x="6350089" y="2810440"/>
                      <a:pt x="6352275" y="2796582"/>
                      <a:pt x="6346372" y="2786743"/>
                    </a:cubicBezTo>
                    <a:cubicBezTo>
                      <a:pt x="6331429" y="2761838"/>
                      <a:pt x="6317630" y="2762648"/>
                      <a:pt x="6291943" y="2754085"/>
                    </a:cubicBezTo>
                    <a:cubicBezTo>
                      <a:pt x="6281057" y="2757714"/>
                      <a:pt x="6268246" y="2757803"/>
                      <a:pt x="6259286" y="2764971"/>
                    </a:cubicBezTo>
                    <a:cubicBezTo>
                      <a:pt x="6249070" y="2773144"/>
                      <a:pt x="6245688" y="2787412"/>
                      <a:pt x="6237515" y="2797628"/>
                    </a:cubicBezTo>
                    <a:cubicBezTo>
                      <a:pt x="6231104" y="2805642"/>
                      <a:pt x="6223757" y="2812989"/>
                      <a:pt x="6215743" y="2819400"/>
                    </a:cubicBezTo>
                    <a:cubicBezTo>
                      <a:pt x="6163751" y="2860993"/>
                      <a:pt x="6204082" y="2825231"/>
                      <a:pt x="6150429" y="2852057"/>
                    </a:cubicBezTo>
                    <a:cubicBezTo>
                      <a:pt x="6138727" y="2857908"/>
                      <a:pt x="6127988" y="2865655"/>
                      <a:pt x="6117772" y="2873828"/>
                    </a:cubicBezTo>
                    <a:cubicBezTo>
                      <a:pt x="6109758" y="2880239"/>
                      <a:pt x="6106001" y="2893292"/>
                      <a:pt x="6096000" y="2895600"/>
                    </a:cubicBezTo>
                    <a:cubicBezTo>
                      <a:pt x="6056947" y="2904612"/>
                      <a:pt x="6016171" y="2902857"/>
                      <a:pt x="5976257" y="2906485"/>
                    </a:cubicBezTo>
                    <a:lnTo>
                      <a:pt x="5943600" y="2895600"/>
                    </a:lnTo>
                    <a:cubicBezTo>
                      <a:pt x="5918777" y="2887326"/>
                      <a:pt x="5902107" y="2862885"/>
                      <a:pt x="5878286" y="2852057"/>
                    </a:cubicBezTo>
                    <a:cubicBezTo>
                      <a:pt x="5861442" y="2844401"/>
                      <a:pt x="5842000" y="2844800"/>
                      <a:pt x="5823857" y="2841171"/>
                    </a:cubicBezTo>
                    <a:cubicBezTo>
                      <a:pt x="5820229" y="2862942"/>
                      <a:pt x="5820722" y="2885819"/>
                      <a:pt x="5812972" y="2906485"/>
                    </a:cubicBezTo>
                    <a:cubicBezTo>
                      <a:pt x="5809368" y="2916095"/>
                      <a:pt x="5797611" y="2920243"/>
                      <a:pt x="5791200" y="2928257"/>
                    </a:cubicBezTo>
                    <a:cubicBezTo>
                      <a:pt x="5783027" y="2938473"/>
                      <a:pt x="5776686" y="2950028"/>
                      <a:pt x="5769429" y="2960914"/>
                    </a:cubicBezTo>
                    <a:lnTo>
                      <a:pt x="5780315" y="2993571"/>
                    </a:lnTo>
                    <a:lnTo>
                      <a:pt x="5812972" y="3091543"/>
                    </a:lnTo>
                    <a:cubicBezTo>
                      <a:pt x="5812972" y="3091543"/>
                      <a:pt x="5806135" y="3139433"/>
                      <a:pt x="5791200" y="3156857"/>
                    </a:cubicBezTo>
                    <a:cubicBezTo>
                      <a:pt x="5781463" y="3168216"/>
                      <a:pt x="5762171" y="3164114"/>
                      <a:pt x="5747657" y="3167743"/>
                    </a:cubicBezTo>
                    <a:cubicBezTo>
                      <a:pt x="5697499" y="3164399"/>
                      <a:pt x="5599734" y="3116738"/>
                      <a:pt x="5562600" y="3178628"/>
                    </a:cubicBezTo>
                    <a:cubicBezTo>
                      <a:pt x="5556696" y="3188467"/>
                      <a:pt x="5555343" y="3200399"/>
                      <a:pt x="5551715" y="3211285"/>
                    </a:cubicBezTo>
                    <a:cubicBezTo>
                      <a:pt x="5569858" y="3214914"/>
                      <a:pt x="5588193" y="3217683"/>
                      <a:pt x="5606143" y="3222171"/>
                    </a:cubicBezTo>
                    <a:cubicBezTo>
                      <a:pt x="5617275" y="3224954"/>
                      <a:pt x="5633668" y="3222794"/>
                      <a:pt x="5638800" y="3233057"/>
                    </a:cubicBezTo>
                    <a:cubicBezTo>
                      <a:pt x="5643932" y="3243320"/>
                      <a:pt x="5631543" y="3254828"/>
                      <a:pt x="5627915" y="3265714"/>
                    </a:cubicBezTo>
                    <a:lnTo>
                      <a:pt x="5606143" y="3287485"/>
                    </a:lnTo>
                    <a:lnTo>
                      <a:pt x="5562600" y="3331028"/>
                    </a:lnTo>
                    <a:cubicBezTo>
                      <a:pt x="5546372" y="3347256"/>
                      <a:pt x="5548086" y="3374571"/>
                      <a:pt x="5540829" y="3396343"/>
                    </a:cubicBezTo>
                    <a:cubicBezTo>
                      <a:pt x="5506327" y="3448095"/>
                      <a:pt x="5523194" y="3416588"/>
                      <a:pt x="5497286" y="3494314"/>
                    </a:cubicBezTo>
                    <a:cubicBezTo>
                      <a:pt x="5363029" y="3497943"/>
                      <a:pt x="5228662" y="3498656"/>
                      <a:pt x="5094515" y="3505200"/>
                    </a:cubicBezTo>
                    <a:cubicBezTo>
                      <a:pt x="5079320" y="3505941"/>
                      <a:pt x="4987528" y="3535451"/>
                      <a:pt x="4985657" y="3537857"/>
                    </a:cubicBezTo>
                    <a:cubicBezTo>
                      <a:pt x="4969905" y="3558110"/>
                      <a:pt x="4978400" y="3588657"/>
                      <a:pt x="4974772" y="3614057"/>
                    </a:cubicBezTo>
                    <a:cubicBezTo>
                      <a:pt x="4960165" y="3716311"/>
                      <a:pt x="4919728" y="3722422"/>
                      <a:pt x="4974772" y="3766457"/>
                    </a:cubicBezTo>
                    <a:cubicBezTo>
                      <a:pt x="4984988" y="3774630"/>
                      <a:pt x="4996543" y="3780971"/>
                      <a:pt x="5007429" y="3788228"/>
                    </a:cubicBezTo>
                    <a:cubicBezTo>
                      <a:pt x="5109029" y="3802743"/>
                      <a:pt x="5065486" y="3780971"/>
                      <a:pt x="5138057" y="3853543"/>
                    </a:cubicBezTo>
                    <a:cubicBezTo>
                      <a:pt x="5167086" y="3857171"/>
                      <a:pt x="5196360" y="3859195"/>
                      <a:pt x="5225143" y="3864428"/>
                    </a:cubicBezTo>
                    <a:cubicBezTo>
                      <a:pt x="5236432" y="3866481"/>
                      <a:pt x="5250632" y="3866354"/>
                      <a:pt x="5257800" y="3875314"/>
                    </a:cubicBezTo>
                    <a:cubicBezTo>
                      <a:pt x="5281824" y="3905345"/>
                      <a:pt x="5262805" y="3932369"/>
                      <a:pt x="5257800" y="3962400"/>
                    </a:cubicBezTo>
                    <a:cubicBezTo>
                      <a:pt x="5252991" y="3991256"/>
                      <a:pt x="5250543" y="4020457"/>
                      <a:pt x="5246915" y="4049485"/>
                    </a:cubicBezTo>
                    <a:lnTo>
                      <a:pt x="5268686" y="4082143"/>
                    </a:lnTo>
                    <a:cubicBezTo>
                      <a:pt x="5275051" y="4091691"/>
                      <a:pt x="5275943" y="4103914"/>
                      <a:pt x="5279572" y="4114800"/>
                    </a:cubicBezTo>
                    <a:cubicBezTo>
                      <a:pt x="5286829" y="4136571"/>
                      <a:pt x="5292022" y="4159143"/>
                      <a:pt x="5301343" y="4180114"/>
                    </a:cubicBezTo>
                    <a:cubicBezTo>
                      <a:pt x="5306657" y="4192069"/>
                      <a:pt x="5317264" y="4201069"/>
                      <a:pt x="5323115" y="4212771"/>
                    </a:cubicBezTo>
                    <a:cubicBezTo>
                      <a:pt x="5328247" y="4223034"/>
                      <a:pt x="5327635" y="4235881"/>
                      <a:pt x="5334000" y="4245428"/>
                    </a:cubicBezTo>
                    <a:cubicBezTo>
                      <a:pt x="5342539" y="4258237"/>
                      <a:pt x="5359772" y="4264316"/>
                      <a:pt x="5366657" y="4278085"/>
                    </a:cubicBezTo>
                    <a:cubicBezTo>
                      <a:pt x="5374931" y="4294634"/>
                      <a:pt x="5373914" y="4314371"/>
                      <a:pt x="5377543" y="4332514"/>
                    </a:cubicBezTo>
                    <a:cubicBezTo>
                      <a:pt x="5353467" y="4356590"/>
                      <a:pt x="5338271" y="4367516"/>
                      <a:pt x="5323115" y="4397828"/>
                    </a:cubicBezTo>
                    <a:cubicBezTo>
                      <a:pt x="5317983" y="4408091"/>
                      <a:pt x="5315858" y="4419599"/>
                      <a:pt x="5312229" y="4430485"/>
                    </a:cubicBezTo>
                    <a:cubicBezTo>
                      <a:pt x="5303954" y="4455308"/>
                      <a:pt x="5283200" y="4474028"/>
                      <a:pt x="5268686" y="4495800"/>
                    </a:cubicBezTo>
                    <a:cubicBezTo>
                      <a:pt x="5255956" y="4514895"/>
                      <a:pt x="5254172" y="4539343"/>
                      <a:pt x="5246915" y="4561114"/>
                    </a:cubicBezTo>
                    <a:lnTo>
                      <a:pt x="5225143" y="4582885"/>
                    </a:lnTo>
                    <a:cubicBezTo>
                      <a:pt x="5157632" y="4650396"/>
                      <a:pt x="5175747" y="4612156"/>
                      <a:pt x="5159829" y="4691743"/>
                    </a:cubicBezTo>
                    <a:cubicBezTo>
                      <a:pt x="5163458" y="4702629"/>
                      <a:pt x="5168829" y="4713082"/>
                      <a:pt x="5170715" y="4724400"/>
                    </a:cubicBezTo>
                    <a:cubicBezTo>
                      <a:pt x="5176117" y="4756811"/>
                      <a:pt x="5191042" y="4790899"/>
                      <a:pt x="5181600" y="4822371"/>
                    </a:cubicBezTo>
                    <a:cubicBezTo>
                      <a:pt x="5177301" y="4836701"/>
                      <a:pt x="5153018" y="4833257"/>
                      <a:pt x="5138057" y="4833257"/>
                    </a:cubicBezTo>
                    <a:cubicBezTo>
                      <a:pt x="5115985" y="4833257"/>
                      <a:pt x="5094514" y="4826000"/>
                      <a:pt x="5072743" y="4822371"/>
                    </a:cubicBezTo>
                    <a:cubicBezTo>
                      <a:pt x="5036378" y="4834493"/>
                      <a:pt x="5037546" y="4835031"/>
                      <a:pt x="4996543" y="4844143"/>
                    </a:cubicBezTo>
                    <a:cubicBezTo>
                      <a:pt x="4978482" y="4848157"/>
                      <a:pt x="4960617" y="4855028"/>
                      <a:pt x="4942115" y="4855028"/>
                    </a:cubicBezTo>
                    <a:cubicBezTo>
                      <a:pt x="4930640" y="4855028"/>
                      <a:pt x="4917571" y="4852257"/>
                      <a:pt x="4909457" y="4844143"/>
                    </a:cubicBezTo>
                    <a:cubicBezTo>
                      <a:pt x="4901343" y="4836029"/>
                      <a:pt x="4902200" y="4822371"/>
                      <a:pt x="4898572" y="4811485"/>
                    </a:cubicBezTo>
                    <a:cubicBezTo>
                      <a:pt x="4891315" y="4804228"/>
                      <a:pt x="4883211" y="4797728"/>
                      <a:pt x="4876800" y="4789714"/>
                    </a:cubicBezTo>
                    <a:cubicBezTo>
                      <a:pt x="4868627" y="4779498"/>
                      <a:pt x="4865245" y="4765230"/>
                      <a:pt x="4855029" y="4757057"/>
                    </a:cubicBezTo>
                    <a:cubicBezTo>
                      <a:pt x="4846069" y="4749889"/>
                      <a:pt x="4833258" y="4749800"/>
                      <a:pt x="4822372" y="4746171"/>
                    </a:cubicBezTo>
                    <a:lnTo>
                      <a:pt x="4789715" y="4757057"/>
                    </a:lnTo>
                    <a:lnTo>
                      <a:pt x="4691743" y="4789714"/>
                    </a:lnTo>
                    <a:cubicBezTo>
                      <a:pt x="4659614" y="4785124"/>
                      <a:pt x="4633686" y="4760685"/>
                      <a:pt x="4604657" y="4746171"/>
                    </a:cubicBezTo>
                    <a:lnTo>
                      <a:pt x="4626429" y="4430485"/>
                    </a:lnTo>
                    <a:cubicBezTo>
                      <a:pt x="4626429" y="4430485"/>
                      <a:pt x="4589950" y="4424087"/>
                      <a:pt x="4572000" y="4419600"/>
                    </a:cubicBezTo>
                    <a:cubicBezTo>
                      <a:pt x="4542736" y="4412284"/>
                      <a:pt x="4530871" y="4406291"/>
                      <a:pt x="4506686" y="4386943"/>
                    </a:cubicBezTo>
                    <a:cubicBezTo>
                      <a:pt x="4479519" y="4365209"/>
                      <a:pt x="4485122" y="4365793"/>
                      <a:pt x="4474029" y="4332514"/>
                    </a:cubicBezTo>
                    <a:cubicBezTo>
                      <a:pt x="4466772" y="4310743"/>
                      <a:pt x="4469528" y="4282312"/>
                      <a:pt x="4452257" y="4267200"/>
                    </a:cubicBezTo>
                    <a:cubicBezTo>
                      <a:pt x="4424554" y="4242960"/>
                      <a:pt x="4287334" y="4266275"/>
                      <a:pt x="4278086" y="4267200"/>
                    </a:cubicBezTo>
                    <a:lnTo>
                      <a:pt x="4191000" y="4278085"/>
                    </a:lnTo>
                    <a:lnTo>
                      <a:pt x="3635829" y="3886200"/>
                    </a:lnTo>
                    <a:lnTo>
                      <a:pt x="3559629" y="3907971"/>
                    </a:lnTo>
                    <a:lnTo>
                      <a:pt x="2797629" y="3276600"/>
                    </a:lnTo>
                    <a:lnTo>
                      <a:pt x="2786743" y="3069771"/>
                    </a:lnTo>
                    <a:lnTo>
                      <a:pt x="2721429" y="3069771"/>
                    </a:lnTo>
                    <a:lnTo>
                      <a:pt x="2601686" y="2699657"/>
                    </a:lnTo>
                    <a:lnTo>
                      <a:pt x="2579915" y="2688771"/>
                    </a:lnTo>
                    <a:cubicBezTo>
                      <a:pt x="2556512" y="2677069"/>
                      <a:pt x="2552072" y="2644390"/>
                      <a:pt x="2536372" y="2623457"/>
                    </a:cubicBezTo>
                    <a:cubicBezTo>
                      <a:pt x="2530214" y="2615246"/>
                      <a:pt x="2521857" y="2608942"/>
                      <a:pt x="2514600" y="2601685"/>
                    </a:cubicBezTo>
                    <a:cubicBezTo>
                      <a:pt x="2503714" y="2598057"/>
                      <a:pt x="2491782" y="2596704"/>
                      <a:pt x="2481943" y="2590800"/>
                    </a:cubicBezTo>
                    <a:cubicBezTo>
                      <a:pt x="2473142" y="2585520"/>
                      <a:pt x="2470002" y="2571977"/>
                      <a:pt x="2460172" y="2569028"/>
                    </a:cubicBezTo>
                    <a:cubicBezTo>
                      <a:pt x="2432151" y="2560622"/>
                      <a:pt x="2402115" y="2561771"/>
                      <a:pt x="2373086" y="2558143"/>
                    </a:cubicBezTo>
                    <a:cubicBezTo>
                      <a:pt x="2366711" y="2567705"/>
                      <a:pt x="2344022" y="2606366"/>
                      <a:pt x="2329543" y="2612571"/>
                    </a:cubicBezTo>
                    <a:cubicBezTo>
                      <a:pt x="2312537" y="2619859"/>
                      <a:pt x="2293258" y="2619828"/>
                      <a:pt x="2275115" y="2623457"/>
                    </a:cubicBezTo>
                    <a:cubicBezTo>
                      <a:pt x="2275115" y="2623457"/>
                      <a:pt x="2231941" y="2607723"/>
                      <a:pt x="2209800" y="2601685"/>
                    </a:cubicBezTo>
                    <a:cubicBezTo>
                      <a:pt x="2191950" y="2596817"/>
                      <a:pt x="2173515" y="2594428"/>
                      <a:pt x="2155372" y="2590800"/>
                    </a:cubicBezTo>
                    <a:lnTo>
                      <a:pt x="1937657" y="2579914"/>
                    </a:lnTo>
                    <a:cubicBezTo>
                      <a:pt x="1914737" y="2578768"/>
                      <a:pt x="1893314" y="2567464"/>
                      <a:pt x="1872343" y="2558143"/>
                    </a:cubicBezTo>
                    <a:cubicBezTo>
                      <a:pt x="1844017" y="2545554"/>
                      <a:pt x="1798575" y="2499701"/>
                      <a:pt x="1785257" y="2481943"/>
                    </a:cubicBezTo>
                    <a:cubicBezTo>
                      <a:pt x="1778372" y="2472763"/>
                      <a:pt x="1772486" y="2460604"/>
                      <a:pt x="1774372" y="2449285"/>
                    </a:cubicBezTo>
                    <a:cubicBezTo>
                      <a:pt x="1778908" y="2422070"/>
                      <a:pt x="1809749" y="2407557"/>
                      <a:pt x="1828800" y="2394857"/>
                    </a:cubicBezTo>
                    <a:cubicBezTo>
                      <a:pt x="1821543" y="2383971"/>
                      <a:pt x="1815202" y="2372416"/>
                      <a:pt x="1807029" y="2362200"/>
                    </a:cubicBezTo>
                    <a:cubicBezTo>
                      <a:pt x="1800618" y="2354186"/>
                      <a:pt x="1787270" y="2350492"/>
                      <a:pt x="1785257" y="2340428"/>
                    </a:cubicBezTo>
                    <a:cubicBezTo>
                      <a:pt x="1783007" y="2329176"/>
                      <a:pt x="1792514" y="2318657"/>
                      <a:pt x="1796143" y="2307771"/>
                    </a:cubicBezTo>
                    <a:cubicBezTo>
                      <a:pt x="1797794" y="2306670"/>
                      <a:pt x="1850572" y="2274569"/>
                      <a:pt x="1850572" y="2264228"/>
                    </a:cubicBezTo>
                    <a:cubicBezTo>
                      <a:pt x="1850572" y="2253889"/>
                      <a:pt x="1797792" y="2221784"/>
                      <a:pt x="1796143" y="2220685"/>
                    </a:cubicBezTo>
                    <a:cubicBezTo>
                      <a:pt x="1781629" y="2217057"/>
                      <a:pt x="1761296" y="2221974"/>
                      <a:pt x="1752600" y="2209800"/>
                    </a:cubicBezTo>
                    <a:cubicBezTo>
                      <a:pt x="1728663" y="2176288"/>
                      <a:pt x="1745778" y="2124171"/>
                      <a:pt x="1752600" y="2090057"/>
                    </a:cubicBezTo>
                    <a:cubicBezTo>
                      <a:pt x="1752600" y="2090057"/>
                      <a:pt x="1722415" y="2062099"/>
                      <a:pt x="1709057" y="2046514"/>
                    </a:cubicBezTo>
                    <a:cubicBezTo>
                      <a:pt x="1626649" y="1950371"/>
                      <a:pt x="1739639" y="2066213"/>
                      <a:pt x="1665515" y="1992085"/>
                    </a:cubicBezTo>
                    <a:cubicBezTo>
                      <a:pt x="1603829" y="1988457"/>
                      <a:pt x="1541493" y="1990837"/>
                      <a:pt x="1480457" y="1981200"/>
                    </a:cubicBezTo>
                    <a:cubicBezTo>
                      <a:pt x="1470319" y="1979599"/>
                      <a:pt x="1462729" y="1968861"/>
                      <a:pt x="1458686" y="1959428"/>
                    </a:cubicBezTo>
                    <a:cubicBezTo>
                      <a:pt x="1446985" y="1932125"/>
                      <a:pt x="1452760" y="1898752"/>
                      <a:pt x="1436915" y="1872343"/>
                    </a:cubicBezTo>
                    <a:cubicBezTo>
                      <a:pt x="1431635" y="1863542"/>
                      <a:pt x="1422400" y="1857828"/>
                      <a:pt x="1415143" y="1850571"/>
                    </a:cubicBezTo>
                    <a:cubicBezTo>
                      <a:pt x="1283973" y="1838646"/>
                      <a:pt x="1333422" y="1852358"/>
                      <a:pt x="1262743" y="1828800"/>
                    </a:cubicBezTo>
                    <a:cubicBezTo>
                      <a:pt x="1205829" y="1809830"/>
                      <a:pt x="1228630" y="1786458"/>
                      <a:pt x="1208315" y="1752600"/>
                    </a:cubicBezTo>
                    <a:cubicBezTo>
                      <a:pt x="1193372" y="1727695"/>
                      <a:pt x="1179574" y="1728505"/>
                      <a:pt x="1153886" y="1719943"/>
                    </a:cubicBezTo>
                    <a:cubicBezTo>
                      <a:pt x="1152009" y="1722758"/>
                      <a:pt x="1121294" y="1773459"/>
                      <a:pt x="1110343" y="1774371"/>
                    </a:cubicBezTo>
                    <a:cubicBezTo>
                      <a:pt x="980807" y="1785165"/>
                      <a:pt x="1012707" y="1718602"/>
                      <a:pt x="990600" y="1807028"/>
                    </a:cubicBezTo>
                    <a:cubicBezTo>
                      <a:pt x="997857" y="1814285"/>
                      <a:pt x="1004358" y="1822389"/>
                      <a:pt x="1012372" y="1828800"/>
                    </a:cubicBezTo>
                    <a:cubicBezTo>
                      <a:pt x="1025194" y="1839057"/>
                      <a:pt x="1058037" y="1854818"/>
                      <a:pt x="1066800" y="1872343"/>
                    </a:cubicBezTo>
                    <a:cubicBezTo>
                      <a:pt x="1073491" y="1885724"/>
                      <a:pt x="1083242" y="1901994"/>
                      <a:pt x="1077686" y="1915885"/>
                    </a:cubicBezTo>
                    <a:cubicBezTo>
                      <a:pt x="1073424" y="1926539"/>
                      <a:pt x="1055915" y="1923142"/>
                      <a:pt x="1045029" y="1926771"/>
                    </a:cubicBezTo>
                    <a:cubicBezTo>
                      <a:pt x="1037772" y="1919514"/>
                      <a:pt x="1031271" y="1911411"/>
                      <a:pt x="1023257" y="1905000"/>
                    </a:cubicBezTo>
                    <a:cubicBezTo>
                      <a:pt x="1013041" y="1896827"/>
                      <a:pt x="998773" y="1893444"/>
                      <a:pt x="990600" y="1883228"/>
                    </a:cubicBezTo>
                    <a:cubicBezTo>
                      <a:pt x="948378" y="1830449"/>
                      <a:pt x="1018310" y="1863436"/>
                      <a:pt x="947057" y="1839685"/>
                    </a:cubicBezTo>
                    <a:cubicBezTo>
                      <a:pt x="936171" y="1843314"/>
                      <a:pt x="923360" y="1843403"/>
                      <a:pt x="914400" y="1850571"/>
                    </a:cubicBezTo>
                    <a:cubicBezTo>
                      <a:pt x="895217" y="1865918"/>
                      <a:pt x="888914" y="1894373"/>
                      <a:pt x="881743" y="1915885"/>
                    </a:cubicBezTo>
                    <a:cubicBezTo>
                      <a:pt x="832557" y="1965073"/>
                      <a:pt x="888234" y="1902903"/>
                      <a:pt x="838200" y="2002971"/>
                    </a:cubicBezTo>
                    <a:cubicBezTo>
                      <a:pt x="833610" y="2012151"/>
                      <a:pt x="823686" y="2017486"/>
                      <a:pt x="816429" y="2024743"/>
                    </a:cubicBezTo>
                    <a:cubicBezTo>
                      <a:pt x="772886" y="2028371"/>
                      <a:pt x="729111" y="2029853"/>
                      <a:pt x="685800" y="2035628"/>
                    </a:cubicBezTo>
                    <a:cubicBezTo>
                      <a:pt x="674426" y="2037144"/>
                      <a:pt x="662690" y="2040149"/>
                      <a:pt x="653143" y="2046514"/>
                    </a:cubicBezTo>
                    <a:cubicBezTo>
                      <a:pt x="640334" y="2055053"/>
                      <a:pt x="631372" y="2068285"/>
                      <a:pt x="620486" y="2079171"/>
                    </a:cubicBezTo>
                    <a:lnTo>
                      <a:pt x="587829" y="2090057"/>
                    </a:lnTo>
                    <a:cubicBezTo>
                      <a:pt x="566058" y="2097314"/>
                      <a:pt x="575378" y="2134400"/>
                      <a:pt x="566057" y="2155371"/>
                    </a:cubicBezTo>
                    <a:cubicBezTo>
                      <a:pt x="560744" y="2167326"/>
                      <a:pt x="551543" y="2177142"/>
                      <a:pt x="544286" y="2188028"/>
                    </a:cubicBezTo>
                    <a:cubicBezTo>
                      <a:pt x="544286" y="2188028"/>
                      <a:pt x="498664" y="2214341"/>
                      <a:pt x="478972" y="2231571"/>
                    </a:cubicBezTo>
                    <a:cubicBezTo>
                      <a:pt x="469126" y="2240186"/>
                      <a:pt x="459351" y="2251323"/>
                      <a:pt x="457200" y="2264228"/>
                    </a:cubicBezTo>
                    <a:cubicBezTo>
                      <a:pt x="448232" y="2318035"/>
                      <a:pt x="449943" y="2373085"/>
                      <a:pt x="446315" y="2427514"/>
                    </a:cubicBezTo>
                    <a:cubicBezTo>
                      <a:pt x="453572" y="2438400"/>
                      <a:pt x="459913" y="2449955"/>
                      <a:pt x="468086" y="2460171"/>
                    </a:cubicBezTo>
                    <a:cubicBezTo>
                      <a:pt x="474497" y="2468185"/>
                      <a:pt x="490878" y="2471731"/>
                      <a:pt x="489857" y="2481943"/>
                    </a:cubicBezTo>
                    <a:cubicBezTo>
                      <a:pt x="486772" y="2512791"/>
                      <a:pt x="468086" y="2540000"/>
                      <a:pt x="457200" y="2569028"/>
                    </a:cubicBezTo>
                    <a:lnTo>
                      <a:pt x="0" y="2547257"/>
                    </a:lnTo>
                    <a:cubicBezTo>
                      <a:pt x="3629" y="1817914"/>
                      <a:pt x="7257" y="1088571"/>
                      <a:pt x="10886" y="359228"/>
                    </a:cubicBezTo>
                    <a:lnTo>
                      <a:pt x="1132115" y="0"/>
                    </a:lnTo>
                    <a:close/>
                  </a:path>
                </a:pathLst>
              </a:cu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7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3" name="Группа 32">
                <a:extLst>
                  <a:ext uri="{FF2B5EF4-FFF2-40B4-BE49-F238E27FC236}">
                    <a16:creationId xmlns:a16="http://schemas.microsoft.com/office/drawing/2014/main" id="{8E783C7F-2218-C170-F166-D49B33C08F1B}"/>
                  </a:ext>
                </a:extLst>
              </p:cNvPr>
              <p:cNvGrpSpPr/>
              <p:nvPr/>
            </p:nvGrpSpPr>
            <p:grpSpPr>
              <a:xfrm>
                <a:off x="4095768" y="2677245"/>
                <a:ext cx="1955290" cy="1955290"/>
                <a:chOff x="4530536" y="2368367"/>
                <a:chExt cx="1119337" cy="1119337"/>
              </a:xfrm>
            </p:grpSpPr>
            <p:grpSp>
              <p:nvGrpSpPr>
                <p:cNvPr id="94" name="Группа 93">
                  <a:extLst>
                    <a:ext uri="{FF2B5EF4-FFF2-40B4-BE49-F238E27FC236}">
                      <a16:creationId xmlns:a16="http://schemas.microsoft.com/office/drawing/2014/main" id="{7EAF2106-D44D-839D-704E-1ECEF069DE5D}"/>
                    </a:ext>
                  </a:extLst>
                </p:cNvPr>
                <p:cNvGrpSpPr/>
                <p:nvPr/>
              </p:nvGrpSpPr>
              <p:grpSpPr>
                <a:xfrm>
                  <a:off x="4530536" y="2368367"/>
                  <a:ext cx="1119337" cy="1119337"/>
                  <a:chOff x="3553542" y="5242233"/>
                  <a:chExt cx="1119337" cy="1119337"/>
                </a:xfrm>
              </p:grpSpPr>
              <p:sp>
                <p:nvSpPr>
                  <p:cNvPr id="100" name="Пирог 96">
                    <a:extLst>
                      <a:ext uri="{FF2B5EF4-FFF2-40B4-BE49-F238E27FC236}">
                        <a16:creationId xmlns:a16="http://schemas.microsoft.com/office/drawing/2014/main" id="{B450322E-866C-7CE8-CE3F-F063EBA84F91}"/>
                      </a:ext>
                    </a:extLst>
                  </p:cNvPr>
                  <p:cNvSpPr/>
                  <p:nvPr/>
                </p:nvSpPr>
                <p:spPr>
                  <a:xfrm rot="7612521">
                    <a:off x="3627147" y="5323142"/>
                    <a:ext cx="972124" cy="972124"/>
                  </a:xfrm>
                  <a:prstGeom prst="pie">
                    <a:avLst>
                      <a:gd name="adj1" fmla="val 4397630"/>
                      <a:gd name="adj2" fmla="val 14419761"/>
                    </a:avLst>
                  </a:prstGeom>
                  <a:solidFill>
                    <a:srgbClr val="209B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Пирог 97">
                    <a:extLst>
                      <a:ext uri="{FF2B5EF4-FFF2-40B4-BE49-F238E27FC236}">
                        <a16:creationId xmlns:a16="http://schemas.microsoft.com/office/drawing/2014/main" id="{B5B37F25-1492-5EDA-7812-BA9052B6578A}"/>
                      </a:ext>
                    </a:extLst>
                  </p:cNvPr>
                  <p:cNvSpPr/>
                  <p:nvPr/>
                </p:nvSpPr>
                <p:spPr>
                  <a:xfrm>
                    <a:off x="3553542" y="5242233"/>
                    <a:ext cx="1119337" cy="1119337"/>
                  </a:xfrm>
                  <a:prstGeom prst="pie">
                    <a:avLst>
                      <a:gd name="adj1" fmla="val 20733505"/>
                      <a:gd name="adj2" fmla="val 13929771"/>
                    </a:avLst>
                  </a:prstGeom>
                  <a:solidFill>
                    <a:srgbClr val="55BC7E"/>
                  </a:solidFill>
                  <a:ln>
                    <a:noFill/>
                  </a:ln>
                  <a:effectLst>
                    <a:outerShdw blurRad="127000" dist="38100" dir="18900000" algn="bl"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5" name="Группа 94">
                  <a:extLst>
                    <a:ext uri="{FF2B5EF4-FFF2-40B4-BE49-F238E27FC236}">
                      <a16:creationId xmlns:a16="http://schemas.microsoft.com/office/drawing/2014/main" id="{1DA39610-0522-8D36-AFD2-6A6CBB129FCE}"/>
                    </a:ext>
                  </a:extLst>
                </p:cNvPr>
                <p:cNvGrpSpPr/>
                <p:nvPr/>
              </p:nvGrpSpPr>
              <p:grpSpPr>
                <a:xfrm>
                  <a:off x="4877932" y="2723064"/>
                  <a:ext cx="424543" cy="424543"/>
                  <a:chOff x="7894425" y="5749331"/>
                  <a:chExt cx="424543" cy="424543"/>
                </a:xfrm>
              </p:grpSpPr>
              <p:sp>
                <p:nvSpPr>
                  <p:cNvPr id="98" name="Овал 97">
                    <a:extLst>
                      <a:ext uri="{FF2B5EF4-FFF2-40B4-BE49-F238E27FC236}">
                        <a16:creationId xmlns:a16="http://schemas.microsoft.com/office/drawing/2014/main" id="{EF653468-3BF4-2ABE-EAED-60D112BFF4C4}"/>
                      </a:ext>
                    </a:extLst>
                  </p:cNvPr>
                  <p:cNvSpPr/>
                  <p:nvPr/>
                </p:nvSpPr>
                <p:spPr>
                  <a:xfrm>
                    <a:off x="7894425" y="5749331"/>
                    <a:ext cx="424543" cy="424543"/>
                  </a:xfrm>
                  <a:prstGeom prst="ellipse">
                    <a:avLst/>
                  </a:prstGeom>
                  <a:solidFill>
                    <a:schemeClr val="bg1">
                      <a:alpha val="83000"/>
                    </a:schemeClr>
                  </a:solidFill>
                  <a:ln>
                    <a:noFill/>
                  </a:ln>
                  <a:effectLst>
                    <a:outerShdw blurRad="127000" sx="102000" sy="102000" algn="ctr" rotWithShape="0">
                      <a:prstClr val="black">
                        <a:alpha val="6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TextBox 98">
                    <a:extLst>
                      <a:ext uri="{FF2B5EF4-FFF2-40B4-BE49-F238E27FC236}">
                        <a16:creationId xmlns:a16="http://schemas.microsoft.com/office/drawing/2014/main" id="{5D47DF1E-159B-9A85-5E84-E272FDC17A44}"/>
                      </a:ext>
                    </a:extLst>
                  </p:cNvPr>
                  <p:cNvSpPr txBox="1"/>
                  <p:nvPr/>
                </p:nvSpPr>
                <p:spPr>
                  <a:xfrm>
                    <a:off x="7913039" y="5868732"/>
                    <a:ext cx="399162" cy="2529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z-Cyrl-UZ" sz="1050" b="0" i="0" u="none" strike="noStrike" kern="1200" cap="none" spc="0" normalizeH="0" baseline="0" noProof="0" dirty="0">
                        <a:ln>
                          <a:noFill/>
                        </a:ln>
                        <a:solidFill>
                          <a:prstClr val="black">
                            <a:lumMod val="85000"/>
                            <a:lumOff val="15000"/>
                          </a:prstClr>
                        </a:solidFill>
                        <a:effectLst/>
                        <a:uLnTx/>
                        <a:uFillTx/>
                        <a:latin typeface="Arial Black" panose="020B0A04020102020204" pitchFamily="34" charset="0"/>
                        <a:ea typeface="+mn-ea"/>
                        <a:cs typeface="+mn-cs"/>
                      </a:rPr>
                      <a:t>19</a:t>
                    </a:r>
                    <a:r>
                      <a:rPr kumimoji="0" lang="en-US" sz="1050" b="0" i="0" u="none" strike="noStrike" kern="1200" cap="none" spc="0" normalizeH="0" baseline="0" noProof="0" dirty="0">
                        <a:ln>
                          <a:noFill/>
                        </a:ln>
                        <a:solidFill>
                          <a:prstClr val="black">
                            <a:lumMod val="85000"/>
                            <a:lumOff val="15000"/>
                          </a:prstClr>
                        </a:solidFill>
                        <a:effectLst/>
                        <a:uLnTx/>
                        <a:uFillTx/>
                        <a:latin typeface="Arial Black" panose="020B0A04020102020204" pitchFamily="34" charset="0"/>
                        <a:ea typeface="+mn-ea"/>
                        <a:cs typeface="+mn-cs"/>
                      </a:rPr>
                      <a:t>,4</a:t>
                    </a:r>
                    <a:endParaRPr kumimoji="0" lang="ru-RU" sz="900" b="0" i="0" u="none" strike="noStrike" kern="1200" cap="none" spc="0" normalizeH="0" baseline="0" noProof="0" dirty="0">
                      <a:ln>
                        <a:noFill/>
                      </a:ln>
                      <a:solidFill>
                        <a:prstClr val="black">
                          <a:lumMod val="85000"/>
                          <a:lumOff val="15000"/>
                        </a:prstClr>
                      </a:solidFill>
                      <a:effectLst/>
                      <a:uLnTx/>
                      <a:uFillTx/>
                      <a:latin typeface="Arial Black" panose="020B0A04020102020204" pitchFamily="34" charset="0"/>
                      <a:ea typeface="+mn-ea"/>
                      <a:cs typeface="+mn-cs"/>
                    </a:endParaRPr>
                  </a:p>
                </p:txBody>
              </p:sp>
            </p:grpSp>
            <p:sp>
              <p:nvSpPr>
                <p:cNvPr id="96" name="TextBox 95">
                  <a:extLst>
                    <a:ext uri="{FF2B5EF4-FFF2-40B4-BE49-F238E27FC236}">
                      <a16:creationId xmlns:a16="http://schemas.microsoft.com/office/drawing/2014/main" id="{8C214693-ED68-B3BB-E054-910368D2B967}"/>
                    </a:ext>
                  </a:extLst>
                </p:cNvPr>
                <p:cNvSpPr txBox="1"/>
                <p:nvPr/>
              </p:nvSpPr>
              <p:spPr>
                <a:xfrm>
                  <a:off x="5018728" y="2505856"/>
                  <a:ext cx="411589" cy="2529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prstClr val="white"/>
                      </a:solidFill>
                      <a:effectLst/>
                      <a:uLnTx/>
                      <a:uFillTx/>
                      <a:latin typeface="Calibri Light" panose="020F0302020204030204"/>
                      <a:ea typeface="+mn-ea"/>
                      <a:cs typeface="+mn-cs"/>
                    </a:rPr>
                    <a:t>22,6</a:t>
                  </a:r>
                  <a:r>
                    <a:rPr kumimoji="0" lang="en-US" sz="1000" b="0" i="0" u="none" strike="noStrike" kern="1200" cap="none" spc="0" normalizeH="0" baseline="0" noProof="0" dirty="0">
                      <a:ln>
                        <a:noFill/>
                      </a:ln>
                      <a:solidFill>
                        <a:prstClr val="white"/>
                      </a:solidFill>
                      <a:effectLst/>
                      <a:uLnTx/>
                      <a:uFillTx/>
                      <a:latin typeface="Calibri Light" panose="020F0302020204030204"/>
                      <a:ea typeface="+mn-ea"/>
                      <a:cs typeface="+mn-cs"/>
                    </a:rPr>
                    <a:t>%</a:t>
                  </a:r>
                  <a:endParaRPr kumimoji="0" lang="ru-RU" sz="1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97" name="TextBox 96">
                  <a:extLst>
                    <a:ext uri="{FF2B5EF4-FFF2-40B4-BE49-F238E27FC236}">
                      <a16:creationId xmlns:a16="http://schemas.microsoft.com/office/drawing/2014/main" id="{53BD816E-521C-D22F-7B87-E6141A8EE5AB}"/>
                    </a:ext>
                  </a:extLst>
                </p:cNvPr>
                <p:cNvSpPr txBox="1"/>
                <p:nvPr/>
              </p:nvSpPr>
              <p:spPr>
                <a:xfrm>
                  <a:off x="4877932" y="3158145"/>
                  <a:ext cx="431472" cy="2678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white"/>
                      </a:solidFill>
                      <a:effectLst/>
                      <a:uLnTx/>
                      <a:uFillTx/>
                      <a:latin typeface="Calibri Light" panose="020F0302020204030204"/>
                      <a:ea typeface="+mn-ea"/>
                      <a:cs typeface="+mn-cs"/>
                    </a:rPr>
                    <a:t>77,4</a:t>
                  </a:r>
                  <a:r>
                    <a:rPr kumimoji="0" lang="en-US" sz="1050" b="0" i="0" u="none" strike="noStrike" kern="1200" cap="none" spc="0" normalizeH="0" baseline="0" noProof="0" dirty="0">
                      <a:ln>
                        <a:noFill/>
                      </a:ln>
                      <a:solidFill>
                        <a:prstClr val="white"/>
                      </a:solidFill>
                      <a:effectLst/>
                      <a:uLnTx/>
                      <a:uFillTx/>
                      <a:latin typeface="Calibri Light" panose="020F0302020204030204"/>
                      <a:ea typeface="+mn-ea"/>
                      <a:cs typeface="+mn-cs"/>
                    </a:rPr>
                    <a:t>%</a:t>
                  </a:r>
                  <a:endParaRPr kumimoji="0" lang="ru-RU" sz="105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sp>
            <p:nvSpPr>
              <p:cNvPr id="34" name="Прямоугольник 33">
                <a:extLst>
                  <a:ext uri="{FF2B5EF4-FFF2-40B4-BE49-F238E27FC236}">
                    <a16:creationId xmlns:a16="http://schemas.microsoft.com/office/drawing/2014/main" id="{9F6A2A18-922F-B2FD-8706-2C5A2A0369A0}"/>
                  </a:ext>
                </a:extLst>
              </p:cNvPr>
              <p:cNvSpPr/>
              <p:nvPr/>
            </p:nvSpPr>
            <p:spPr>
              <a:xfrm>
                <a:off x="5214141" y="1147637"/>
                <a:ext cx="2163767" cy="441818"/>
              </a:xfrm>
              <a:prstGeom prst="rect">
                <a:avLst/>
              </a:prstGeom>
            </p:spPr>
            <p:txBody>
              <a:bodyPr wrap="square">
                <a:spAutoFit/>
              </a:bodyPr>
              <a:lstStyle/>
              <a:p>
                <a:pPr lvl="0" algn="ctr">
                  <a:defRPr/>
                </a:pPr>
                <a:r>
                  <a:rPr lang="en-US" sz="1050" dirty="0">
                    <a:solidFill>
                      <a:srgbClr val="55BC7E"/>
                    </a:solidFill>
                    <a:latin typeface="Segoe UI Black" panose="020B0A02040204020203" pitchFamily="34" charset="0"/>
                    <a:ea typeface="Segoe UI Black" panose="020B0A02040204020203" pitchFamily="34" charset="0"/>
                    <a:cs typeface="Segoe UI Black" panose="020B0A02040204020203" pitchFamily="34" charset="0"/>
                  </a:rPr>
                  <a:t>EMPLOYMENT</a:t>
                </a:r>
                <a:endParaRPr kumimoji="0" lang="ru-RU" sz="1050" b="0" i="0" u="none" strike="noStrike" kern="1200" cap="none" spc="0" normalizeH="0" baseline="0" noProof="0" dirty="0">
                  <a:ln>
                    <a:noFill/>
                  </a:ln>
                  <a:solidFill>
                    <a:srgbClr val="55BC7E"/>
                  </a:solidFill>
                  <a:effectLst/>
                  <a:uLnTx/>
                  <a:uFillTx/>
                  <a:latin typeface="Segoe UI Black" panose="020B0A02040204020203" pitchFamily="34" charset="0"/>
                  <a:ea typeface="Segoe UI Black" panose="020B0A02040204020203" pitchFamily="34" charset="0"/>
                  <a:cs typeface="Segoe UI Black" panose="020B0A02040204020203" pitchFamily="34" charset="0"/>
                </a:endParaRPr>
              </a:p>
            </p:txBody>
          </p:sp>
          <p:grpSp>
            <p:nvGrpSpPr>
              <p:cNvPr id="82" name="Группа 81">
                <a:extLst>
                  <a:ext uri="{FF2B5EF4-FFF2-40B4-BE49-F238E27FC236}">
                    <a16:creationId xmlns:a16="http://schemas.microsoft.com/office/drawing/2014/main" id="{C763ACE9-A3DD-A149-DBC2-4AC171A80A05}"/>
                  </a:ext>
                </a:extLst>
              </p:cNvPr>
              <p:cNvGrpSpPr/>
              <p:nvPr/>
            </p:nvGrpSpPr>
            <p:grpSpPr>
              <a:xfrm>
                <a:off x="6691090" y="2168212"/>
                <a:ext cx="1131641" cy="1488212"/>
                <a:chOff x="6529527" y="2471685"/>
                <a:chExt cx="730656" cy="960880"/>
              </a:xfrm>
            </p:grpSpPr>
            <p:sp>
              <p:nvSpPr>
                <p:cNvPr id="85" name="TextBox 84">
                  <a:extLst>
                    <a:ext uri="{FF2B5EF4-FFF2-40B4-BE49-F238E27FC236}">
                      <a16:creationId xmlns:a16="http://schemas.microsoft.com/office/drawing/2014/main" id="{C7FEBEBC-BB54-6A25-B32A-EBEAB6C1AF7A}"/>
                    </a:ext>
                  </a:extLst>
                </p:cNvPr>
                <p:cNvSpPr txBox="1"/>
                <p:nvPr/>
              </p:nvSpPr>
              <p:spPr>
                <a:xfrm>
                  <a:off x="6529527" y="3130520"/>
                  <a:ext cx="495049" cy="302045"/>
                </a:xfrm>
                <a:prstGeom prst="rect">
                  <a:avLst/>
                </a:prstGeom>
                <a:noFill/>
              </p:spPr>
              <p:txBody>
                <a:bodyPr wrap="none" rtlCol="0">
                  <a:spAutoFit/>
                </a:bodyPr>
                <a:lstStyle>
                  <a:defPPr>
                    <a:defRPr lang="ru-RU"/>
                  </a:defPPr>
                  <a:lvl1pPr>
                    <a:defRPr sz="1600">
                      <a:solidFill>
                        <a:schemeClr val="bg1"/>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white"/>
                      </a:solidFill>
                      <a:effectLst/>
                      <a:uLnTx/>
                      <a:uFillTx/>
                      <a:latin typeface="Calibri Light" panose="020F0302020204030204"/>
                      <a:ea typeface="+mn-ea"/>
                      <a:cs typeface="+mn-cs"/>
                    </a:rPr>
                    <a:t>41,6</a:t>
                  </a:r>
                  <a:r>
                    <a:rPr kumimoji="0" lang="en-US" sz="1200" b="0" i="0" u="none" strike="noStrike" kern="1200" cap="none" spc="0" normalizeH="0" baseline="0" noProof="0" dirty="0">
                      <a:ln>
                        <a:noFill/>
                      </a:ln>
                      <a:solidFill>
                        <a:prstClr val="white"/>
                      </a:solidFill>
                      <a:effectLst/>
                      <a:uLnTx/>
                      <a:uFillTx/>
                      <a:latin typeface="Calibri Light" panose="020F0302020204030204"/>
                      <a:ea typeface="+mn-ea"/>
                      <a:cs typeface="+mn-cs"/>
                    </a:rPr>
                    <a:t>%</a:t>
                  </a:r>
                  <a:endParaRPr kumimoji="0" lang="ru-RU" sz="12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86" name="TextBox 85">
                  <a:extLst>
                    <a:ext uri="{FF2B5EF4-FFF2-40B4-BE49-F238E27FC236}">
                      <a16:creationId xmlns:a16="http://schemas.microsoft.com/office/drawing/2014/main" id="{AB5C86FE-6CC9-7FAB-BC91-480D9BAC394A}"/>
                    </a:ext>
                  </a:extLst>
                </p:cNvPr>
                <p:cNvSpPr txBox="1"/>
                <p:nvPr/>
              </p:nvSpPr>
              <p:spPr>
                <a:xfrm>
                  <a:off x="6791764" y="2471685"/>
                  <a:ext cx="468419" cy="285265"/>
                </a:xfrm>
                <a:prstGeom prst="rect">
                  <a:avLst/>
                </a:prstGeom>
                <a:noFill/>
              </p:spPr>
              <p:txBody>
                <a:bodyPr wrap="none" rtlCol="0">
                  <a:spAutoFit/>
                </a:bodyPr>
                <a:lstStyle>
                  <a:defPPr>
                    <a:defRPr lang="ru-RU"/>
                  </a:defPPr>
                  <a:lvl1pPr>
                    <a:defRPr sz="1200">
                      <a:solidFill>
                        <a:schemeClr val="bg1"/>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prstClr val="white"/>
                      </a:solidFill>
                      <a:effectLst/>
                      <a:uLnTx/>
                      <a:uFillTx/>
                      <a:latin typeface="Calibri Light" panose="020F0302020204030204"/>
                      <a:ea typeface="+mn-ea"/>
                      <a:cs typeface="+mn-cs"/>
                    </a:rPr>
                    <a:t>45,1</a:t>
                  </a:r>
                  <a:r>
                    <a:rPr kumimoji="0" lang="en-US" sz="1100" b="0" i="0" u="none" strike="noStrike" kern="1200" cap="none" spc="0" normalizeH="0" baseline="0" noProof="0" dirty="0">
                      <a:ln>
                        <a:noFill/>
                      </a:ln>
                      <a:solidFill>
                        <a:prstClr val="white"/>
                      </a:solidFill>
                      <a:effectLst/>
                      <a:uLnTx/>
                      <a:uFillTx/>
                      <a:latin typeface="Calibri Light" panose="020F0302020204030204"/>
                      <a:ea typeface="+mn-ea"/>
                      <a:cs typeface="+mn-cs"/>
                    </a:rPr>
                    <a:t>%</a:t>
                  </a:r>
                  <a:endParaRPr kumimoji="0" lang="ru-RU" sz="11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sp>
            <p:nvSpPr>
              <p:cNvPr id="36" name="TextBox 35">
                <a:extLst>
                  <a:ext uri="{FF2B5EF4-FFF2-40B4-BE49-F238E27FC236}">
                    <a16:creationId xmlns:a16="http://schemas.microsoft.com/office/drawing/2014/main" id="{12A099A3-8C56-CD63-C9A9-139B0B0F0E11}"/>
                  </a:ext>
                </a:extLst>
              </p:cNvPr>
              <p:cNvSpPr txBox="1"/>
              <p:nvPr/>
            </p:nvSpPr>
            <p:spPr>
              <a:xfrm>
                <a:off x="3991182" y="2163015"/>
                <a:ext cx="2301105" cy="369158"/>
              </a:xfrm>
              <a:prstGeom prst="rect">
                <a:avLst/>
              </a:prstGeom>
            </p:spPr>
            <p:txBody>
              <a:bodyPr wrap="square">
                <a:spAutoFit/>
              </a:bodyPr>
              <a:lstStyle>
                <a:defPPr>
                  <a:defRPr lang="ru-RU"/>
                </a:defPPr>
                <a:lvl1pPr>
                  <a:defRPr sz="1100">
                    <a:solidFill>
                      <a:srgbClr val="169F80"/>
                    </a:solidFill>
                    <a:latin typeface="Arial" panose="020B0604020202020204" pitchFamily="34" charset="0"/>
                    <a:cs typeface="Arial" panose="020B0604020202020204" pitchFamily="34" charset="0"/>
                  </a:defRPr>
                </a:lvl1pPr>
              </a:lstStyle>
              <a:p>
                <a:pPr lvl="0">
                  <a:lnSpc>
                    <a:spcPts val="1100"/>
                  </a:lnSpc>
                  <a:defRPr/>
                </a:pPr>
                <a:r>
                  <a:rPr lang="en-US" sz="600" dirty="0">
                    <a:gradFill flip="none" rotWithShape="1">
                      <a:gsLst>
                        <a:gs pos="15000">
                          <a:srgbClr val="005D93"/>
                        </a:gs>
                        <a:gs pos="100000">
                          <a:srgbClr val="169F80"/>
                        </a:gs>
                      </a:gsLst>
                      <a:lin ang="2700000" scaled="1"/>
                      <a:tileRect/>
                    </a:gradFill>
                  </a:rPr>
                  <a:t>NUMBER OF LABOR RESOURCES</a:t>
                </a:r>
                <a:endParaRPr kumimoji="0" lang="ru-RU" sz="600" b="0" i="0" u="none" strike="noStrike" kern="1200" cap="none" spc="0" normalizeH="0" baseline="0" noProof="0" dirty="0">
                  <a:ln>
                    <a:noFill/>
                  </a:ln>
                  <a:gradFill flip="none" rotWithShape="1">
                    <a:gsLst>
                      <a:gs pos="15000">
                        <a:srgbClr val="005D93"/>
                      </a:gs>
                      <a:gs pos="100000">
                        <a:srgbClr val="169F80"/>
                      </a:gs>
                    </a:gsLst>
                    <a:lin ang="2700000" scaled="1"/>
                    <a:tileRect/>
                  </a:gradFill>
                  <a:effectLst/>
                  <a:uLnTx/>
                  <a:uFillTx/>
                  <a:latin typeface="Arial" panose="020B0604020202020204" pitchFamily="34" charset="0"/>
                  <a:ea typeface="+mn-ea"/>
                  <a:cs typeface="Arial" panose="020B0604020202020204" pitchFamily="34" charset="0"/>
                </a:endParaRPr>
              </a:p>
            </p:txBody>
          </p:sp>
          <p:grpSp>
            <p:nvGrpSpPr>
              <p:cNvPr id="37" name="Группа 36">
                <a:extLst>
                  <a:ext uri="{FF2B5EF4-FFF2-40B4-BE49-F238E27FC236}">
                    <a16:creationId xmlns:a16="http://schemas.microsoft.com/office/drawing/2014/main" id="{0437C46A-1B5A-1FBE-8BE7-6D2558F1261F}"/>
                  </a:ext>
                </a:extLst>
              </p:cNvPr>
              <p:cNvGrpSpPr/>
              <p:nvPr/>
            </p:nvGrpSpPr>
            <p:grpSpPr>
              <a:xfrm>
                <a:off x="4071149" y="2357537"/>
                <a:ext cx="2226135" cy="539853"/>
                <a:chOff x="5174786" y="1989108"/>
                <a:chExt cx="2226135" cy="539853"/>
              </a:xfrm>
            </p:grpSpPr>
            <p:grpSp>
              <p:nvGrpSpPr>
                <p:cNvPr id="75" name="Группа 74">
                  <a:extLst>
                    <a:ext uri="{FF2B5EF4-FFF2-40B4-BE49-F238E27FC236}">
                      <a16:creationId xmlns:a16="http://schemas.microsoft.com/office/drawing/2014/main" id="{5CD4D780-BB3D-A28B-0139-1EDCED14B100}"/>
                    </a:ext>
                  </a:extLst>
                </p:cNvPr>
                <p:cNvGrpSpPr/>
                <p:nvPr/>
              </p:nvGrpSpPr>
              <p:grpSpPr>
                <a:xfrm>
                  <a:off x="5174786" y="1989108"/>
                  <a:ext cx="1076690" cy="526610"/>
                  <a:chOff x="5174786" y="2071658"/>
                  <a:chExt cx="1076690" cy="526610"/>
                </a:xfrm>
              </p:grpSpPr>
              <p:sp>
                <p:nvSpPr>
                  <p:cNvPr id="79" name="Овал 78">
                    <a:extLst>
                      <a:ext uri="{FF2B5EF4-FFF2-40B4-BE49-F238E27FC236}">
                        <a16:creationId xmlns:a16="http://schemas.microsoft.com/office/drawing/2014/main" id="{F5274118-DE4C-C7EE-7AE0-38E01B696640}"/>
                      </a:ext>
                    </a:extLst>
                  </p:cNvPr>
                  <p:cNvSpPr/>
                  <p:nvPr/>
                </p:nvSpPr>
                <p:spPr>
                  <a:xfrm>
                    <a:off x="5174786" y="2179232"/>
                    <a:ext cx="84294" cy="84294"/>
                  </a:xfrm>
                  <a:prstGeom prst="ellipse">
                    <a:avLst/>
                  </a:prstGeom>
                  <a:solidFill>
                    <a:srgbClr val="169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TextBox 79">
                    <a:extLst>
                      <a:ext uri="{FF2B5EF4-FFF2-40B4-BE49-F238E27FC236}">
                        <a16:creationId xmlns:a16="http://schemas.microsoft.com/office/drawing/2014/main" id="{BADB8376-1F90-1871-D679-CCF0A63A6F5F}"/>
                      </a:ext>
                    </a:extLst>
                  </p:cNvPr>
                  <p:cNvSpPr txBox="1"/>
                  <p:nvPr/>
                </p:nvSpPr>
                <p:spPr>
                  <a:xfrm>
                    <a:off x="5197076" y="2071658"/>
                    <a:ext cx="1054400" cy="526610"/>
                  </a:xfrm>
                  <a:prstGeom prst="rect">
                    <a:avLst/>
                  </a:prstGeom>
                </p:spPr>
                <p:txBody>
                  <a:bodyPr wrap="square">
                    <a:spAutoFit/>
                  </a:bodyPr>
                  <a:lstStyle>
                    <a:defPPr>
                      <a:defRPr lang="ru-RU"/>
                    </a:defPPr>
                    <a:lvl1pPr>
                      <a:lnSpc>
                        <a:spcPts val="900"/>
                      </a:lnSpc>
                      <a:defRPr sz="900">
                        <a:solidFill>
                          <a:schemeClr val="tx1">
                            <a:lumMod val="85000"/>
                            <a:lumOff val="15000"/>
                          </a:schemeClr>
                        </a:solidFill>
                        <a:latin typeface="Arial" panose="020B0604020202020204" pitchFamily="34" charset="0"/>
                        <a:cs typeface="Arial" panose="020B0604020202020204" pitchFamily="34" charset="0"/>
                      </a:defRPr>
                    </a:lvl1pPr>
                  </a:lstStyle>
                  <a:p>
                    <a:pPr lvl="0">
                      <a:defRPr/>
                    </a:pPr>
                    <a:r>
                      <a:rPr lang="en-US" sz="500" dirty="0">
                        <a:solidFill>
                          <a:prstClr val="black">
                            <a:lumMod val="85000"/>
                            <a:lumOff val="15000"/>
                          </a:prstClr>
                        </a:solidFill>
                      </a:rPr>
                      <a:t>Economically active population</a:t>
                    </a:r>
                    <a:endParaRPr kumimoji="0" lang="uz-Cyrl-UZ" sz="5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grpSp>
            <p:grpSp>
              <p:nvGrpSpPr>
                <p:cNvPr id="76" name="Группа 75">
                  <a:extLst>
                    <a:ext uri="{FF2B5EF4-FFF2-40B4-BE49-F238E27FC236}">
                      <a16:creationId xmlns:a16="http://schemas.microsoft.com/office/drawing/2014/main" id="{CB2D3AA5-3692-EB0B-A3E7-F6147D47FC70}"/>
                    </a:ext>
                  </a:extLst>
                </p:cNvPr>
                <p:cNvGrpSpPr/>
                <p:nvPr/>
              </p:nvGrpSpPr>
              <p:grpSpPr>
                <a:xfrm>
                  <a:off x="6221193" y="2002351"/>
                  <a:ext cx="1179728" cy="526610"/>
                  <a:chOff x="6221193" y="2002351"/>
                  <a:chExt cx="1179728" cy="526610"/>
                </a:xfrm>
              </p:grpSpPr>
              <p:sp>
                <p:nvSpPr>
                  <p:cNvPr id="77" name="Овал 76">
                    <a:extLst>
                      <a:ext uri="{FF2B5EF4-FFF2-40B4-BE49-F238E27FC236}">
                        <a16:creationId xmlns:a16="http://schemas.microsoft.com/office/drawing/2014/main" id="{02B7899A-758C-5EB1-1C22-70550B4D666A}"/>
                      </a:ext>
                    </a:extLst>
                  </p:cNvPr>
                  <p:cNvSpPr/>
                  <p:nvPr/>
                </p:nvSpPr>
                <p:spPr>
                  <a:xfrm>
                    <a:off x="6221193" y="2108544"/>
                    <a:ext cx="84294" cy="84294"/>
                  </a:xfrm>
                  <a:prstGeom prst="ellipse">
                    <a:avLst/>
                  </a:prstGeom>
                  <a:solidFill>
                    <a:srgbClr val="2F7E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TextBox 77">
                    <a:extLst>
                      <a:ext uri="{FF2B5EF4-FFF2-40B4-BE49-F238E27FC236}">
                        <a16:creationId xmlns:a16="http://schemas.microsoft.com/office/drawing/2014/main" id="{55D0D0E3-7D38-EDA8-6F94-A2A36B9516F2}"/>
                      </a:ext>
                    </a:extLst>
                  </p:cNvPr>
                  <p:cNvSpPr txBox="1"/>
                  <p:nvPr/>
                </p:nvSpPr>
                <p:spPr>
                  <a:xfrm>
                    <a:off x="6251361" y="2002351"/>
                    <a:ext cx="1149560" cy="526610"/>
                  </a:xfrm>
                  <a:prstGeom prst="rect">
                    <a:avLst/>
                  </a:prstGeom>
                </p:spPr>
                <p:txBody>
                  <a:bodyPr wrap="square">
                    <a:spAutoFit/>
                  </a:bodyPr>
                  <a:lstStyle>
                    <a:defPPr>
                      <a:defRPr lang="ru-RU"/>
                    </a:defPPr>
                    <a:lvl1pPr algn="ctr">
                      <a:lnSpc>
                        <a:spcPts val="1100"/>
                      </a:lnSpc>
                      <a:defRPr sz="1100">
                        <a:solidFill>
                          <a:schemeClr val="bg1">
                            <a:lumMod val="65000"/>
                          </a:schemeClr>
                        </a:solidFill>
                        <a:latin typeface="Arial" panose="020B0604020202020204" pitchFamily="34" charset="0"/>
                        <a:cs typeface="Arial" panose="020B0604020202020204" pitchFamily="34" charset="0"/>
                      </a:defRPr>
                    </a:lvl1pPr>
                  </a:lstStyle>
                  <a:p>
                    <a:pPr lvl="0" algn="l">
                      <a:lnSpc>
                        <a:spcPts val="900"/>
                      </a:lnSpc>
                      <a:defRPr/>
                    </a:pPr>
                    <a:r>
                      <a:rPr lang="en-US" sz="500" dirty="0">
                        <a:solidFill>
                          <a:prstClr val="black">
                            <a:lumMod val="85000"/>
                            <a:lumOff val="15000"/>
                          </a:prstClr>
                        </a:solidFill>
                      </a:rPr>
                      <a:t>Economically inactive population</a:t>
                    </a:r>
                    <a:endParaRPr kumimoji="0" lang="uz-Cyrl-UZ" sz="5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grpSp>
          </p:grpSp>
          <p:sp>
            <p:nvSpPr>
              <p:cNvPr id="38" name="TextBox 37">
                <a:extLst>
                  <a:ext uri="{FF2B5EF4-FFF2-40B4-BE49-F238E27FC236}">
                    <a16:creationId xmlns:a16="http://schemas.microsoft.com/office/drawing/2014/main" id="{92CBAD96-B3F8-96A3-B150-2A1C324698BD}"/>
                  </a:ext>
                </a:extLst>
              </p:cNvPr>
              <p:cNvSpPr txBox="1"/>
              <p:nvPr/>
            </p:nvSpPr>
            <p:spPr>
              <a:xfrm>
                <a:off x="6414176" y="3813352"/>
                <a:ext cx="2003707" cy="369158"/>
              </a:xfrm>
              <a:prstGeom prst="rect">
                <a:avLst/>
              </a:prstGeom>
            </p:spPr>
            <p:txBody>
              <a:bodyPr wrap="square">
                <a:spAutoFit/>
              </a:bodyPr>
              <a:lstStyle>
                <a:defPPr>
                  <a:defRPr lang="ru-RU"/>
                </a:defPPr>
                <a:lvl1pPr>
                  <a:lnSpc>
                    <a:spcPts val="1100"/>
                  </a:lnSpc>
                  <a:defRPr sz="1000">
                    <a:gradFill flip="none" rotWithShape="1">
                      <a:gsLst>
                        <a:gs pos="15000">
                          <a:srgbClr val="005D93"/>
                        </a:gs>
                        <a:gs pos="100000">
                          <a:srgbClr val="169F80"/>
                        </a:gs>
                      </a:gsLst>
                      <a:lin ang="2700000" scaled="1"/>
                      <a:tileRect/>
                    </a:gradFill>
                    <a:latin typeface="Arial" panose="020B0604020202020204" pitchFamily="34" charset="0"/>
                    <a:cs typeface="Arial" panose="020B0604020202020204" pitchFamily="34" charset="0"/>
                  </a:defRPr>
                </a:lvl1pPr>
              </a:lstStyle>
              <a:p>
                <a:pPr lvl="0">
                  <a:defRPr/>
                </a:pPr>
                <a:r>
                  <a:rPr lang="en-US" sz="600" dirty="0">
                    <a:gradFill flip="none" rotWithShape="1">
                      <a:gsLst>
                        <a:gs pos="42000">
                          <a:srgbClr val="72D0D8"/>
                        </a:gs>
                        <a:gs pos="28000">
                          <a:srgbClr val="005D93"/>
                        </a:gs>
                        <a:gs pos="79000">
                          <a:srgbClr val="169F80"/>
                        </a:gs>
                      </a:gsLst>
                      <a:lin ang="2400000" scaled="0"/>
                      <a:tileRect/>
                    </a:gradFill>
                  </a:rPr>
                  <a:t>Number of employment people</a:t>
                </a:r>
                <a:endParaRPr kumimoji="0" lang="ru-RU" sz="600" b="0" i="0" u="none" strike="noStrike" kern="1200" cap="none" spc="0" normalizeH="0" baseline="0" noProof="0" dirty="0">
                  <a:ln>
                    <a:noFill/>
                  </a:ln>
                  <a:gradFill flip="none" rotWithShape="1">
                    <a:gsLst>
                      <a:gs pos="42000">
                        <a:srgbClr val="72D0D8"/>
                      </a:gs>
                      <a:gs pos="28000">
                        <a:srgbClr val="005D93"/>
                      </a:gs>
                      <a:gs pos="79000">
                        <a:srgbClr val="169F80"/>
                      </a:gs>
                    </a:gsLst>
                    <a:lin ang="2400000" scaled="0"/>
                    <a:tileRect/>
                  </a:gradFill>
                  <a:effectLst/>
                  <a:uLnTx/>
                  <a:uFillTx/>
                  <a:latin typeface="Arial" panose="020B0604020202020204" pitchFamily="34" charset="0"/>
                  <a:ea typeface="+mn-ea"/>
                  <a:cs typeface="Arial" panose="020B0604020202020204" pitchFamily="34" charset="0"/>
                </a:endParaRPr>
              </a:p>
            </p:txBody>
          </p:sp>
          <p:grpSp>
            <p:nvGrpSpPr>
              <p:cNvPr id="39" name="Группа 38">
                <a:extLst>
                  <a:ext uri="{FF2B5EF4-FFF2-40B4-BE49-F238E27FC236}">
                    <a16:creationId xmlns:a16="http://schemas.microsoft.com/office/drawing/2014/main" id="{3C77F1F4-756A-E613-9D28-AA6F06DA6F10}"/>
                  </a:ext>
                </a:extLst>
              </p:cNvPr>
              <p:cNvGrpSpPr/>
              <p:nvPr/>
            </p:nvGrpSpPr>
            <p:grpSpPr>
              <a:xfrm>
                <a:off x="6510371" y="4051376"/>
                <a:ext cx="2360258" cy="546364"/>
                <a:chOff x="6624116" y="4043197"/>
                <a:chExt cx="2360258" cy="546364"/>
              </a:xfrm>
            </p:grpSpPr>
            <p:grpSp>
              <p:nvGrpSpPr>
                <p:cNvPr id="68" name="Группа 67">
                  <a:extLst>
                    <a:ext uri="{FF2B5EF4-FFF2-40B4-BE49-F238E27FC236}">
                      <a16:creationId xmlns:a16="http://schemas.microsoft.com/office/drawing/2014/main" id="{0616EFA7-3A72-2B00-86A4-EB0A49AC95E4}"/>
                    </a:ext>
                  </a:extLst>
                </p:cNvPr>
                <p:cNvGrpSpPr/>
                <p:nvPr/>
              </p:nvGrpSpPr>
              <p:grpSpPr>
                <a:xfrm>
                  <a:off x="6624116" y="4060180"/>
                  <a:ext cx="1531229" cy="529381"/>
                  <a:chOff x="8494992" y="2859218"/>
                  <a:chExt cx="1531229" cy="529381"/>
                </a:xfrm>
              </p:grpSpPr>
              <p:sp>
                <p:nvSpPr>
                  <p:cNvPr id="71" name="Овал 70">
                    <a:extLst>
                      <a:ext uri="{FF2B5EF4-FFF2-40B4-BE49-F238E27FC236}">
                        <a16:creationId xmlns:a16="http://schemas.microsoft.com/office/drawing/2014/main" id="{0B75E700-EB17-BFC2-DBE6-DCF58DDB71A3}"/>
                      </a:ext>
                    </a:extLst>
                  </p:cNvPr>
                  <p:cNvSpPr/>
                  <p:nvPr/>
                </p:nvSpPr>
                <p:spPr>
                  <a:xfrm>
                    <a:off x="8494992" y="2963095"/>
                    <a:ext cx="84294" cy="84294"/>
                  </a:xfrm>
                  <a:prstGeom prst="ellipse">
                    <a:avLst/>
                  </a:prstGeom>
                  <a:solidFill>
                    <a:srgbClr val="2F7E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Овал 71">
                    <a:extLst>
                      <a:ext uri="{FF2B5EF4-FFF2-40B4-BE49-F238E27FC236}">
                        <a16:creationId xmlns:a16="http://schemas.microsoft.com/office/drawing/2014/main" id="{B30CB2AC-8C8E-B4B6-CDDF-EE24048D3758}"/>
                      </a:ext>
                    </a:extLst>
                  </p:cNvPr>
                  <p:cNvSpPr/>
                  <p:nvPr/>
                </p:nvSpPr>
                <p:spPr>
                  <a:xfrm>
                    <a:off x="9230968" y="2954890"/>
                    <a:ext cx="84294" cy="84294"/>
                  </a:xfrm>
                  <a:prstGeom prst="ellipse">
                    <a:avLst/>
                  </a:prstGeom>
                  <a:solidFill>
                    <a:srgbClr val="169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7DC26736-4602-1EB3-A885-9902F7AC37BB}"/>
                      </a:ext>
                    </a:extLst>
                  </p:cNvPr>
                  <p:cNvSpPr txBox="1"/>
                  <p:nvPr/>
                </p:nvSpPr>
                <p:spPr>
                  <a:xfrm>
                    <a:off x="9284819" y="2861989"/>
                    <a:ext cx="741402" cy="526610"/>
                  </a:xfrm>
                  <a:prstGeom prst="rect">
                    <a:avLst/>
                  </a:prstGeom>
                </p:spPr>
                <p:txBody>
                  <a:bodyPr wrap="square">
                    <a:spAutoFit/>
                  </a:bodyPr>
                  <a:lstStyle>
                    <a:defPPr>
                      <a:defRPr lang="ru-RU"/>
                    </a:defPPr>
                    <a:lvl1pPr>
                      <a:lnSpc>
                        <a:spcPts val="900"/>
                      </a:lnSpc>
                      <a:defRPr sz="900">
                        <a:solidFill>
                          <a:schemeClr val="tx1">
                            <a:lumMod val="85000"/>
                            <a:lumOff val="15000"/>
                          </a:schemeClr>
                        </a:solidFill>
                        <a:latin typeface="Arial" panose="020B0604020202020204" pitchFamily="34" charset="0"/>
                        <a:cs typeface="Arial" panose="020B0604020202020204" pitchFamily="34" charset="0"/>
                      </a:defRPr>
                    </a:lvl1pPr>
                  </a:lstStyle>
                  <a:p>
                    <a:pPr lvl="0" algn="ctr">
                      <a:defRPr/>
                    </a:pPr>
                    <a:r>
                      <a:rPr lang="en-US" sz="500" dirty="0">
                        <a:solidFill>
                          <a:prstClr val="black">
                            <a:lumMod val="85000"/>
                            <a:lumOff val="15000"/>
                          </a:prstClr>
                        </a:solidFill>
                      </a:rPr>
                      <a:t>in informal sector</a:t>
                    </a:r>
                    <a:endParaRPr kumimoji="0" lang="uz-Cyrl-UZ" sz="5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74" name="TextBox 73">
                    <a:extLst>
                      <a:ext uri="{FF2B5EF4-FFF2-40B4-BE49-F238E27FC236}">
                        <a16:creationId xmlns:a16="http://schemas.microsoft.com/office/drawing/2014/main" id="{5F10C086-088E-2E89-8491-8D62C8AD85F2}"/>
                      </a:ext>
                    </a:extLst>
                  </p:cNvPr>
                  <p:cNvSpPr txBox="1"/>
                  <p:nvPr/>
                </p:nvSpPr>
                <p:spPr>
                  <a:xfrm>
                    <a:off x="8517526" y="2859218"/>
                    <a:ext cx="635730" cy="521736"/>
                  </a:xfrm>
                  <a:prstGeom prst="rect">
                    <a:avLst/>
                  </a:prstGeom>
                </p:spPr>
                <p:txBody>
                  <a:bodyPr wrap="square">
                    <a:spAutoFit/>
                  </a:bodyPr>
                  <a:lstStyle>
                    <a:defPPr>
                      <a:defRPr lang="ru-RU"/>
                    </a:defPPr>
                    <a:lvl1pPr algn="ctr">
                      <a:lnSpc>
                        <a:spcPts val="1100"/>
                      </a:lnSpc>
                      <a:defRPr sz="1100">
                        <a:solidFill>
                          <a:schemeClr val="bg1">
                            <a:lumMod val="65000"/>
                          </a:schemeClr>
                        </a:solidFill>
                        <a:latin typeface="Arial" panose="020B0604020202020204" pitchFamily="34" charset="0"/>
                        <a:cs typeface="Arial" panose="020B0604020202020204" pitchFamily="34" charset="0"/>
                      </a:defRPr>
                    </a:lvl1pPr>
                  </a:lstStyle>
                  <a:p>
                    <a:pPr lvl="0">
                      <a:lnSpc>
                        <a:spcPts val="900"/>
                      </a:lnSpc>
                      <a:defRPr/>
                    </a:pPr>
                    <a:r>
                      <a:rPr lang="en-US" sz="500" dirty="0">
                        <a:solidFill>
                          <a:prstClr val="black">
                            <a:lumMod val="85000"/>
                            <a:lumOff val="15000"/>
                          </a:prstClr>
                        </a:solidFill>
                      </a:rPr>
                      <a:t>in official </a:t>
                    </a:r>
                    <a:br>
                      <a:rPr lang="en-US" sz="500" dirty="0">
                        <a:solidFill>
                          <a:prstClr val="black">
                            <a:lumMod val="85000"/>
                            <a:lumOff val="15000"/>
                          </a:prstClr>
                        </a:solidFill>
                      </a:rPr>
                    </a:br>
                    <a:r>
                      <a:rPr lang="en-US" sz="500" dirty="0">
                        <a:solidFill>
                          <a:prstClr val="black">
                            <a:lumMod val="85000"/>
                            <a:lumOff val="15000"/>
                          </a:prstClr>
                        </a:solidFill>
                      </a:rPr>
                      <a:t>sector</a:t>
                    </a:r>
                    <a:endParaRPr kumimoji="0" lang="uz-Cyrl-UZ" sz="5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grpSp>
            <p:sp>
              <p:nvSpPr>
                <p:cNvPr id="69" name="Овал 68">
                  <a:extLst>
                    <a:ext uri="{FF2B5EF4-FFF2-40B4-BE49-F238E27FC236}">
                      <a16:creationId xmlns:a16="http://schemas.microsoft.com/office/drawing/2014/main" id="{BB774B39-53BB-E25F-F68C-7426CC249F08}"/>
                    </a:ext>
                  </a:extLst>
                </p:cNvPr>
                <p:cNvSpPr/>
                <p:nvPr/>
              </p:nvSpPr>
              <p:spPr>
                <a:xfrm>
                  <a:off x="8133506" y="4155852"/>
                  <a:ext cx="84294" cy="84294"/>
                </a:xfrm>
                <a:prstGeom prst="ellipse">
                  <a:avLst/>
                </a:prstGeom>
                <a:solidFill>
                  <a:srgbClr val="E3E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TextBox 69">
                  <a:extLst>
                    <a:ext uri="{FF2B5EF4-FFF2-40B4-BE49-F238E27FC236}">
                      <a16:creationId xmlns:a16="http://schemas.microsoft.com/office/drawing/2014/main" id="{D5566F55-16E1-9407-240D-AC3CACAEDF2E}"/>
                    </a:ext>
                  </a:extLst>
                </p:cNvPr>
                <p:cNvSpPr txBox="1"/>
                <p:nvPr/>
              </p:nvSpPr>
              <p:spPr>
                <a:xfrm>
                  <a:off x="8133506" y="4043197"/>
                  <a:ext cx="850868" cy="521736"/>
                </a:xfrm>
                <a:prstGeom prst="rect">
                  <a:avLst/>
                </a:prstGeom>
              </p:spPr>
              <p:txBody>
                <a:bodyPr wrap="square">
                  <a:spAutoFit/>
                </a:bodyPr>
                <a:lstStyle>
                  <a:defPPr>
                    <a:defRPr lang="ru-RU"/>
                  </a:defPPr>
                  <a:lvl1pPr>
                    <a:lnSpc>
                      <a:spcPts val="900"/>
                    </a:lnSpc>
                    <a:defRPr sz="900">
                      <a:solidFill>
                        <a:schemeClr val="tx1">
                          <a:lumMod val="85000"/>
                          <a:lumOff val="15000"/>
                        </a:schemeClr>
                      </a:solidFill>
                      <a:latin typeface="Arial" panose="020B0604020202020204" pitchFamily="34" charset="0"/>
                      <a:cs typeface="Arial" panose="020B0604020202020204" pitchFamily="34" charset="0"/>
                    </a:defRPr>
                  </a:lvl1pPr>
                </a:lstStyle>
                <a:p>
                  <a:pPr lvl="0" algn="ctr">
                    <a:defRPr/>
                  </a:pPr>
                  <a:r>
                    <a:rPr lang="en-US" sz="500" dirty="0">
                      <a:solidFill>
                        <a:prstClr val="black">
                          <a:lumMod val="85000"/>
                          <a:lumOff val="15000"/>
                        </a:prstClr>
                      </a:solidFill>
                    </a:rPr>
                    <a:t>labor </a:t>
                  </a:r>
                  <a:br>
                    <a:rPr lang="en-US" sz="500" dirty="0">
                      <a:solidFill>
                        <a:prstClr val="black">
                          <a:lumMod val="85000"/>
                          <a:lumOff val="15000"/>
                        </a:prstClr>
                      </a:solidFill>
                    </a:rPr>
                  </a:br>
                  <a:r>
                    <a:rPr lang="en-US" sz="500" dirty="0">
                      <a:solidFill>
                        <a:prstClr val="black">
                          <a:lumMod val="85000"/>
                          <a:lumOff val="15000"/>
                        </a:prstClr>
                      </a:solidFill>
                    </a:rPr>
                    <a:t>migration</a:t>
                  </a:r>
                  <a:endParaRPr kumimoji="0" lang="uz-Cyrl-UZ" sz="5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grpSp>
          <p:grpSp>
            <p:nvGrpSpPr>
              <p:cNvPr id="40" name="Группа 39">
                <a:extLst>
                  <a:ext uri="{FF2B5EF4-FFF2-40B4-BE49-F238E27FC236}">
                    <a16:creationId xmlns:a16="http://schemas.microsoft.com/office/drawing/2014/main" id="{1682F98A-F2A7-7B65-4B6D-851C14A00363}"/>
                  </a:ext>
                </a:extLst>
              </p:cNvPr>
              <p:cNvGrpSpPr/>
              <p:nvPr/>
            </p:nvGrpSpPr>
            <p:grpSpPr>
              <a:xfrm>
                <a:off x="4229551" y="4752873"/>
                <a:ext cx="2652427" cy="724507"/>
                <a:chOff x="3258166" y="4752873"/>
                <a:chExt cx="2652427" cy="724507"/>
              </a:xfrm>
            </p:grpSpPr>
            <p:grpSp>
              <p:nvGrpSpPr>
                <p:cNvPr id="59" name="Группа 58">
                  <a:extLst>
                    <a:ext uri="{FF2B5EF4-FFF2-40B4-BE49-F238E27FC236}">
                      <a16:creationId xmlns:a16="http://schemas.microsoft.com/office/drawing/2014/main" id="{5A2EF206-24DA-3717-C218-1D0E51F0CF22}"/>
                    </a:ext>
                  </a:extLst>
                </p:cNvPr>
                <p:cNvGrpSpPr/>
                <p:nvPr/>
              </p:nvGrpSpPr>
              <p:grpSpPr>
                <a:xfrm>
                  <a:off x="3258166" y="4752873"/>
                  <a:ext cx="2652427" cy="724507"/>
                  <a:chOff x="2583423" y="4727597"/>
                  <a:chExt cx="2652427" cy="724507"/>
                </a:xfrm>
              </p:grpSpPr>
              <p:pic>
                <p:nvPicPr>
                  <p:cNvPr id="61" name="Рисунок 60">
                    <a:extLst>
                      <a:ext uri="{FF2B5EF4-FFF2-40B4-BE49-F238E27FC236}">
                        <a16:creationId xmlns:a16="http://schemas.microsoft.com/office/drawing/2014/main" id="{6AEDCC04-580B-4643-074E-5406B75226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17496" y="4727597"/>
                    <a:ext cx="421183" cy="421183"/>
                  </a:xfrm>
                  <a:prstGeom prst="rect">
                    <a:avLst/>
                  </a:prstGeom>
                </p:spPr>
              </p:pic>
              <p:pic>
                <p:nvPicPr>
                  <p:cNvPr id="62" name="Рисунок 61">
                    <a:extLst>
                      <a:ext uri="{FF2B5EF4-FFF2-40B4-BE49-F238E27FC236}">
                        <a16:creationId xmlns:a16="http://schemas.microsoft.com/office/drawing/2014/main" id="{33BDE83D-8402-DE8E-4EE5-3D26192782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40124" y="4771543"/>
                    <a:ext cx="377237" cy="377237"/>
                  </a:xfrm>
                  <a:prstGeom prst="rect">
                    <a:avLst/>
                  </a:prstGeom>
                </p:spPr>
              </p:pic>
              <p:sp>
                <p:nvSpPr>
                  <p:cNvPr id="63" name="TextBox 62">
                    <a:extLst>
                      <a:ext uri="{FF2B5EF4-FFF2-40B4-BE49-F238E27FC236}">
                        <a16:creationId xmlns:a16="http://schemas.microsoft.com/office/drawing/2014/main" id="{C84D1250-123D-3F16-2110-B3CF41FFCC59}"/>
                      </a:ext>
                    </a:extLst>
                  </p:cNvPr>
                  <p:cNvSpPr txBox="1"/>
                  <p:nvPr/>
                </p:nvSpPr>
                <p:spPr>
                  <a:xfrm>
                    <a:off x="2583423" y="5115433"/>
                    <a:ext cx="501232" cy="336671"/>
                  </a:xfrm>
                  <a:prstGeom prst="rect">
                    <a:avLst/>
                  </a:prstGeom>
                </p:spPr>
                <p:txBody>
                  <a:bodyPr wrap="square">
                    <a:spAutoFit/>
                  </a:bodyPr>
                  <a:lstStyle>
                    <a:defPPr>
                      <a:defRPr lang="ru-RU"/>
                    </a:defPPr>
                    <a:lvl1pPr>
                      <a:lnSpc>
                        <a:spcPts val="900"/>
                      </a:lnSpc>
                      <a:defRPr sz="900">
                        <a:solidFill>
                          <a:schemeClr val="tx1">
                            <a:lumMod val="85000"/>
                            <a:lumOff val="15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ts val="9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Men </a:t>
                    </a:r>
                    <a:endParaRPr kumimoji="0" lang="uz-Cyrl-UZ" sz="5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64" name="TextBox 63">
                    <a:extLst>
                      <a:ext uri="{FF2B5EF4-FFF2-40B4-BE49-F238E27FC236}">
                        <a16:creationId xmlns:a16="http://schemas.microsoft.com/office/drawing/2014/main" id="{487874FB-1F9E-35CF-B6BF-71C8F0872FBA}"/>
                      </a:ext>
                    </a:extLst>
                  </p:cNvPr>
                  <p:cNvSpPr txBox="1"/>
                  <p:nvPr/>
                </p:nvSpPr>
                <p:spPr>
                  <a:xfrm>
                    <a:off x="3371570" y="4839515"/>
                    <a:ext cx="962323" cy="521736"/>
                  </a:xfrm>
                  <a:prstGeom prst="rect">
                    <a:avLst/>
                  </a:prstGeom>
                </p:spPr>
                <p:txBody>
                  <a:bodyPr wrap="square">
                    <a:spAutoFit/>
                  </a:bodyPr>
                  <a:lstStyle>
                    <a:defPPr>
                      <a:defRPr lang="ru-RU"/>
                    </a:defPPr>
                    <a:lvl1pPr>
                      <a:lnSpc>
                        <a:spcPts val="900"/>
                      </a:lnSpc>
                      <a:defRPr sz="900">
                        <a:solidFill>
                          <a:schemeClr val="tx1">
                            <a:lumMod val="85000"/>
                            <a:lumOff val="15000"/>
                          </a:schemeClr>
                        </a:solidFill>
                        <a:latin typeface="Arial" panose="020B0604020202020204" pitchFamily="34" charset="0"/>
                        <a:cs typeface="Arial" panose="020B0604020202020204" pitchFamily="34" charset="0"/>
                      </a:defRPr>
                    </a:lvl1pPr>
                  </a:lstStyle>
                  <a:p>
                    <a:pPr lvl="0" algn="ctr">
                      <a:defRPr/>
                    </a:pPr>
                    <a:r>
                      <a:rPr lang="en-US" sz="500" b="1" dirty="0">
                        <a:solidFill>
                          <a:prstClr val="black">
                            <a:lumMod val="85000"/>
                            <a:lumOff val="15000"/>
                          </a:prstClr>
                        </a:solidFill>
                      </a:rPr>
                      <a:t>Economically active population</a:t>
                    </a:r>
                    <a:endParaRPr kumimoji="0" lang="uz-Cyrl-UZ" sz="500" b="1" i="0" u="none" strike="noStrike" kern="1200" cap="none" spc="0" normalizeH="0" baseline="0" noProof="0" dirty="0">
                      <a:ln>
                        <a:noFill/>
                      </a:ln>
                      <a:solidFill>
                        <a:prstClr val="black">
                          <a:lumMod val="85000"/>
                          <a:lumOff val="15000"/>
                        </a:prstClr>
                      </a:solidFill>
                      <a:effectLst/>
                      <a:uLnTx/>
                      <a:uFillTx/>
                    </a:endParaRPr>
                  </a:p>
                </p:txBody>
              </p:sp>
              <p:sp>
                <p:nvSpPr>
                  <p:cNvPr id="65" name="TextBox 64">
                    <a:extLst>
                      <a:ext uri="{FF2B5EF4-FFF2-40B4-BE49-F238E27FC236}">
                        <a16:creationId xmlns:a16="http://schemas.microsoft.com/office/drawing/2014/main" id="{F0EC7E06-FB00-0100-2C30-67A50A9CEA0A}"/>
                      </a:ext>
                    </a:extLst>
                  </p:cNvPr>
                  <p:cNvSpPr txBox="1"/>
                  <p:nvPr/>
                </p:nvSpPr>
                <p:spPr>
                  <a:xfrm>
                    <a:off x="2920312" y="4788421"/>
                    <a:ext cx="632141" cy="4418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srgbClr val="55BC7E"/>
                        </a:solidFill>
                        <a:effectLst/>
                        <a:uLnTx/>
                        <a:uFillTx/>
                        <a:latin typeface="Arial" panose="020B0604020202020204" pitchFamily="34" charset="0"/>
                        <a:ea typeface="+mn-ea"/>
                        <a:cs typeface="Arial" panose="020B0604020202020204" pitchFamily="34" charset="0"/>
                      </a:rPr>
                      <a:t>57</a:t>
                    </a:r>
                    <a:r>
                      <a:rPr kumimoji="0" lang="en-US" sz="1100" b="0" i="0" u="none" strike="noStrike" kern="1200" cap="none" spc="0" normalizeH="0" baseline="0" noProof="0" dirty="0">
                        <a:ln>
                          <a:noFill/>
                        </a:ln>
                        <a:solidFill>
                          <a:srgbClr val="55BC7E"/>
                        </a:solidFill>
                        <a:effectLst/>
                        <a:uLnTx/>
                        <a:uFillTx/>
                        <a:latin typeface="Arial" panose="020B0604020202020204" pitchFamily="34" charset="0"/>
                        <a:ea typeface="+mn-ea"/>
                        <a:cs typeface="Arial" panose="020B0604020202020204" pitchFamily="34" charset="0"/>
                      </a:rPr>
                      <a:t>%</a:t>
                    </a:r>
                    <a:endParaRPr kumimoji="0" lang="ru-RU" sz="1100" b="0" i="0" u="none" strike="noStrike" kern="1200" cap="none" spc="0" normalizeH="0" baseline="0" noProof="0" dirty="0">
                      <a:ln>
                        <a:noFill/>
                      </a:ln>
                      <a:solidFill>
                        <a:srgbClr val="55BC7E"/>
                      </a:solidFill>
                      <a:effectLst/>
                      <a:uLnTx/>
                      <a:uFillTx/>
                      <a:latin typeface="Arial" panose="020B0604020202020204" pitchFamily="34" charset="0"/>
                      <a:ea typeface="+mn-ea"/>
                      <a:cs typeface="Arial" panose="020B0604020202020204" pitchFamily="34" charset="0"/>
                    </a:endParaRPr>
                  </a:p>
                </p:txBody>
              </p:sp>
              <p:sp>
                <p:nvSpPr>
                  <p:cNvPr id="66" name="TextBox 65">
                    <a:extLst>
                      <a:ext uri="{FF2B5EF4-FFF2-40B4-BE49-F238E27FC236}">
                        <a16:creationId xmlns:a16="http://schemas.microsoft.com/office/drawing/2014/main" id="{BA5620A6-A78D-A15C-6853-8AA581E14045}"/>
                      </a:ext>
                    </a:extLst>
                  </p:cNvPr>
                  <p:cNvSpPr txBox="1"/>
                  <p:nvPr/>
                </p:nvSpPr>
                <p:spPr>
                  <a:xfrm>
                    <a:off x="4253811" y="5115433"/>
                    <a:ext cx="585646" cy="326816"/>
                  </a:xfrm>
                  <a:prstGeom prst="rect">
                    <a:avLst/>
                  </a:prstGeom>
                </p:spPr>
                <p:txBody>
                  <a:bodyPr wrap="square">
                    <a:spAutoFit/>
                  </a:bodyPr>
                  <a:lstStyle>
                    <a:defPPr>
                      <a:defRPr lang="ru-RU"/>
                    </a:defPPr>
                    <a:lvl1pPr>
                      <a:lnSpc>
                        <a:spcPts val="900"/>
                      </a:lnSpc>
                      <a:defRPr sz="900">
                        <a:solidFill>
                          <a:schemeClr val="tx1">
                            <a:lumMod val="85000"/>
                            <a:lumOff val="15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ts val="9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Women </a:t>
                    </a:r>
                    <a:endParaRPr kumimoji="0" lang="uz-Cyrl-UZ" sz="5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67" name="TextBox 66">
                    <a:extLst>
                      <a:ext uri="{FF2B5EF4-FFF2-40B4-BE49-F238E27FC236}">
                        <a16:creationId xmlns:a16="http://schemas.microsoft.com/office/drawing/2014/main" id="{D41881AD-AEE7-3083-FBE4-42651BACFA5B}"/>
                      </a:ext>
                    </a:extLst>
                  </p:cNvPr>
                  <p:cNvSpPr txBox="1"/>
                  <p:nvPr/>
                </p:nvSpPr>
                <p:spPr>
                  <a:xfrm>
                    <a:off x="4603709" y="4799545"/>
                    <a:ext cx="632141" cy="441818"/>
                  </a:xfrm>
                  <a:prstGeom prst="rect">
                    <a:avLst/>
                  </a:prstGeom>
                  <a:noFill/>
                </p:spPr>
                <p:txBody>
                  <a:bodyPr wrap="none" rtlCol="0">
                    <a:spAutoFit/>
                  </a:bodyPr>
                  <a:lstStyle>
                    <a:defPPr>
                      <a:defRPr lang="ru-RU"/>
                    </a:defPPr>
                    <a:lvl1pPr>
                      <a:defRPr sz="2000">
                        <a:solidFill>
                          <a:srgbClr val="005D93"/>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srgbClr val="55BC7E"/>
                        </a:solidFill>
                        <a:effectLst/>
                        <a:uLnTx/>
                        <a:uFillTx/>
                        <a:latin typeface="Arial" panose="020B0604020202020204" pitchFamily="34" charset="0"/>
                        <a:ea typeface="+mn-ea"/>
                        <a:cs typeface="Arial" panose="020B0604020202020204" pitchFamily="34" charset="0"/>
                      </a:rPr>
                      <a:t>43</a:t>
                    </a:r>
                    <a:r>
                      <a:rPr kumimoji="0" lang="en-US" sz="1100" b="0" i="0" u="none" strike="noStrike" kern="1200" cap="none" spc="0" normalizeH="0" baseline="0" noProof="0" dirty="0">
                        <a:ln>
                          <a:noFill/>
                        </a:ln>
                        <a:solidFill>
                          <a:srgbClr val="55BC7E"/>
                        </a:solidFill>
                        <a:effectLst/>
                        <a:uLnTx/>
                        <a:uFillTx/>
                        <a:latin typeface="Arial" panose="020B0604020202020204" pitchFamily="34" charset="0"/>
                        <a:ea typeface="+mn-ea"/>
                        <a:cs typeface="Arial" panose="020B0604020202020204" pitchFamily="34" charset="0"/>
                      </a:rPr>
                      <a:t>%</a:t>
                    </a:r>
                    <a:endParaRPr kumimoji="0" lang="ru-RU" sz="1100" b="0" i="0" u="none" strike="noStrike" kern="1200" cap="none" spc="0" normalizeH="0" baseline="0" noProof="0" dirty="0">
                      <a:ln>
                        <a:noFill/>
                      </a:ln>
                      <a:solidFill>
                        <a:srgbClr val="55BC7E"/>
                      </a:solidFill>
                      <a:effectLst/>
                      <a:uLnTx/>
                      <a:uFillTx/>
                      <a:latin typeface="Arial" panose="020B0604020202020204" pitchFamily="34" charset="0"/>
                      <a:ea typeface="+mn-ea"/>
                      <a:cs typeface="Arial" panose="020B0604020202020204" pitchFamily="34" charset="0"/>
                    </a:endParaRPr>
                  </a:p>
                </p:txBody>
              </p:sp>
            </p:grpSp>
            <p:cxnSp>
              <p:nvCxnSpPr>
                <p:cNvPr id="60" name="Прямая соединительная линия 59">
                  <a:extLst>
                    <a:ext uri="{FF2B5EF4-FFF2-40B4-BE49-F238E27FC236}">
                      <a16:creationId xmlns:a16="http://schemas.microsoft.com/office/drawing/2014/main" id="{2BC241C2-1821-49D3-C759-3AB2D103595B}"/>
                    </a:ext>
                  </a:extLst>
                </p:cNvPr>
                <p:cNvCxnSpPr/>
                <p:nvPr/>
              </p:nvCxnSpPr>
              <p:spPr>
                <a:xfrm>
                  <a:off x="4974490" y="4856313"/>
                  <a:ext cx="0" cy="399395"/>
                </a:xfrm>
                <a:prstGeom prst="line">
                  <a:avLst/>
                </a:prstGeom>
                <a:ln>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cxnSp>
            <p:nvCxnSpPr>
              <p:cNvPr id="41" name="Прямая соединительная линия 40">
                <a:extLst>
                  <a:ext uri="{FF2B5EF4-FFF2-40B4-BE49-F238E27FC236}">
                    <a16:creationId xmlns:a16="http://schemas.microsoft.com/office/drawing/2014/main" id="{6E70A024-A943-6781-CC59-2283DCC8C7F9}"/>
                  </a:ext>
                </a:extLst>
              </p:cNvPr>
              <p:cNvCxnSpPr>
                <a:cxnSpLocks/>
                <a:endCxn id="65" idx="0"/>
              </p:cNvCxnSpPr>
              <p:nvPr/>
            </p:nvCxnSpPr>
            <p:spPr>
              <a:xfrm flipH="1">
                <a:off x="4882510" y="4650943"/>
                <a:ext cx="18319" cy="162754"/>
              </a:xfrm>
              <a:prstGeom prst="line">
                <a:avLst/>
              </a:prstGeom>
              <a:ln w="3175">
                <a:solidFill>
                  <a:srgbClr val="55BC7E"/>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a:extLst>
                  <a:ext uri="{FF2B5EF4-FFF2-40B4-BE49-F238E27FC236}">
                    <a16:creationId xmlns:a16="http://schemas.microsoft.com/office/drawing/2014/main" id="{A79E8B46-E246-4217-75E0-0889AB2C1CE2}"/>
                  </a:ext>
                </a:extLst>
              </p:cNvPr>
              <p:cNvCxnSpPr>
                <a:cxnSpLocks/>
                <a:endCxn id="67" idx="0"/>
              </p:cNvCxnSpPr>
              <p:nvPr/>
            </p:nvCxnSpPr>
            <p:spPr>
              <a:xfrm>
                <a:off x="5860782" y="4317898"/>
                <a:ext cx="705124" cy="506923"/>
              </a:xfrm>
              <a:prstGeom prst="line">
                <a:avLst/>
              </a:prstGeom>
              <a:ln w="3175">
                <a:solidFill>
                  <a:srgbClr val="55BC7E"/>
                </a:solidFill>
                <a:prstDash val="dash"/>
                <a:tailEnd type="oval"/>
              </a:ln>
            </p:spPr>
            <p:style>
              <a:lnRef idx="1">
                <a:schemeClr val="accent1"/>
              </a:lnRef>
              <a:fillRef idx="0">
                <a:schemeClr val="accent1"/>
              </a:fillRef>
              <a:effectRef idx="0">
                <a:schemeClr val="accent1"/>
              </a:effectRef>
              <a:fontRef idx="minor">
                <a:schemeClr val="tx1"/>
              </a:fontRef>
            </p:style>
          </p:cxnSp>
          <p:grpSp>
            <p:nvGrpSpPr>
              <p:cNvPr id="43" name="Группа 42">
                <a:extLst>
                  <a:ext uri="{FF2B5EF4-FFF2-40B4-BE49-F238E27FC236}">
                    <a16:creationId xmlns:a16="http://schemas.microsoft.com/office/drawing/2014/main" id="{A66FBF8F-DD3C-0CBF-6FC3-681FBAC769D3}"/>
                  </a:ext>
                </a:extLst>
              </p:cNvPr>
              <p:cNvGrpSpPr/>
              <p:nvPr/>
            </p:nvGrpSpPr>
            <p:grpSpPr>
              <a:xfrm>
                <a:off x="5409709" y="5506911"/>
                <a:ext cx="1914292" cy="1269181"/>
                <a:chOff x="9671106" y="543195"/>
                <a:chExt cx="1914292" cy="2311957"/>
              </a:xfrm>
            </p:grpSpPr>
            <p:grpSp>
              <p:nvGrpSpPr>
                <p:cNvPr id="47" name="Группа 46">
                  <a:extLst>
                    <a:ext uri="{FF2B5EF4-FFF2-40B4-BE49-F238E27FC236}">
                      <a16:creationId xmlns:a16="http://schemas.microsoft.com/office/drawing/2014/main" id="{3FBFFC2B-1656-6295-CC3C-85EA18319F17}"/>
                    </a:ext>
                  </a:extLst>
                </p:cNvPr>
                <p:cNvGrpSpPr/>
                <p:nvPr/>
              </p:nvGrpSpPr>
              <p:grpSpPr>
                <a:xfrm>
                  <a:off x="9671106" y="543195"/>
                  <a:ext cx="1914292" cy="1762834"/>
                  <a:chOff x="9236259" y="510065"/>
                  <a:chExt cx="1914292" cy="1762834"/>
                </a:xfrm>
                <a:effectLst>
                  <a:outerShdw blurRad="76200" dir="18900000" sy="23000" kx="-1200000" algn="bl" rotWithShape="0">
                    <a:prstClr val="black">
                      <a:alpha val="20000"/>
                    </a:prstClr>
                  </a:outerShdw>
                </a:effectLst>
              </p:grpSpPr>
              <p:grpSp>
                <p:nvGrpSpPr>
                  <p:cNvPr id="51" name="Группа 50">
                    <a:extLst>
                      <a:ext uri="{FF2B5EF4-FFF2-40B4-BE49-F238E27FC236}">
                        <a16:creationId xmlns:a16="http://schemas.microsoft.com/office/drawing/2014/main" id="{9BCF7C96-13A6-63C5-37FD-37584266D81D}"/>
                      </a:ext>
                    </a:extLst>
                  </p:cNvPr>
                  <p:cNvGrpSpPr/>
                  <p:nvPr/>
                </p:nvGrpSpPr>
                <p:grpSpPr>
                  <a:xfrm>
                    <a:off x="9331376" y="1016386"/>
                    <a:ext cx="1201225" cy="1256513"/>
                    <a:chOff x="7860848" y="721691"/>
                    <a:chExt cx="1201225" cy="1256513"/>
                  </a:xfrm>
                </p:grpSpPr>
                <p:sp>
                  <p:nvSpPr>
                    <p:cNvPr id="56" name="Скругленный прямоугольник 297">
                      <a:extLst>
                        <a:ext uri="{FF2B5EF4-FFF2-40B4-BE49-F238E27FC236}">
                          <a16:creationId xmlns:a16="http://schemas.microsoft.com/office/drawing/2014/main" id="{2EBE33B6-2004-0A8A-C1AD-D43048798484}"/>
                        </a:ext>
                      </a:extLst>
                    </p:cNvPr>
                    <p:cNvSpPr/>
                    <p:nvPr/>
                  </p:nvSpPr>
                  <p:spPr>
                    <a:xfrm>
                      <a:off x="7860848" y="879563"/>
                      <a:ext cx="353506" cy="1093488"/>
                    </a:xfrm>
                    <a:prstGeom prst="roundRect">
                      <a:avLst>
                        <a:gd name="adj" fmla="val 952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Скругленный прямоугольник 298">
                      <a:extLst>
                        <a:ext uri="{FF2B5EF4-FFF2-40B4-BE49-F238E27FC236}">
                          <a16:creationId xmlns:a16="http://schemas.microsoft.com/office/drawing/2014/main" id="{2BF679A2-0232-DFAF-3CC5-2CB6E122D1B5}"/>
                        </a:ext>
                      </a:extLst>
                    </p:cNvPr>
                    <p:cNvSpPr/>
                    <p:nvPr/>
                  </p:nvSpPr>
                  <p:spPr>
                    <a:xfrm>
                      <a:off x="8284733" y="721691"/>
                      <a:ext cx="353506" cy="1251360"/>
                    </a:xfrm>
                    <a:prstGeom prst="roundRect">
                      <a:avLst>
                        <a:gd name="adj" fmla="val 952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Скругленный прямоугольник 299">
                      <a:extLst>
                        <a:ext uri="{FF2B5EF4-FFF2-40B4-BE49-F238E27FC236}">
                          <a16:creationId xmlns:a16="http://schemas.microsoft.com/office/drawing/2014/main" id="{07229C83-E338-4C4F-0839-BA6CCCEB25BA}"/>
                        </a:ext>
                      </a:extLst>
                    </p:cNvPr>
                    <p:cNvSpPr/>
                    <p:nvPr/>
                  </p:nvSpPr>
                  <p:spPr>
                    <a:xfrm>
                      <a:off x="8708567" y="759140"/>
                      <a:ext cx="353506" cy="1219064"/>
                    </a:xfrm>
                    <a:prstGeom prst="roundRect">
                      <a:avLst>
                        <a:gd name="adj" fmla="val 952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2" name="TextBox 51">
                    <a:extLst>
                      <a:ext uri="{FF2B5EF4-FFF2-40B4-BE49-F238E27FC236}">
                        <a16:creationId xmlns:a16="http://schemas.microsoft.com/office/drawing/2014/main" id="{633970FC-E77D-C92F-8EA3-41D894892BD7}"/>
                      </a:ext>
                    </a:extLst>
                  </p:cNvPr>
                  <p:cNvSpPr txBox="1"/>
                  <p:nvPr/>
                </p:nvSpPr>
                <p:spPr>
                  <a:xfrm>
                    <a:off x="9236259" y="621853"/>
                    <a:ext cx="614775" cy="71013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z-Cyrl-UZ" sz="9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rPr>
                      <a:t>13</a:t>
                    </a:r>
                    <a:r>
                      <a:rPr kumimoji="0" lang="en-US" sz="9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rPr>
                      <a:t>,</a:t>
                    </a:r>
                    <a:r>
                      <a:rPr kumimoji="0" lang="uz-Cyrl-UZ" sz="9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rPr>
                      <a:t>3</a:t>
                    </a:r>
                    <a:endParaRPr kumimoji="0" lang="ru-RU" sz="9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endParaRPr>
                  </a:p>
                </p:txBody>
              </p:sp>
              <p:sp>
                <p:nvSpPr>
                  <p:cNvPr id="53" name="TextBox 52">
                    <a:extLst>
                      <a:ext uri="{FF2B5EF4-FFF2-40B4-BE49-F238E27FC236}">
                        <a16:creationId xmlns:a16="http://schemas.microsoft.com/office/drawing/2014/main" id="{0CC1526A-0F3C-FD76-0D9C-6E93F3034DF2}"/>
                      </a:ext>
                    </a:extLst>
                  </p:cNvPr>
                  <p:cNvSpPr txBox="1"/>
                  <p:nvPr/>
                </p:nvSpPr>
                <p:spPr>
                  <a:xfrm>
                    <a:off x="9650680" y="510065"/>
                    <a:ext cx="614775" cy="71013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z-Cyrl-UZ" sz="9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rPr>
                      <a:t>13,5</a:t>
                    </a:r>
                    <a:endParaRPr kumimoji="0" lang="ru-RU" sz="9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endParaRPr>
                  </a:p>
                </p:txBody>
              </p:sp>
              <p:sp>
                <p:nvSpPr>
                  <p:cNvPr id="54" name="TextBox 53">
                    <a:extLst>
                      <a:ext uri="{FF2B5EF4-FFF2-40B4-BE49-F238E27FC236}">
                        <a16:creationId xmlns:a16="http://schemas.microsoft.com/office/drawing/2014/main" id="{8B6E5046-DFFC-F299-C350-88F18107CDF0}"/>
                      </a:ext>
                    </a:extLst>
                  </p:cNvPr>
                  <p:cNvSpPr txBox="1"/>
                  <p:nvPr/>
                </p:nvSpPr>
                <p:spPr>
                  <a:xfrm>
                    <a:off x="10064585" y="602115"/>
                    <a:ext cx="614775" cy="71013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z-Cyrl-UZ" sz="9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rPr>
                      <a:t>1</a:t>
                    </a:r>
                    <a:r>
                      <a:rPr kumimoji="0" lang="en-US" sz="9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rPr>
                      <a:t>3,</a:t>
                    </a:r>
                    <a:r>
                      <a:rPr kumimoji="0" lang="uz-Cyrl-UZ" sz="9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rPr>
                      <a:t>2</a:t>
                    </a:r>
                    <a:endParaRPr kumimoji="0" lang="ru-RU" sz="9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endParaRPr>
                  </a:p>
                </p:txBody>
              </p:sp>
              <p:sp>
                <p:nvSpPr>
                  <p:cNvPr id="55" name="TextBox 54">
                    <a:extLst>
                      <a:ext uri="{FF2B5EF4-FFF2-40B4-BE49-F238E27FC236}">
                        <a16:creationId xmlns:a16="http://schemas.microsoft.com/office/drawing/2014/main" id="{2AFD1221-4351-598C-F7A0-2B6CBF866518}"/>
                      </a:ext>
                    </a:extLst>
                  </p:cNvPr>
                  <p:cNvSpPr txBox="1"/>
                  <p:nvPr/>
                </p:nvSpPr>
                <p:spPr>
                  <a:xfrm>
                    <a:off x="10535776" y="540195"/>
                    <a:ext cx="614775" cy="71013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z-Cyrl-UZ" sz="9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rPr>
                      <a:t>13</a:t>
                    </a:r>
                    <a:r>
                      <a:rPr kumimoji="0" lang="en-US" sz="9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rPr>
                      <a:t>,</a:t>
                    </a:r>
                    <a:r>
                      <a:rPr kumimoji="0" lang="uz-Cyrl-UZ" sz="9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rPr>
                      <a:t>5</a:t>
                    </a:r>
                    <a:endParaRPr kumimoji="0" lang="ru-RU" sz="9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endParaRPr>
                  </a:p>
                </p:txBody>
              </p:sp>
            </p:grpSp>
            <p:sp>
              <p:nvSpPr>
                <p:cNvPr id="48" name="TextBox 47">
                  <a:extLst>
                    <a:ext uri="{FF2B5EF4-FFF2-40B4-BE49-F238E27FC236}">
                      <a16:creationId xmlns:a16="http://schemas.microsoft.com/office/drawing/2014/main" id="{8F3D3D86-4BB3-8B7F-D4A2-7D07480D5FB5}"/>
                    </a:ext>
                  </a:extLst>
                </p:cNvPr>
                <p:cNvSpPr txBox="1"/>
                <p:nvPr/>
              </p:nvSpPr>
              <p:spPr>
                <a:xfrm>
                  <a:off x="9695844" y="2287042"/>
                  <a:ext cx="1500470" cy="568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z-Cyrl-UZ" sz="600" b="0" i="0" u="none" strike="noStrike" kern="1200" cap="none" spc="0" normalizeH="0" baseline="0" noProof="0" dirty="0">
                      <a:ln>
                        <a:noFill/>
                      </a:ln>
                      <a:solidFill>
                        <a:prstClr val="black"/>
                      </a:solidFill>
                      <a:effectLst/>
                      <a:uLnTx/>
                      <a:uFillTx/>
                      <a:latin typeface="Calibri" panose="020F0502020204030204"/>
                      <a:ea typeface="+mn-ea"/>
                      <a:cs typeface="+mn-cs"/>
                    </a:rPr>
                    <a:t>2018</a:t>
                  </a: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400" noProof="0" dirty="0">
                      <a:solidFill>
                        <a:prstClr val="black"/>
                      </a:solidFill>
                      <a:latin typeface="Calibri" panose="020F0502020204030204"/>
                    </a:rPr>
                    <a:t>y</a:t>
                  </a:r>
                  <a:r>
                    <a:rPr kumimoji="0" lang="uz-Cyrl-UZ" sz="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ru-RU" sz="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B3147159-E21E-9F5C-E1C2-CD33D69F82D3}"/>
                    </a:ext>
                  </a:extLst>
                </p:cNvPr>
                <p:cNvSpPr txBox="1"/>
                <p:nvPr/>
              </p:nvSpPr>
              <p:spPr>
                <a:xfrm>
                  <a:off x="10119729" y="2287042"/>
                  <a:ext cx="551823" cy="568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20</a:t>
                  </a:r>
                  <a:r>
                    <a:rPr kumimoji="0" lang="uz-Cyrl-UZ" sz="600" b="0" i="0" u="none" strike="noStrike" kern="1200" cap="none" spc="0" normalizeH="0" baseline="0" noProof="0" dirty="0">
                      <a:ln>
                        <a:noFill/>
                      </a:ln>
                      <a:solidFill>
                        <a:prstClr val="black"/>
                      </a:solidFill>
                      <a:effectLst/>
                      <a:uLnTx/>
                      <a:uFillTx/>
                      <a:latin typeface="Calibri" panose="020F0502020204030204"/>
                      <a:ea typeface="+mn-ea"/>
                      <a:cs typeface="+mn-cs"/>
                    </a:rPr>
                    <a:t>19</a:t>
                  </a: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 y</a:t>
                  </a:r>
                  <a:r>
                    <a:rPr kumimoji="0" lang="uz-Cyrl-UZ" sz="4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ru-RU" sz="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B30790FF-2CA7-75C0-FE02-E72458B42C37}"/>
                    </a:ext>
                  </a:extLst>
                </p:cNvPr>
                <p:cNvSpPr txBox="1"/>
                <p:nvPr/>
              </p:nvSpPr>
              <p:spPr>
                <a:xfrm>
                  <a:off x="10537365" y="2287042"/>
                  <a:ext cx="551823" cy="568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20</a:t>
                  </a:r>
                  <a:r>
                    <a:rPr kumimoji="0" lang="uz-Cyrl-UZ" sz="600" b="0" i="0" u="none" strike="noStrike" kern="1200" cap="none" spc="0" normalizeH="0" baseline="0" noProof="0" dirty="0">
                      <a:ln>
                        <a:noFill/>
                      </a:ln>
                      <a:solidFill>
                        <a:prstClr val="black"/>
                      </a:solidFill>
                      <a:effectLst/>
                      <a:uLnTx/>
                      <a:uFillTx/>
                      <a:latin typeface="Calibri" panose="020F0502020204030204"/>
                      <a:ea typeface="+mn-ea"/>
                      <a:cs typeface="+mn-cs"/>
                    </a:rPr>
                    <a:t>20</a:t>
                  </a: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 y</a:t>
                  </a:r>
                  <a:r>
                    <a:rPr kumimoji="0" lang="uz-Cyrl-UZ" sz="4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ru-RU" sz="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4" name="TextBox 43">
                <a:extLst>
                  <a:ext uri="{FF2B5EF4-FFF2-40B4-BE49-F238E27FC236}">
                    <a16:creationId xmlns:a16="http://schemas.microsoft.com/office/drawing/2014/main" id="{9B726A93-BCC9-9771-A37B-F1EAE68CF974}"/>
                  </a:ext>
                </a:extLst>
              </p:cNvPr>
              <p:cNvSpPr txBox="1"/>
              <p:nvPr/>
            </p:nvSpPr>
            <p:spPr>
              <a:xfrm>
                <a:off x="4358285" y="6105700"/>
                <a:ext cx="1102211" cy="596238"/>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Number of Employed</a:t>
                </a:r>
                <a:r>
                  <a:rPr kumimoji="0" lang="en-US" sz="700" b="0" i="0" u="none" strike="noStrike" kern="1200" cap="none" spc="0" normalizeH="0" noProof="0" dirty="0">
                    <a:ln>
                      <a:noFill/>
                    </a:ln>
                    <a:solidFill>
                      <a:prstClr val="white">
                        <a:lumMod val="50000"/>
                      </a:prstClr>
                    </a:solidFill>
                    <a:effectLst/>
                    <a:uLnTx/>
                    <a:uFillTx/>
                    <a:latin typeface="Calibri" panose="020F0502020204030204"/>
                    <a:ea typeface="+mn-ea"/>
                    <a:cs typeface="+mn-cs"/>
                  </a:rPr>
                  <a:t> population </a:t>
                </a:r>
                <a:r>
                  <a:rPr kumimoji="0" lang="en-US" sz="700" b="0" i="0" u="none" strike="noStrike" kern="1200" cap="none" spc="0" normalizeH="0" noProof="0" dirty="0" err="1">
                    <a:ln>
                      <a:noFill/>
                    </a:ln>
                    <a:solidFill>
                      <a:prstClr val="white">
                        <a:lumMod val="50000"/>
                      </a:prstClr>
                    </a:solidFill>
                    <a:effectLst/>
                    <a:uLnTx/>
                    <a:uFillTx/>
                    <a:latin typeface="Calibri" panose="020F0502020204030204"/>
                    <a:ea typeface="+mn-ea"/>
                    <a:cs typeface="+mn-cs"/>
                  </a:rPr>
                  <a:t>mln</a:t>
                </a:r>
                <a:r>
                  <a:rPr kumimoji="0" lang="en-US" sz="700" b="0" i="0" u="none" strike="noStrike" kern="1200" cap="none" spc="0" normalizeH="0" noProof="0" dirty="0">
                    <a:ln>
                      <a:noFill/>
                    </a:ln>
                    <a:solidFill>
                      <a:prstClr val="white">
                        <a:lumMod val="50000"/>
                      </a:prstClr>
                    </a:solidFill>
                    <a:effectLst/>
                    <a:uLnTx/>
                    <a:uFillTx/>
                    <a:latin typeface="Calibri" panose="020F0502020204030204"/>
                    <a:ea typeface="+mn-ea"/>
                    <a:cs typeface="+mn-cs"/>
                  </a:rPr>
                  <a:t>.</a:t>
                </a:r>
                <a:r>
                  <a:rPr kumimoji="0" lang="en-US" sz="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endParaRPr kumimoji="0" lang="ru-RU" sz="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45" name="Скругленный прямоугольник 123">
                <a:extLst>
                  <a:ext uri="{FF2B5EF4-FFF2-40B4-BE49-F238E27FC236}">
                    <a16:creationId xmlns:a16="http://schemas.microsoft.com/office/drawing/2014/main" id="{79689749-66ED-8D0F-D049-2BCBA3330AB9}"/>
                  </a:ext>
                </a:extLst>
              </p:cNvPr>
              <p:cNvSpPr/>
              <p:nvPr/>
            </p:nvSpPr>
            <p:spPr>
              <a:xfrm>
                <a:off x="6794710" y="5794070"/>
                <a:ext cx="353506" cy="690734"/>
              </a:xfrm>
              <a:prstGeom prst="roundRect">
                <a:avLst>
                  <a:gd name="adj" fmla="val 952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873AEF1C-AB09-193A-D2F6-4CC780DE0409}"/>
                  </a:ext>
                </a:extLst>
              </p:cNvPr>
              <p:cNvSpPr txBox="1"/>
              <p:nvPr/>
            </p:nvSpPr>
            <p:spPr>
              <a:xfrm>
                <a:off x="6720710" y="6468541"/>
                <a:ext cx="551823" cy="31187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20</a:t>
                </a:r>
                <a:r>
                  <a:rPr kumimoji="0" lang="uz-Cyrl-UZ" sz="600" b="0" i="0" u="none" strike="noStrike" kern="1200" cap="none" spc="0" normalizeH="0" baseline="0" noProof="0" dirty="0">
                    <a:ln>
                      <a:noFill/>
                    </a:ln>
                    <a:solidFill>
                      <a:prstClr val="black"/>
                    </a:solidFill>
                    <a:effectLst/>
                    <a:uLnTx/>
                    <a:uFillTx/>
                    <a:latin typeface="Calibri" panose="020F0502020204030204"/>
                    <a:ea typeface="+mn-ea"/>
                    <a:cs typeface="+mn-cs"/>
                  </a:rPr>
                  <a:t>21</a:t>
                </a: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 y</a:t>
                </a:r>
                <a:r>
                  <a:rPr kumimoji="0" lang="uz-Cyrl-UZ" sz="4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ru-RU" sz="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2" name="Скругленный прямоугольник 6">
              <a:extLst>
                <a:ext uri="{FF2B5EF4-FFF2-40B4-BE49-F238E27FC236}">
                  <a16:creationId xmlns:a16="http://schemas.microsoft.com/office/drawing/2014/main" id="{56416189-6021-004E-23B9-BBC192C50FD9}"/>
                </a:ext>
              </a:extLst>
            </p:cNvPr>
            <p:cNvSpPr/>
            <p:nvPr/>
          </p:nvSpPr>
          <p:spPr>
            <a:xfrm>
              <a:off x="473866" y="4026939"/>
              <a:ext cx="2536034" cy="1058956"/>
            </a:xfrm>
            <a:prstGeom prst="roundRect">
              <a:avLst>
                <a:gd name="adj" fmla="val 6773"/>
              </a:avLst>
            </a:prstGeom>
            <a:noFill/>
            <a:ln>
              <a:solidFill>
                <a:srgbClr val="55BC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Скругленный прямоугольник 137">
              <a:extLst>
                <a:ext uri="{FF2B5EF4-FFF2-40B4-BE49-F238E27FC236}">
                  <a16:creationId xmlns:a16="http://schemas.microsoft.com/office/drawing/2014/main" id="{924A1D19-F95D-0EB4-8874-B439BAFCD25E}"/>
                </a:ext>
              </a:extLst>
            </p:cNvPr>
            <p:cNvSpPr/>
            <p:nvPr/>
          </p:nvSpPr>
          <p:spPr>
            <a:xfrm>
              <a:off x="473866" y="5208302"/>
              <a:ext cx="2536034" cy="1058956"/>
            </a:xfrm>
            <a:prstGeom prst="roundRect">
              <a:avLst>
                <a:gd name="adj" fmla="val 6773"/>
              </a:avLst>
            </a:prstGeom>
            <a:noFill/>
            <a:ln>
              <a:solidFill>
                <a:srgbClr val="55BC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Скругленный прямоугольник 139">
              <a:extLst>
                <a:ext uri="{FF2B5EF4-FFF2-40B4-BE49-F238E27FC236}">
                  <a16:creationId xmlns:a16="http://schemas.microsoft.com/office/drawing/2014/main" id="{2F69D0E0-6729-D743-63E5-9B4A255ED42F}"/>
                </a:ext>
              </a:extLst>
            </p:cNvPr>
            <p:cNvSpPr/>
            <p:nvPr/>
          </p:nvSpPr>
          <p:spPr>
            <a:xfrm>
              <a:off x="9103133" y="4026939"/>
              <a:ext cx="2536034" cy="1058956"/>
            </a:xfrm>
            <a:prstGeom prst="roundRect">
              <a:avLst>
                <a:gd name="adj" fmla="val 6773"/>
              </a:avLst>
            </a:prstGeom>
            <a:noFill/>
            <a:ln>
              <a:solidFill>
                <a:srgbClr val="55BC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Скругленный прямоугольник 140">
              <a:extLst>
                <a:ext uri="{FF2B5EF4-FFF2-40B4-BE49-F238E27FC236}">
                  <a16:creationId xmlns:a16="http://schemas.microsoft.com/office/drawing/2014/main" id="{D3D54A45-88EF-E11D-186B-83012FCFCBB7}"/>
                </a:ext>
              </a:extLst>
            </p:cNvPr>
            <p:cNvSpPr/>
            <p:nvPr/>
          </p:nvSpPr>
          <p:spPr>
            <a:xfrm>
              <a:off x="9103133" y="5208302"/>
              <a:ext cx="2536034" cy="1058956"/>
            </a:xfrm>
            <a:prstGeom prst="roundRect">
              <a:avLst>
                <a:gd name="adj" fmla="val 6773"/>
              </a:avLst>
            </a:prstGeom>
            <a:noFill/>
            <a:ln>
              <a:solidFill>
                <a:srgbClr val="55BC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Скругленный прямоугольник 131">
              <a:extLst>
                <a:ext uri="{FF2B5EF4-FFF2-40B4-BE49-F238E27FC236}">
                  <a16:creationId xmlns:a16="http://schemas.microsoft.com/office/drawing/2014/main" id="{32EE2DD6-2AF4-4C9C-F493-6895529F8285}"/>
                </a:ext>
              </a:extLst>
            </p:cNvPr>
            <p:cNvSpPr/>
            <p:nvPr/>
          </p:nvSpPr>
          <p:spPr>
            <a:xfrm>
              <a:off x="11278496" y="2279849"/>
              <a:ext cx="353506" cy="954088"/>
            </a:xfrm>
            <a:prstGeom prst="roundRect">
              <a:avLst>
                <a:gd name="adj" fmla="val 952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A506B723-4D00-494D-221C-87B1E7F7FB30}"/>
                </a:ext>
              </a:extLst>
            </p:cNvPr>
            <p:cNvSpPr txBox="1"/>
            <p:nvPr/>
          </p:nvSpPr>
          <p:spPr>
            <a:xfrm>
              <a:off x="11226888" y="1925683"/>
              <a:ext cx="614775" cy="3898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rPr>
                <a:t>9</a:t>
              </a:r>
              <a:r>
                <a:rPr kumimoji="0" lang="en-US" sz="9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rPr>
                <a:t>,</a:t>
              </a:r>
              <a:r>
                <a:rPr kumimoji="0" lang="uz-Cyrl-UZ" sz="9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rPr>
                <a:t>2</a:t>
              </a:r>
              <a:r>
                <a:rPr kumimoji="0" lang="en-US" sz="5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rPr>
                <a:t>%</a:t>
              </a:r>
              <a:endParaRPr kumimoji="0" lang="ru-RU" sz="5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endParaRPr>
            </a:p>
          </p:txBody>
        </p:sp>
        <p:sp>
          <p:nvSpPr>
            <p:cNvPr id="28" name="TextBox 27">
              <a:extLst>
                <a:ext uri="{FF2B5EF4-FFF2-40B4-BE49-F238E27FC236}">
                  <a16:creationId xmlns:a16="http://schemas.microsoft.com/office/drawing/2014/main" id="{E4BBDF00-2E69-B003-1C3A-8E0DC1D244A7}"/>
                </a:ext>
              </a:extLst>
            </p:cNvPr>
            <p:cNvSpPr txBox="1"/>
            <p:nvPr/>
          </p:nvSpPr>
          <p:spPr>
            <a:xfrm>
              <a:off x="11092166" y="3206980"/>
              <a:ext cx="877445" cy="311872"/>
            </a:xfrm>
            <a:prstGeom prst="rect">
              <a:avLst/>
            </a:prstGeom>
            <a:noFill/>
          </p:spPr>
          <p:txBody>
            <a:bodyPr wrap="none" rtlCol="0">
              <a:spAutoFit/>
            </a:bodyPr>
            <a:lstStyle/>
            <a:p>
              <a:pPr lvl="0">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20</a:t>
              </a:r>
              <a:r>
                <a:rPr kumimoji="0" lang="uz-Cyrl-UZ" sz="600" b="0" i="0" u="none" strike="noStrike" kern="1200" cap="none" spc="0" normalizeH="0" baseline="0" noProof="0" dirty="0">
                  <a:ln>
                    <a:noFill/>
                  </a:ln>
                  <a:solidFill>
                    <a:prstClr val="black"/>
                  </a:solidFill>
                  <a:effectLst/>
                  <a:uLnTx/>
                  <a:uFillTx/>
                  <a:latin typeface="Calibri" panose="020F0502020204030204"/>
                  <a:ea typeface="+mn-ea"/>
                  <a:cs typeface="+mn-cs"/>
                </a:rPr>
                <a:t>22</a:t>
              </a: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400" dirty="0">
                  <a:solidFill>
                    <a:prstClr val="black"/>
                  </a:solidFill>
                  <a:latin typeface="Calibri" panose="020F0502020204030204"/>
                </a:rPr>
                <a:t>y</a:t>
              </a:r>
              <a:r>
                <a:rPr kumimoji="0" lang="uz-Cyrl-UZ" sz="400" b="0" i="0" u="none" strike="noStrike" kern="1200" cap="none" spc="0" normalizeH="0" baseline="0" noProof="0" dirty="0">
                  <a:ln>
                    <a:noFill/>
                  </a:ln>
                  <a:solidFill>
                    <a:prstClr val="black"/>
                  </a:solidFill>
                  <a:effectLst/>
                  <a:uLnTx/>
                  <a:uFillTx/>
                  <a:latin typeface="Calibri" panose="020F0502020204030204"/>
                  <a:ea typeface="+mn-ea"/>
                  <a:cs typeface="+mn-cs"/>
                </a:rPr>
                <a:t>. 1</a:t>
              </a:r>
              <a:r>
                <a:rPr kumimoji="0" lang="en-US" sz="400" b="0" i="0" u="none" strike="noStrike" kern="1200" cap="none" spc="0" normalizeH="0" baseline="30000" noProof="0" dirty="0" err="1">
                  <a:ln>
                    <a:noFill/>
                  </a:ln>
                  <a:solidFill>
                    <a:prstClr val="black"/>
                  </a:solidFill>
                  <a:effectLst/>
                  <a:uLnTx/>
                  <a:uFillTx/>
                  <a:latin typeface="Calibri" panose="020F0502020204030204"/>
                  <a:ea typeface="+mn-ea"/>
                  <a:cs typeface="+mn-cs"/>
                </a:rPr>
                <a:t>st</a:t>
              </a:r>
              <a:r>
                <a:rPr kumimoji="0" lang="en-US" sz="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uz-Cyrl-UZ" sz="400" b="0" i="0" u="none" strike="noStrike" kern="1200" cap="none" spc="0" normalizeH="0" baseline="0" noProof="0" dirty="0">
                  <a:ln>
                    <a:noFill/>
                  </a:ln>
                  <a:solidFill>
                    <a:prstClr val="black"/>
                  </a:solidFill>
                  <a:effectLst/>
                  <a:uLnTx/>
                  <a:uFillTx/>
                  <a:latin typeface="Calibri" panose="020F0502020204030204"/>
                  <a:ea typeface="+mn-ea"/>
                  <a:cs typeface="+mn-cs"/>
                </a:rPr>
                <a:t>-</a:t>
              </a:r>
              <a:r>
                <a:rPr lang="en-US" sz="400" dirty="0">
                  <a:solidFill>
                    <a:prstClr val="black"/>
                  </a:solidFill>
                </a:rPr>
                <a:t> quarter</a:t>
              </a:r>
              <a:endParaRPr kumimoji="0" lang="ru-RU" sz="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94293C0C-76B6-FB43-77BD-0130D3AAD71C}"/>
                </a:ext>
              </a:extLst>
            </p:cNvPr>
            <p:cNvSpPr txBox="1"/>
            <p:nvPr/>
          </p:nvSpPr>
          <p:spPr>
            <a:xfrm>
              <a:off x="6956241" y="5523454"/>
              <a:ext cx="614775" cy="3898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z-Cyrl-UZ" sz="9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rPr>
                <a:t>13</a:t>
              </a:r>
              <a:r>
                <a:rPr kumimoji="0" lang="en-US" sz="9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rPr>
                <a:t>,</a:t>
              </a:r>
              <a:r>
                <a:rPr kumimoji="0" lang="uz-Cyrl-UZ" sz="9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rPr>
                <a:t>7</a:t>
              </a:r>
              <a:endParaRPr kumimoji="0" lang="ru-RU" sz="9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endParaRPr>
            </a:p>
          </p:txBody>
        </p:sp>
        <p:sp>
          <p:nvSpPr>
            <p:cNvPr id="30" name="Скругленный прямоугольник 143">
              <a:extLst>
                <a:ext uri="{FF2B5EF4-FFF2-40B4-BE49-F238E27FC236}">
                  <a16:creationId xmlns:a16="http://schemas.microsoft.com/office/drawing/2014/main" id="{6A7C4BB7-3955-9062-3EF2-8D4470AFE4F1}"/>
                </a:ext>
              </a:extLst>
            </p:cNvPr>
            <p:cNvSpPr/>
            <p:nvPr/>
          </p:nvSpPr>
          <p:spPr>
            <a:xfrm>
              <a:off x="7041725" y="5794070"/>
              <a:ext cx="353506" cy="690734"/>
            </a:xfrm>
            <a:prstGeom prst="roundRect">
              <a:avLst>
                <a:gd name="adj" fmla="val 952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EA96EA64-160A-A239-6FCA-04E63841496D}"/>
                </a:ext>
              </a:extLst>
            </p:cNvPr>
            <p:cNvSpPr txBox="1"/>
            <p:nvPr/>
          </p:nvSpPr>
          <p:spPr>
            <a:xfrm>
              <a:off x="6916925" y="6468541"/>
              <a:ext cx="1127088" cy="311872"/>
            </a:xfrm>
            <a:prstGeom prst="rect">
              <a:avLst/>
            </a:prstGeom>
            <a:noFill/>
          </p:spPr>
          <p:txBody>
            <a:bodyPr wrap="none" rtlCol="0">
              <a:spAutoFit/>
            </a:bodyPr>
            <a:lstStyle/>
            <a:p>
              <a:pPr lvl="0">
                <a:defRPr/>
              </a:pPr>
              <a:r>
                <a:rPr lang="en-US" sz="600" dirty="0">
                  <a:solidFill>
                    <a:prstClr val="black"/>
                  </a:solidFill>
                </a:rPr>
                <a:t>20</a:t>
              </a:r>
              <a:r>
                <a:rPr lang="uz-Cyrl-UZ" sz="600" dirty="0">
                  <a:solidFill>
                    <a:prstClr val="black"/>
                  </a:solidFill>
                </a:rPr>
                <a:t>22</a:t>
              </a:r>
              <a:r>
                <a:rPr lang="en-US" sz="600" dirty="0">
                  <a:solidFill>
                    <a:prstClr val="black"/>
                  </a:solidFill>
                </a:rPr>
                <a:t> y</a:t>
              </a:r>
              <a:r>
                <a:rPr lang="uz-Cyrl-UZ" sz="600" dirty="0">
                  <a:solidFill>
                    <a:prstClr val="black"/>
                  </a:solidFill>
                </a:rPr>
                <a:t>. 1</a:t>
              </a:r>
              <a:r>
                <a:rPr lang="en-US" sz="600" baseline="30000" dirty="0" err="1">
                  <a:solidFill>
                    <a:prstClr val="black"/>
                  </a:solidFill>
                </a:rPr>
                <a:t>st</a:t>
              </a:r>
              <a:r>
                <a:rPr lang="en-US" sz="600" dirty="0">
                  <a:solidFill>
                    <a:prstClr val="black"/>
                  </a:solidFill>
                </a:rPr>
                <a:t> </a:t>
              </a:r>
              <a:r>
                <a:rPr lang="uz-Cyrl-UZ" sz="600" dirty="0">
                  <a:solidFill>
                    <a:prstClr val="black"/>
                  </a:solidFill>
                </a:rPr>
                <a:t>–</a:t>
              </a:r>
              <a:r>
                <a:rPr lang="en-US" sz="600" dirty="0">
                  <a:solidFill>
                    <a:prstClr val="black"/>
                  </a:solidFill>
                </a:rPr>
                <a:t> quarter </a:t>
              </a:r>
              <a:endParaRPr lang="ru-RU" sz="600" dirty="0">
                <a:solidFill>
                  <a:prstClr val="black"/>
                </a:solidFill>
              </a:endParaRPr>
            </a:p>
          </p:txBody>
        </p:sp>
      </p:grpSp>
      <p:grpSp>
        <p:nvGrpSpPr>
          <p:cNvPr id="3" name="Группа 2">
            <a:extLst>
              <a:ext uri="{FF2B5EF4-FFF2-40B4-BE49-F238E27FC236}">
                <a16:creationId xmlns:a16="http://schemas.microsoft.com/office/drawing/2014/main" id="{08B4B246-0687-D3D9-12BD-3BD9D814DA33}"/>
              </a:ext>
            </a:extLst>
          </p:cNvPr>
          <p:cNvGrpSpPr/>
          <p:nvPr/>
        </p:nvGrpSpPr>
        <p:grpSpPr>
          <a:xfrm>
            <a:off x="4766680" y="1604507"/>
            <a:ext cx="847343" cy="835849"/>
            <a:chOff x="4247035" y="1481918"/>
            <a:chExt cx="1733631" cy="1733631"/>
          </a:xfrm>
        </p:grpSpPr>
        <p:sp>
          <p:nvSpPr>
            <p:cNvPr id="135" name="Пирог 175">
              <a:extLst>
                <a:ext uri="{FF2B5EF4-FFF2-40B4-BE49-F238E27FC236}">
                  <a16:creationId xmlns:a16="http://schemas.microsoft.com/office/drawing/2014/main" id="{27201885-E191-9ED8-9A2F-DA910172AE1F}"/>
                </a:ext>
              </a:extLst>
            </p:cNvPr>
            <p:cNvSpPr/>
            <p:nvPr/>
          </p:nvSpPr>
          <p:spPr>
            <a:xfrm rot="11549497">
              <a:off x="4360688" y="1602380"/>
              <a:ext cx="1505627" cy="1505627"/>
            </a:xfrm>
            <a:prstGeom prst="pie">
              <a:avLst>
                <a:gd name="adj1" fmla="val 3881683"/>
                <a:gd name="adj2" fmla="val 14468092"/>
              </a:avLst>
            </a:prstGeom>
            <a:solidFill>
              <a:srgbClr val="E3E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Пирог 99">
              <a:extLst>
                <a:ext uri="{FF2B5EF4-FFF2-40B4-BE49-F238E27FC236}">
                  <a16:creationId xmlns:a16="http://schemas.microsoft.com/office/drawing/2014/main" id="{D8F39CB0-84EA-9A61-0881-621CF24E5C74}"/>
                </a:ext>
              </a:extLst>
            </p:cNvPr>
            <p:cNvSpPr/>
            <p:nvPr/>
          </p:nvSpPr>
          <p:spPr>
            <a:xfrm rot="7612521">
              <a:off x="4361036" y="1607230"/>
              <a:ext cx="1505627" cy="1505627"/>
            </a:xfrm>
            <a:prstGeom prst="pie">
              <a:avLst>
                <a:gd name="adj1" fmla="val 3881683"/>
                <a:gd name="adj2" fmla="val 14468092"/>
              </a:avLst>
            </a:prstGeom>
            <a:solidFill>
              <a:srgbClr val="209B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Пирог 100">
              <a:extLst>
                <a:ext uri="{FF2B5EF4-FFF2-40B4-BE49-F238E27FC236}">
                  <a16:creationId xmlns:a16="http://schemas.microsoft.com/office/drawing/2014/main" id="{252E853D-01B6-7739-7967-25DD9BBA43EE}"/>
                </a:ext>
              </a:extLst>
            </p:cNvPr>
            <p:cNvSpPr/>
            <p:nvPr/>
          </p:nvSpPr>
          <p:spPr>
            <a:xfrm>
              <a:off x="4247035" y="1481918"/>
              <a:ext cx="1733631" cy="1733631"/>
            </a:xfrm>
            <a:prstGeom prst="pie">
              <a:avLst>
                <a:gd name="adj1" fmla="val 3471750"/>
                <a:gd name="adj2" fmla="val 11877957"/>
              </a:avLst>
            </a:prstGeom>
            <a:solidFill>
              <a:srgbClr val="55BC7E"/>
            </a:solidFill>
            <a:ln>
              <a:noFill/>
            </a:ln>
            <a:effectLst>
              <a:outerShdw blurRad="127000" dist="38100" dir="18900000" algn="bl"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8" name="TextBox 137">
            <a:extLst>
              <a:ext uri="{FF2B5EF4-FFF2-40B4-BE49-F238E27FC236}">
                <a16:creationId xmlns:a16="http://schemas.microsoft.com/office/drawing/2014/main" id="{F81750A6-7B94-10A8-E444-8255AB89D359}"/>
              </a:ext>
            </a:extLst>
          </p:cNvPr>
          <p:cNvSpPr txBox="1"/>
          <p:nvPr/>
        </p:nvSpPr>
        <p:spPr>
          <a:xfrm>
            <a:off x="4790447" y="2088644"/>
            <a:ext cx="505267" cy="246221"/>
          </a:xfrm>
          <a:prstGeom prst="rect">
            <a:avLst/>
          </a:prstGeom>
          <a:noFill/>
        </p:spPr>
        <p:txBody>
          <a:bodyPr wrap="none" rtlCol="0">
            <a:spAutoFit/>
          </a:bodyPr>
          <a:lstStyle>
            <a:defPPr>
              <a:defRPr lang="ru-RU"/>
            </a:defPPr>
            <a:lvl1pPr>
              <a:defRPr sz="1600">
                <a:solidFill>
                  <a:schemeClr val="bg1"/>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white"/>
                </a:solidFill>
                <a:effectLst/>
                <a:uLnTx/>
                <a:uFillTx/>
                <a:latin typeface="Calibri Light" panose="020F0302020204030204"/>
                <a:ea typeface="+mn-ea"/>
                <a:cs typeface="+mn-cs"/>
              </a:rPr>
              <a:t>41,6</a:t>
            </a:r>
            <a:r>
              <a:rPr kumimoji="0" lang="en-US" sz="1000" b="0" i="0" u="none" strike="noStrike" kern="1200" cap="none" spc="0" normalizeH="0" baseline="0" noProof="0" dirty="0">
                <a:ln>
                  <a:noFill/>
                </a:ln>
                <a:solidFill>
                  <a:prstClr val="white"/>
                </a:solidFill>
                <a:effectLst/>
                <a:uLnTx/>
                <a:uFillTx/>
                <a:latin typeface="Calibri Light" panose="020F0302020204030204"/>
                <a:ea typeface="+mn-ea"/>
                <a:cs typeface="+mn-cs"/>
              </a:rPr>
              <a:t>%</a:t>
            </a:r>
            <a:endParaRPr kumimoji="0" lang="ru-RU" sz="1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39" name="TextBox 138">
            <a:extLst>
              <a:ext uri="{FF2B5EF4-FFF2-40B4-BE49-F238E27FC236}">
                <a16:creationId xmlns:a16="http://schemas.microsoft.com/office/drawing/2014/main" id="{9B8DAA42-558D-ABCF-1B15-B58AE4399167}"/>
              </a:ext>
            </a:extLst>
          </p:cNvPr>
          <p:cNvSpPr txBox="1"/>
          <p:nvPr/>
        </p:nvSpPr>
        <p:spPr>
          <a:xfrm>
            <a:off x="4936240" y="1709831"/>
            <a:ext cx="468398" cy="230832"/>
          </a:xfrm>
          <a:prstGeom prst="rect">
            <a:avLst/>
          </a:prstGeom>
          <a:noFill/>
        </p:spPr>
        <p:txBody>
          <a:bodyPr wrap="none" rtlCol="0">
            <a:spAutoFit/>
          </a:bodyPr>
          <a:lstStyle>
            <a:defPPr>
              <a:defRPr lang="ru-RU"/>
            </a:defPPr>
            <a:lvl1pPr>
              <a:defRPr sz="1200">
                <a:solidFill>
                  <a:schemeClr val="bg1"/>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prstClr val="white"/>
                </a:solidFill>
                <a:effectLst/>
                <a:uLnTx/>
                <a:uFillTx/>
                <a:latin typeface="Calibri Light" panose="020F0302020204030204"/>
                <a:ea typeface="+mn-ea"/>
                <a:cs typeface="+mn-cs"/>
              </a:rPr>
              <a:t>45,1</a:t>
            </a:r>
            <a:r>
              <a:rPr kumimoji="0" lang="en-US" sz="900" b="0" i="0" u="none" strike="noStrike" kern="1200" cap="none" spc="0" normalizeH="0" baseline="0" noProof="0" dirty="0">
                <a:ln>
                  <a:noFill/>
                </a:ln>
                <a:solidFill>
                  <a:prstClr val="white"/>
                </a:solidFill>
                <a:effectLst/>
                <a:uLnTx/>
                <a:uFillTx/>
                <a:latin typeface="Calibri Light" panose="020F0302020204030204"/>
                <a:ea typeface="+mn-ea"/>
                <a:cs typeface="+mn-cs"/>
              </a:rPr>
              <a:t>%</a:t>
            </a:r>
            <a:endParaRPr kumimoji="0" lang="ru-RU" sz="9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40" name="TextBox 139">
            <a:extLst>
              <a:ext uri="{FF2B5EF4-FFF2-40B4-BE49-F238E27FC236}">
                <a16:creationId xmlns:a16="http://schemas.microsoft.com/office/drawing/2014/main" id="{9018D27C-A222-BBE6-9B50-21835A4E4333}"/>
              </a:ext>
            </a:extLst>
          </p:cNvPr>
          <p:cNvSpPr txBox="1"/>
          <p:nvPr/>
        </p:nvSpPr>
        <p:spPr>
          <a:xfrm>
            <a:off x="4969863" y="1905460"/>
            <a:ext cx="425116"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85000"/>
                    <a:lumOff val="15000"/>
                  </a:prstClr>
                </a:solidFill>
                <a:effectLst/>
                <a:uLnTx/>
                <a:uFillTx/>
                <a:latin typeface="Arial Black" panose="020B0A04020102020204" pitchFamily="34" charset="0"/>
                <a:ea typeface="+mn-ea"/>
                <a:cs typeface="+mn-cs"/>
              </a:rPr>
              <a:t>13,</a:t>
            </a:r>
            <a:r>
              <a:rPr kumimoji="0" lang="ru-RU" sz="800" b="0" i="0" u="none" strike="noStrike" kern="1200" cap="none" spc="0" normalizeH="0" baseline="0" noProof="0" dirty="0">
                <a:ln>
                  <a:noFill/>
                </a:ln>
                <a:solidFill>
                  <a:prstClr val="black">
                    <a:lumMod val="85000"/>
                    <a:lumOff val="15000"/>
                  </a:prstClr>
                </a:solidFill>
                <a:effectLst/>
                <a:uLnTx/>
                <a:uFillTx/>
                <a:latin typeface="Arial Black" panose="020B0A04020102020204" pitchFamily="34" charset="0"/>
                <a:ea typeface="+mn-ea"/>
                <a:cs typeface="+mn-cs"/>
              </a:rPr>
              <a:t>7</a:t>
            </a:r>
            <a:endParaRPr kumimoji="0" lang="ru-RU" sz="600" b="0" i="0" u="none" strike="noStrike" kern="1200" cap="none" spc="0" normalizeH="0" baseline="0" noProof="0" dirty="0">
              <a:ln>
                <a:noFill/>
              </a:ln>
              <a:solidFill>
                <a:prstClr val="black">
                  <a:lumMod val="85000"/>
                  <a:lumOff val="15000"/>
                </a:prstClr>
              </a:solidFill>
              <a:effectLst/>
              <a:uLnTx/>
              <a:uFillTx/>
              <a:latin typeface="Arial Black" panose="020B0A04020102020204" pitchFamily="34" charset="0"/>
              <a:ea typeface="+mn-ea"/>
              <a:cs typeface="+mn-cs"/>
            </a:endParaRPr>
          </a:p>
        </p:txBody>
      </p:sp>
      <p:sp>
        <p:nvSpPr>
          <p:cNvPr id="141" name="TextBox 140">
            <a:extLst>
              <a:ext uri="{FF2B5EF4-FFF2-40B4-BE49-F238E27FC236}">
                <a16:creationId xmlns:a16="http://schemas.microsoft.com/office/drawing/2014/main" id="{0D38CA06-761B-0C11-5C1E-1ECD7E5729A9}"/>
              </a:ext>
            </a:extLst>
          </p:cNvPr>
          <p:cNvSpPr txBox="1"/>
          <p:nvPr/>
        </p:nvSpPr>
        <p:spPr>
          <a:xfrm>
            <a:off x="5224597" y="2022012"/>
            <a:ext cx="436338" cy="215444"/>
          </a:xfrm>
          <a:prstGeom prst="rect">
            <a:avLst/>
          </a:prstGeom>
          <a:noFill/>
        </p:spPr>
        <p:txBody>
          <a:bodyPr wrap="none" rtlCol="0">
            <a:spAutoFit/>
          </a:bodyPr>
          <a:lstStyle>
            <a:defPPr>
              <a:defRPr lang="ru-RU"/>
            </a:defPPr>
            <a:lvl1pPr>
              <a:defRPr sz="1200">
                <a:solidFill>
                  <a:schemeClr val="bg1"/>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alibri Light" panose="020F0302020204030204"/>
                <a:ea typeface="+mn-ea"/>
                <a:cs typeface="+mn-cs"/>
              </a:rPr>
              <a:t>1</a:t>
            </a:r>
            <a:r>
              <a:rPr kumimoji="0" lang="ru-RU" sz="800" b="0" i="0" u="none" strike="noStrike" kern="1200" cap="none" spc="0" normalizeH="0" baseline="0" noProof="0" dirty="0">
                <a:ln>
                  <a:noFill/>
                </a:ln>
                <a:solidFill>
                  <a:prstClr val="black">
                    <a:lumMod val="75000"/>
                    <a:lumOff val="25000"/>
                  </a:prstClr>
                </a:solidFill>
                <a:effectLst/>
                <a:uLnTx/>
                <a:uFillTx/>
                <a:latin typeface="Calibri Light" panose="020F0302020204030204"/>
                <a:ea typeface="+mn-ea"/>
                <a:cs typeface="+mn-cs"/>
              </a:rPr>
              <a:t>3,3</a:t>
            </a:r>
            <a:r>
              <a:rPr kumimoji="0" lang="en-US" sz="800" b="0" i="0" u="none" strike="noStrike" kern="1200" cap="none" spc="0" normalizeH="0" baseline="0" noProof="0" dirty="0">
                <a:ln>
                  <a:noFill/>
                </a:ln>
                <a:solidFill>
                  <a:prstClr val="black">
                    <a:lumMod val="75000"/>
                    <a:lumOff val="25000"/>
                  </a:prstClr>
                </a:solidFill>
                <a:effectLst/>
                <a:uLnTx/>
                <a:uFillTx/>
                <a:latin typeface="Calibri Light" panose="020F0302020204030204"/>
                <a:ea typeface="+mn-ea"/>
                <a:cs typeface="+mn-cs"/>
              </a:rPr>
              <a:t>%</a:t>
            </a:r>
            <a:endParaRPr kumimoji="0" lang="ru-RU" sz="800" b="0" i="0" u="none" strike="noStrike" kern="1200" cap="none" spc="0" normalizeH="0" baseline="0" noProof="0" dirty="0">
              <a:ln>
                <a:noFill/>
              </a:ln>
              <a:solidFill>
                <a:prstClr val="black">
                  <a:lumMod val="75000"/>
                  <a:lumOff val="25000"/>
                </a:prstClr>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31284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5344675" cy="763525"/>
          </a:xfrm>
        </p:spPr>
        <p:txBody>
          <a:bodyPr>
            <a:noAutofit/>
          </a:bodyPr>
          <a:lstStyle/>
          <a:p>
            <a:pPr algn="ctr"/>
            <a:r>
              <a:rPr lang="en-US" sz="2000" b="1" dirty="0">
                <a:solidFill>
                  <a:schemeClr val="bg1"/>
                </a:solidFill>
                <a:latin typeface="Arial" panose="020B0604020202020204" pitchFamily="34" charset="0"/>
                <a:ea typeface="Calibri" panose="020F0502020204030204" pitchFamily="34" charset="0"/>
                <a:cs typeface="Arial" panose="020B0604020202020204" pitchFamily="34" charset="0"/>
              </a:rPr>
              <a:t>THE SYSTEM OF SAFE, ORDERLY AND LEGAL LABOR MIGRATION</a:t>
            </a:r>
            <a:endParaRPr lang="uz-Cyrl-UZ" sz="2000" i="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86" name="Рисунок 85">
            <a:extLst>
              <a:ext uri="{FF2B5EF4-FFF2-40B4-BE49-F238E27FC236}">
                <a16:creationId xmlns:a16="http://schemas.microsoft.com/office/drawing/2014/main" id="{61215709-1261-2DEF-3F0F-28E593FCA2D9}"/>
              </a:ext>
            </a:extLst>
          </p:cNvPr>
          <p:cNvPicPr>
            <a:picLocks noChangeAspect="1"/>
          </p:cNvPicPr>
          <p:nvPr/>
        </p:nvPicPr>
        <p:blipFill rotWithShape="1">
          <a:blip r:embed="rId3"/>
          <a:srcRect l="28390" t="34445" r="9820" b="8135"/>
          <a:stretch/>
        </p:blipFill>
        <p:spPr>
          <a:xfrm>
            <a:off x="1059785" y="1044700"/>
            <a:ext cx="6719020" cy="3512215"/>
          </a:xfrm>
          <a:prstGeom prst="rect">
            <a:avLst/>
          </a:prstGeom>
        </p:spPr>
      </p:pic>
      <p:pic>
        <p:nvPicPr>
          <p:cNvPr id="87" name="Рисунок 86">
            <a:extLst>
              <a:ext uri="{FF2B5EF4-FFF2-40B4-BE49-F238E27FC236}">
                <a16:creationId xmlns:a16="http://schemas.microsoft.com/office/drawing/2014/main" id="{74F168C8-EEFB-62E0-7026-BFE94013D7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3280"/>
          <a:stretch/>
        </p:blipFill>
        <p:spPr>
          <a:xfrm>
            <a:off x="1517900" y="4593545"/>
            <a:ext cx="458115" cy="505673"/>
          </a:xfrm>
          <a:prstGeom prst="rect">
            <a:avLst/>
          </a:prstGeom>
        </p:spPr>
      </p:pic>
      <p:sp>
        <p:nvSpPr>
          <p:cNvPr id="89" name="TextBox 88">
            <a:extLst>
              <a:ext uri="{FF2B5EF4-FFF2-40B4-BE49-F238E27FC236}">
                <a16:creationId xmlns:a16="http://schemas.microsoft.com/office/drawing/2014/main" id="{1AF5F793-E444-E261-D652-4FAFC054AEE2}"/>
              </a:ext>
            </a:extLst>
          </p:cNvPr>
          <p:cNvSpPr txBox="1"/>
          <p:nvPr/>
        </p:nvSpPr>
        <p:spPr>
          <a:xfrm>
            <a:off x="1976015" y="4622773"/>
            <a:ext cx="1832460" cy="461665"/>
          </a:xfrm>
          <a:prstGeom prst="rect">
            <a:avLst/>
          </a:prstGeom>
          <a:noFill/>
        </p:spPr>
        <p:txBody>
          <a:bodyPr wrap="square" rtlCol="0">
            <a:spAutoFit/>
          </a:bodyPr>
          <a:lstStyle/>
          <a:p>
            <a:r>
              <a:rPr lang="en-US" sz="800" kern="0" spc="-8" dirty="0">
                <a:solidFill>
                  <a:srgbClr val="075F96"/>
                </a:solidFill>
                <a:latin typeface="Montserrat" panose="00000800000000000000" pitchFamily="2" charset="-52"/>
                <a:cs typeface="Arial" panose="020B0604020202020204" pitchFamily="34" charset="0"/>
                <a:sym typeface="Helvetica Light"/>
              </a:rPr>
              <a:t>Ministry of Employment and Labor Relations </a:t>
            </a:r>
            <a:br>
              <a:rPr lang="en-US" sz="800" kern="0" spc="-8" dirty="0">
                <a:solidFill>
                  <a:srgbClr val="075F96"/>
                </a:solidFill>
                <a:latin typeface="Montserrat" panose="00000800000000000000" pitchFamily="2" charset="-52"/>
                <a:cs typeface="Arial" panose="020B0604020202020204" pitchFamily="34" charset="0"/>
                <a:sym typeface="Helvetica Light"/>
              </a:rPr>
            </a:br>
            <a:r>
              <a:rPr lang="en-US" sz="800" kern="0" spc="-8" dirty="0">
                <a:solidFill>
                  <a:srgbClr val="075F96"/>
                </a:solidFill>
                <a:latin typeface="Montserrat" panose="00000800000000000000" pitchFamily="2" charset="-52"/>
                <a:cs typeface="Arial" panose="020B0604020202020204" pitchFamily="34" charset="0"/>
                <a:sym typeface="Helvetica Light"/>
              </a:rPr>
              <a:t>of the Republic of Uzbekistan</a:t>
            </a:r>
            <a:endParaRPr lang="ru-RU" sz="800" dirty="0">
              <a:solidFill>
                <a:srgbClr val="075F96"/>
              </a:solidFill>
              <a:latin typeface="Montserrat" panose="00000800000000000000" pitchFamily="2" charset="-52"/>
            </a:endParaRPr>
          </a:p>
        </p:txBody>
      </p:sp>
    </p:spTree>
    <p:extLst>
      <p:ext uri="{BB962C8B-B14F-4D97-AF65-F5344CB8AC3E}">
        <p14:creationId xmlns:p14="http://schemas.microsoft.com/office/powerpoint/2010/main" val="4103309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5191970" cy="763525"/>
          </a:xfrm>
        </p:spPr>
        <p:txBody>
          <a:bodyPr>
            <a:normAutofit fontScale="90000"/>
          </a:bodyPr>
          <a:lstStyle/>
          <a:p>
            <a:pPr algn="ctr"/>
            <a:r>
              <a:rPr lang="en-US" sz="2000" b="1" dirty="0">
                <a:solidFill>
                  <a:schemeClr val="bg1"/>
                </a:solidFill>
                <a:latin typeface="Arial" panose="020B0604020202020204" pitchFamily="34" charset="0"/>
                <a:ea typeface="Calibri" panose="020F0502020204030204" pitchFamily="34" charset="0"/>
                <a:cs typeface="Arial" panose="020B0604020202020204" pitchFamily="34" charset="0"/>
              </a:rPr>
              <a:t>INTRODUCTION OF PROFESSIONAL SKILLS AND FOREIGN LANGUAGES, RETRAINING</a:t>
            </a:r>
            <a:endParaRPr lang="uz-Cyrl-UZ" sz="2000" i="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3" name="Прямоугольник 2">
            <a:extLst>
              <a:ext uri="{FF2B5EF4-FFF2-40B4-BE49-F238E27FC236}">
                <a16:creationId xmlns:a16="http://schemas.microsoft.com/office/drawing/2014/main" id="{ED5CEF18-63F6-09D6-4322-7EB53ADDE3B9}"/>
              </a:ext>
            </a:extLst>
          </p:cNvPr>
          <p:cNvSpPr/>
          <p:nvPr/>
        </p:nvSpPr>
        <p:spPr>
          <a:xfrm>
            <a:off x="1021103" y="1639569"/>
            <a:ext cx="2590774" cy="261610"/>
          </a:xfrm>
          <a:prstGeom prst="rect">
            <a:avLst/>
          </a:prstGeom>
        </p:spPr>
        <p:txBody>
          <a:bodyPr wrap="none">
            <a:spAutoFit/>
          </a:bodyPr>
          <a:lstStyle/>
          <a:p>
            <a:r>
              <a:rPr lang="en-US" sz="1100" b="1" dirty="0">
                <a:solidFill>
                  <a:srgbClr val="C00000"/>
                </a:solidFill>
                <a:latin typeface="Arial" panose="020B0604020202020204" pitchFamily="34" charset="0"/>
                <a:cs typeface="Arial" panose="020B0604020202020204" pitchFamily="34" charset="0"/>
              </a:rPr>
              <a:t>16 </a:t>
            </a:r>
            <a:r>
              <a:rPr lang="en-US" sz="1100" b="1" dirty="0" err="1">
                <a:solidFill>
                  <a:srgbClr val="002060"/>
                </a:solidFill>
                <a:latin typeface="Arial" panose="020B0604020202020204" pitchFamily="34" charset="0"/>
                <a:cs typeface="Arial" panose="020B0604020202020204" pitchFamily="34" charset="0"/>
              </a:rPr>
              <a:t>monocenters</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Ishga</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Markhamat</a:t>
            </a:r>
            <a:r>
              <a:rPr lang="en-US" sz="1100" b="1" dirty="0">
                <a:solidFill>
                  <a:srgbClr val="002060"/>
                </a:solidFill>
                <a:latin typeface="Arial" panose="020B0604020202020204" pitchFamily="34" charset="0"/>
                <a:cs typeface="Arial" panose="020B0604020202020204" pitchFamily="34" charset="0"/>
              </a:rPr>
              <a:t>"</a:t>
            </a:r>
            <a:endParaRPr lang="ru-RU" sz="1100" b="1" dirty="0">
              <a:solidFill>
                <a:srgbClr val="002060"/>
              </a:solidFill>
              <a:latin typeface="Arial" panose="020B0604020202020204" pitchFamily="34" charset="0"/>
              <a:cs typeface="Arial" panose="020B0604020202020204" pitchFamily="34" charset="0"/>
            </a:endParaRPr>
          </a:p>
        </p:txBody>
      </p:sp>
      <p:sp>
        <p:nvSpPr>
          <p:cNvPr id="4" name="Прямоугольник 3">
            <a:extLst>
              <a:ext uri="{FF2B5EF4-FFF2-40B4-BE49-F238E27FC236}">
                <a16:creationId xmlns:a16="http://schemas.microsoft.com/office/drawing/2014/main" id="{305C17F7-33E0-C0A1-2E15-EDA7280B7020}"/>
              </a:ext>
            </a:extLst>
          </p:cNvPr>
          <p:cNvSpPr/>
          <p:nvPr/>
        </p:nvSpPr>
        <p:spPr>
          <a:xfrm>
            <a:off x="4361567" y="1649212"/>
            <a:ext cx="2172390" cy="261610"/>
          </a:xfrm>
          <a:prstGeom prst="rect">
            <a:avLst/>
          </a:prstGeom>
        </p:spPr>
        <p:txBody>
          <a:bodyPr wrap="none">
            <a:spAutoFit/>
          </a:bodyPr>
          <a:lstStyle/>
          <a:p>
            <a:r>
              <a:rPr lang="en-US" sz="1100" b="1" dirty="0">
                <a:solidFill>
                  <a:srgbClr val="C00000"/>
                </a:solidFill>
                <a:latin typeface="Arial" panose="020B0604020202020204" pitchFamily="34" charset="0"/>
                <a:cs typeface="Arial" panose="020B0604020202020204" pitchFamily="34" charset="0"/>
              </a:rPr>
              <a:t>70</a:t>
            </a:r>
            <a:r>
              <a:rPr lang="uz-Cyrl-UZ" sz="1100" b="1" dirty="0">
                <a:solidFill>
                  <a:srgbClr val="002060"/>
                </a:solidFill>
                <a:latin typeface="Arial" panose="020B0604020202020204" pitchFamily="34" charset="0"/>
                <a:cs typeface="Arial" panose="020B0604020202020204" pitchFamily="34" charset="0"/>
              </a:rPr>
              <a:t> </a:t>
            </a:r>
            <a:r>
              <a:rPr lang="en-US" sz="1100" b="1" dirty="0">
                <a:solidFill>
                  <a:srgbClr val="002060"/>
                </a:solidFill>
                <a:latin typeface="Arial" panose="020B0604020202020204" pitchFamily="34" charset="0"/>
                <a:cs typeface="Arial" panose="020B0604020202020204" pitchFamily="34" charset="0"/>
              </a:rPr>
              <a:t>vocational training centers</a:t>
            </a:r>
            <a:endParaRPr lang="ru-RU" sz="1100" b="1" dirty="0">
              <a:latin typeface="Arial" panose="020B0604020202020204" pitchFamily="34" charset="0"/>
              <a:cs typeface="Arial" panose="020B0604020202020204" pitchFamily="34" charset="0"/>
            </a:endParaRPr>
          </a:p>
        </p:txBody>
      </p:sp>
      <p:sp>
        <p:nvSpPr>
          <p:cNvPr id="5" name="Прямоугольник 4">
            <a:extLst>
              <a:ext uri="{FF2B5EF4-FFF2-40B4-BE49-F238E27FC236}">
                <a16:creationId xmlns:a16="http://schemas.microsoft.com/office/drawing/2014/main" id="{5E9C3823-3080-CCDD-3803-D3AE112C2D73}"/>
              </a:ext>
            </a:extLst>
          </p:cNvPr>
          <p:cNvSpPr/>
          <p:nvPr/>
        </p:nvSpPr>
        <p:spPr>
          <a:xfrm>
            <a:off x="1069479" y="2440945"/>
            <a:ext cx="2218877" cy="261610"/>
          </a:xfrm>
          <a:prstGeom prst="rect">
            <a:avLst/>
          </a:prstGeom>
        </p:spPr>
        <p:txBody>
          <a:bodyPr wrap="none">
            <a:spAutoFit/>
          </a:bodyPr>
          <a:lstStyle/>
          <a:p>
            <a:r>
              <a:rPr lang="uz-Cyrl-UZ" sz="1100" b="1" dirty="0">
                <a:solidFill>
                  <a:srgbClr val="C00000"/>
                </a:solidFill>
                <a:latin typeface="Arial" panose="020B0604020202020204" pitchFamily="34" charset="0"/>
                <a:cs typeface="Arial" panose="020B0604020202020204" pitchFamily="34" charset="0"/>
              </a:rPr>
              <a:t>37</a:t>
            </a:r>
            <a:r>
              <a:rPr lang="uz-Cyrl-UZ" sz="1100" b="1" dirty="0">
                <a:solidFill>
                  <a:srgbClr val="002060"/>
                </a:solidFill>
                <a:latin typeface="Arial" panose="020B0604020202020204" pitchFamily="34" charset="0"/>
                <a:cs typeface="Arial" panose="020B0604020202020204" pitchFamily="34" charset="0"/>
              </a:rPr>
              <a:t> </a:t>
            </a:r>
            <a:r>
              <a:rPr lang="en-US" sz="1100" b="1" dirty="0">
                <a:solidFill>
                  <a:srgbClr val="002060"/>
                </a:solidFill>
                <a:latin typeface="Arial" panose="020B0604020202020204" pitchFamily="34" charset="0"/>
                <a:cs typeface="Arial" panose="020B0604020202020204" pitchFamily="34" charset="0"/>
              </a:rPr>
              <a:t>short-term training courses</a:t>
            </a:r>
            <a:endParaRPr lang="ru-RU" sz="1100" b="1" dirty="0">
              <a:latin typeface="Arial" panose="020B0604020202020204" pitchFamily="34" charset="0"/>
              <a:cs typeface="Arial" panose="020B0604020202020204" pitchFamily="34" charset="0"/>
            </a:endParaRPr>
          </a:p>
        </p:txBody>
      </p:sp>
      <p:sp>
        <p:nvSpPr>
          <p:cNvPr id="6" name="Прямоугольник 5">
            <a:extLst>
              <a:ext uri="{FF2B5EF4-FFF2-40B4-BE49-F238E27FC236}">
                <a16:creationId xmlns:a16="http://schemas.microsoft.com/office/drawing/2014/main" id="{9F6CF926-4817-E5FC-6CA0-31F3136D0EE1}"/>
              </a:ext>
            </a:extLst>
          </p:cNvPr>
          <p:cNvSpPr/>
          <p:nvPr/>
        </p:nvSpPr>
        <p:spPr>
          <a:xfrm>
            <a:off x="4334316" y="2488697"/>
            <a:ext cx="2996333" cy="261610"/>
          </a:xfrm>
          <a:prstGeom prst="rect">
            <a:avLst/>
          </a:prstGeom>
        </p:spPr>
        <p:txBody>
          <a:bodyPr wrap="none">
            <a:spAutoFit/>
          </a:bodyPr>
          <a:lstStyle/>
          <a:p>
            <a:r>
              <a:rPr lang="uz-Cyrl-UZ" sz="1100" b="1" dirty="0">
                <a:solidFill>
                  <a:srgbClr val="C00000"/>
                </a:solidFill>
                <a:latin typeface="Arial" panose="020B0604020202020204" pitchFamily="34" charset="0"/>
                <a:cs typeface="Arial" panose="020B0604020202020204" pitchFamily="34" charset="0"/>
              </a:rPr>
              <a:t>136</a:t>
            </a:r>
            <a:r>
              <a:rPr lang="en-US" sz="1100" b="1" dirty="0">
                <a:solidFill>
                  <a:srgbClr val="002060"/>
                </a:solidFill>
                <a:latin typeface="Arial" panose="020B0604020202020204" pitchFamily="34" charset="0"/>
                <a:cs typeface="Arial" panose="020B0604020202020204" pitchFamily="34" charset="0"/>
              </a:rPr>
              <a:t> training centers in the neighborhoods</a:t>
            </a:r>
            <a:endParaRPr lang="ru-RU" sz="1100" b="1" dirty="0">
              <a:latin typeface="Arial" panose="020B0604020202020204" pitchFamily="34" charset="0"/>
              <a:cs typeface="Arial" panose="020B0604020202020204" pitchFamily="34" charset="0"/>
            </a:endParaRPr>
          </a:p>
        </p:txBody>
      </p:sp>
      <p:sp>
        <p:nvSpPr>
          <p:cNvPr id="7" name="Прямоугольник 6">
            <a:extLst>
              <a:ext uri="{FF2B5EF4-FFF2-40B4-BE49-F238E27FC236}">
                <a16:creationId xmlns:a16="http://schemas.microsoft.com/office/drawing/2014/main" id="{7B658FE2-509D-EB2C-4FF5-A26516CDD144}"/>
              </a:ext>
            </a:extLst>
          </p:cNvPr>
          <p:cNvSpPr/>
          <p:nvPr/>
        </p:nvSpPr>
        <p:spPr>
          <a:xfrm>
            <a:off x="1069479" y="3274859"/>
            <a:ext cx="2787943" cy="261610"/>
          </a:xfrm>
          <a:prstGeom prst="rect">
            <a:avLst/>
          </a:prstGeom>
        </p:spPr>
        <p:txBody>
          <a:bodyPr wrap="none">
            <a:spAutoFit/>
          </a:bodyPr>
          <a:lstStyle/>
          <a:p>
            <a:r>
              <a:rPr lang="uz-Cyrl-UZ" sz="1100" b="1" dirty="0">
                <a:solidFill>
                  <a:srgbClr val="C00000"/>
                </a:solidFill>
                <a:latin typeface="Arial" panose="020B0604020202020204" pitchFamily="34" charset="0"/>
                <a:cs typeface="Arial" panose="020B0604020202020204" pitchFamily="34" charset="0"/>
              </a:rPr>
              <a:t>13</a:t>
            </a:r>
            <a:r>
              <a:rPr lang="uz-Cyrl-UZ" sz="1100" b="1" dirty="0">
                <a:solidFill>
                  <a:srgbClr val="002060"/>
                </a:solidFill>
                <a:latin typeface="Arial" panose="020B0604020202020204" pitchFamily="34" charset="0"/>
                <a:cs typeface="Arial" panose="020B0604020202020204" pitchFamily="34" charset="0"/>
              </a:rPr>
              <a:t> </a:t>
            </a:r>
            <a:r>
              <a:rPr lang="en-US" sz="1100" b="1" dirty="0">
                <a:solidFill>
                  <a:srgbClr val="002060"/>
                </a:solidFill>
                <a:latin typeface="Arial" panose="020B0604020202020204" pitchFamily="34" charset="0"/>
                <a:cs typeface="Arial" panose="020B0604020202020204" pitchFamily="34" charset="0"/>
              </a:rPr>
              <a:t> colleges in the field of construction</a:t>
            </a:r>
            <a:endParaRPr lang="ru-RU" sz="1100" b="1" dirty="0">
              <a:latin typeface="Arial" panose="020B0604020202020204" pitchFamily="34" charset="0"/>
              <a:cs typeface="Arial" panose="020B0604020202020204" pitchFamily="34" charset="0"/>
            </a:endParaRPr>
          </a:p>
        </p:txBody>
      </p:sp>
      <p:sp>
        <p:nvSpPr>
          <p:cNvPr id="8" name="Прямоугольник 7">
            <a:extLst>
              <a:ext uri="{FF2B5EF4-FFF2-40B4-BE49-F238E27FC236}">
                <a16:creationId xmlns:a16="http://schemas.microsoft.com/office/drawing/2014/main" id="{FB50F47B-35D4-6F48-F76E-46108B58C359}"/>
              </a:ext>
            </a:extLst>
          </p:cNvPr>
          <p:cNvSpPr/>
          <p:nvPr/>
        </p:nvSpPr>
        <p:spPr>
          <a:xfrm>
            <a:off x="4811483" y="3227615"/>
            <a:ext cx="2931798" cy="430887"/>
          </a:xfrm>
          <a:prstGeom prst="rect">
            <a:avLst/>
          </a:prstGeom>
        </p:spPr>
        <p:txBody>
          <a:bodyPr wrap="square">
            <a:spAutoFit/>
          </a:bodyPr>
          <a:lstStyle/>
          <a:p>
            <a:r>
              <a:rPr lang="uz-Cyrl-UZ" sz="1100" b="1" dirty="0">
                <a:solidFill>
                  <a:srgbClr val="C00000"/>
                </a:solidFill>
                <a:latin typeface="Arial" panose="020B0604020202020204" pitchFamily="34" charset="0"/>
                <a:cs typeface="Arial" panose="020B0604020202020204" pitchFamily="34" charset="0"/>
              </a:rPr>
              <a:t>368</a:t>
            </a:r>
            <a:r>
              <a:rPr lang="en-US" sz="1100" b="1" dirty="0">
                <a:solidFill>
                  <a:srgbClr val="C00000"/>
                </a:solidFill>
                <a:latin typeface="Arial" panose="020B0604020202020204" pitchFamily="34" charset="0"/>
                <a:cs typeface="Arial" panose="020B0604020202020204" pitchFamily="34" charset="0"/>
              </a:rPr>
              <a:t> </a:t>
            </a:r>
            <a:r>
              <a:rPr lang="en-US" sz="1100" b="1" dirty="0">
                <a:solidFill>
                  <a:srgbClr val="002060"/>
                </a:solidFill>
                <a:latin typeface="Arial" panose="020B0604020202020204" pitchFamily="34" charset="0"/>
                <a:cs typeface="Arial" panose="020B0604020202020204" pitchFamily="34" charset="0"/>
              </a:rPr>
              <a:t>colleges under various ministries and private educational institutions</a:t>
            </a:r>
            <a:endParaRPr lang="ru-RU" sz="1100" b="1" dirty="0">
              <a:latin typeface="Arial" panose="020B0604020202020204" pitchFamily="34" charset="0"/>
              <a:cs typeface="Arial" panose="020B0604020202020204" pitchFamily="34" charset="0"/>
            </a:endParaRPr>
          </a:p>
        </p:txBody>
      </p:sp>
      <p:grpSp>
        <p:nvGrpSpPr>
          <p:cNvPr id="9" name="Группа 8">
            <a:extLst>
              <a:ext uri="{FF2B5EF4-FFF2-40B4-BE49-F238E27FC236}">
                <a16:creationId xmlns:a16="http://schemas.microsoft.com/office/drawing/2014/main" id="{ADB7F43A-277C-D240-A2BD-5DEA86EEB39C}"/>
              </a:ext>
            </a:extLst>
          </p:cNvPr>
          <p:cNvGrpSpPr/>
          <p:nvPr/>
        </p:nvGrpSpPr>
        <p:grpSpPr>
          <a:xfrm>
            <a:off x="4091567" y="3175954"/>
            <a:ext cx="540000" cy="540000"/>
            <a:chOff x="67216" y="5320683"/>
            <a:chExt cx="540000" cy="540000"/>
          </a:xfrm>
        </p:grpSpPr>
        <p:sp>
          <p:nvSpPr>
            <p:cNvPr id="10" name="Shape 316">
              <a:extLst>
                <a:ext uri="{FF2B5EF4-FFF2-40B4-BE49-F238E27FC236}">
                  <a16:creationId xmlns:a16="http://schemas.microsoft.com/office/drawing/2014/main" id="{97C7BCDF-A662-0B2B-71D9-CB4A364E0FF8}"/>
                </a:ext>
              </a:extLst>
            </p:cNvPr>
            <p:cNvSpPr/>
            <p:nvPr/>
          </p:nvSpPr>
          <p:spPr>
            <a:xfrm>
              <a:off x="67216" y="5320683"/>
              <a:ext cx="540000" cy="540000"/>
            </a:xfrm>
            <a:prstGeom prst="ellipse">
              <a:avLst/>
            </a:prstGeom>
            <a:noFill/>
            <a:ln w="19050" cap="flat">
              <a:solidFill>
                <a:srgbClr val="00478E"/>
              </a:solidFill>
              <a:prstDash val="solid"/>
              <a:miter lim="800000"/>
            </a:ln>
            <a:effectLst/>
          </p:spPr>
          <p:txBody>
            <a:bodyPr wrap="square" lIns="91438" tIns="91438" rIns="91438" bIns="91438" numCol="1" anchor="ctr">
              <a:noAutofit/>
            </a:bodyPr>
            <a:lstStyle/>
            <a:p>
              <a:pPr algn="ctr">
                <a:defRPr>
                  <a:solidFill>
                    <a:srgbClr val="FFFFFF"/>
                  </a:solidFill>
                </a:defRPr>
              </a:pPr>
              <a:endParaRPr sz="6600">
                <a:latin typeface="Arial" panose="020B0604020202020204" pitchFamily="34" charset="0"/>
                <a:cs typeface="Arial" panose="020B0604020202020204" pitchFamily="34" charset="0"/>
              </a:endParaRPr>
            </a:p>
          </p:txBody>
        </p:sp>
        <p:pic>
          <p:nvPicPr>
            <p:cNvPr id="11" name="Рисунок 30" descr="Рисунок 30">
              <a:extLst>
                <a:ext uri="{FF2B5EF4-FFF2-40B4-BE49-F238E27FC236}">
                  <a16:creationId xmlns:a16="http://schemas.microsoft.com/office/drawing/2014/main" id="{A648F856-BF15-E516-B8E7-AA1741BD529E}"/>
                </a:ext>
              </a:extLst>
            </p:cNvPr>
            <p:cNvPicPr>
              <a:picLocks noChangeAspect="1"/>
            </p:cNvPicPr>
            <p:nvPr/>
          </p:nvPicPr>
          <p:blipFill>
            <a:blip r:embed="rId3"/>
            <a:stretch>
              <a:fillRect/>
            </a:stretch>
          </p:blipFill>
          <p:spPr>
            <a:xfrm>
              <a:off x="90316" y="5379007"/>
              <a:ext cx="468000" cy="377726"/>
            </a:xfrm>
            <a:prstGeom prst="rect">
              <a:avLst/>
            </a:prstGeom>
            <a:ln w="12700" cap="flat">
              <a:noFill/>
              <a:miter lim="400000"/>
            </a:ln>
            <a:effectLst/>
          </p:spPr>
        </p:pic>
      </p:grpSp>
      <p:sp>
        <p:nvSpPr>
          <p:cNvPr id="12" name="Прямоугольник 11">
            <a:extLst>
              <a:ext uri="{FF2B5EF4-FFF2-40B4-BE49-F238E27FC236}">
                <a16:creationId xmlns:a16="http://schemas.microsoft.com/office/drawing/2014/main" id="{4F44098D-D9B1-7EB8-5BEC-0839C4A97493}"/>
              </a:ext>
            </a:extLst>
          </p:cNvPr>
          <p:cNvSpPr/>
          <p:nvPr/>
        </p:nvSpPr>
        <p:spPr>
          <a:xfrm>
            <a:off x="3967479" y="1220370"/>
            <a:ext cx="3863680" cy="261610"/>
          </a:xfrm>
          <a:prstGeom prst="rect">
            <a:avLst/>
          </a:prstGeom>
        </p:spPr>
        <p:txBody>
          <a:bodyPr wrap="square">
            <a:spAutoFit/>
          </a:bodyPr>
          <a:lstStyle/>
          <a:p>
            <a:pPr algn="ctr"/>
            <a:r>
              <a:rPr lang="en-US" sz="1100" b="1" i="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In Uzbekistan</a:t>
            </a:r>
            <a:endParaRPr lang="uz-Cyrl-UZ" sz="1100" b="1" i="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p:txBody>
      </p:sp>
      <p:grpSp>
        <p:nvGrpSpPr>
          <p:cNvPr id="16" name="Группа 15">
            <a:extLst>
              <a:ext uri="{FF2B5EF4-FFF2-40B4-BE49-F238E27FC236}">
                <a16:creationId xmlns:a16="http://schemas.microsoft.com/office/drawing/2014/main" id="{18C46E69-A243-8F64-3153-B29AD58E9404}"/>
              </a:ext>
            </a:extLst>
          </p:cNvPr>
          <p:cNvGrpSpPr/>
          <p:nvPr/>
        </p:nvGrpSpPr>
        <p:grpSpPr>
          <a:xfrm>
            <a:off x="439853" y="3105952"/>
            <a:ext cx="540000" cy="540000"/>
            <a:chOff x="79347" y="4557659"/>
            <a:chExt cx="706154" cy="706154"/>
          </a:xfrm>
        </p:grpSpPr>
        <p:pic>
          <p:nvPicPr>
            <p:cNvPr id="17" name="Рисунок 54" descr="Рисунок 54">
              <a:extLst>
                <a:ext uri="{FF2B5EF4-FFF2-40B4-BE49-F238E27FC236}">
                  <a16:creationId xmlns:a16="http://schemas.microsoft.com/office/drawing/2014/main" id="{C8C8D284-148F-F7F2-9985-D562D2E880EA}"/>
                </a:ext>
              </a:extLst>
            </p:cNvPr>
            <p:cNvPicPr>
              <a:picLocks noChangeAspect="1"/>
            </p:cNvPicPr>
            <p:nvPr/>
          </p:nvPicPr>
          <p:blipFill>
            <a:blip r:embed="rId4"/>
            <a:stretch>
              <a:fillRect/>
            </a:stretch>
          </p:blipFill>
          <p:spPr>
            <a:xfrm>
              <a:off x="159365" y="4654721"/>
              <a:ext cx="540000" cy="540000"/>
            </a:xfrm>
            <a:prstGeom prst="rect">
              <a:avLst/>
            </a:prstGeom>
            <a:ln w="12700" cap="flat">
              <a:noFill/>
              <a:miter lim="400000"/>
            </a:ln>
            <a:effectLst/>
          </p:spPr>
        </p:pic>
        <p:sp>
          <p:nvSpPr>
            <p:cNvPr id="18" name="Shape 316">
              <a:extLst>
                <a:ext uri="{FF2B5EF4-FFF2-40B4-BE49-F238E27FC236}">
                  <a16:creationId xmlns:a16="http://schemas.microsoft.com/office/drawing/2014/main" id="{4C51BA2E-8530-8619-062F-5E343F21088C}"/>
                </a:ext>
              </a:extLst>
            </p:cNvPr>
            <p:cNvSpPr/>
            <p:nvPr/>
          </p:nvSpPr>
          <p:spPr>
            <a:xfrm>
              <a:off x="79347" y="4557659"/>
              <a:ext cx="706154" cy="706154"/>
            </a:xfrm>
            <a:prstGeom prst="ellipse">
              <a:avLst/>
            </a:prstGeom>
            <a:noFill/>
            <a:ln w="19050" cap="flat">
              <a:solidFill>
                <a:srgbClr val="00478E"/>
              </a:solidFill>
              <a:prstDash val="solid"/>
              <a:miter lim="800000"/>
            </a:ln>
            <a:effectLst/>
          </p:spPr>
          <p:txBody>
            <a:bodyPr wrap="square" lIns="91438" tIns="91438" rIns="91438" bIns="91438" numCol="1" anchor="ctr">
              <a:noAutofit/>
            </a:bodyPr>
            <a:lstStyle/>
            <a:p>
              <a:pPr algn="ctr">
                <a:defRPr>
                  <a:solidFill>
                    <a:srgbClr val="FFFFFF"/>
                  </a:solidFill>
                </a:defRPr>
              </a:pPr>
              <a:endParaRPr sz="6600">
                <a:latin typeface="Arial" panose="020B0604020202020204" pitchFamily="34" charset="0"/>
                <a:cs typeface="Arial" panose="020B0604020202020204" pitchFamily="34" charset="0"/>
              </a:endParaRPr>
            </a:p>
          </p:txBody>
        </p:sp>
      </p:grpSp>
      <p:grpSp>
        <p:nvGrpSpPr>
          <p:cNvPr id="19" name="Группа 18">
            <a:extLst>
              <a:ext uri="{FF2B5EF4-FFF2-40B4-BE49-F238E27FC236}">
                <a16:creationId xmlns:a16="http://schemas.microsoft.com/office/drawing/2014/main" id="{64FDC721-C6AC-770F-AB1D-05F4C720BCA9}"/>
              </a:ext>
            </a:extLst>
          </p:cNvPr>
          <p:cNvGrpSpPr/>
          <p:nvPr/>
        </p:nvGrpSpPr>
        <p:grpSpPr>
          <a:xfrm>
            <a:off x="3697479" y="2334381"/>
            <a:ext cx="540000" cy="540000"/>
            <a:chOff x="79348" y="3772087"/>
            <a:chExt cx="540000" cy="540000"/>
          </a:xfrm>
        </p:grpSpPr>
        <p:pic>
          <p:nvPicPr>
            <p:cNvPr id="20" name="image31.png" descr="image31.png">
              <a:extLst>
                <a:ext uri="{FF2B5EF4-FFF2-40B4-BE49-F238E27FC236}">
                  <a16:creationId xmlns:a16="http://schemas.microsoft.com/office/drawing/2014/main" id="{A91E0B9E-4787-2F20-36BC-3130A35799DF}"/>
                </a:ext>
              </a:extLst>
            </p:cNvPr>
            <p:cNvPicPr>
              <a:picLocks noChangeAspect="1"/>
            </p:cNvPicPr>
            <p:nvPr/>
          </p:nvPicPr>
          <p:blipFill>
            <a:blip r:embed="rId5"/>
            <a:stretch>
              <a:fillRect/>
            </a:stretch>
          </p:blipFill>
          <p:spPr>
            <a:xfrm rot="19048027">
              <a:off x="110315" y="3826929"/>
              <a:ext cx="468000" cy="468000"/>
            </a:xfrm>
            <a:prstGeom prst="rect">
              <a:avLst/>
            </a:prstGeom>
            <a:ln w="12700" cap="flat">
              <a:noFill/>
              <a:miter lim="400000"/>
            </a:ln>
            <a:effectLst/>
          </p:spPr>
        </p:pic>
        <p:sp>
          <p:nvSpPr>
            <p:cNvPr id="21" name="Shape 316">
              <a:extLst>
                <a:ext uri="{FF2B5EF4-FFF2-40B4-BE49-F238E27FC236}">
                  <a16:creationId xmlns:a16="http://schemas.microsoft.com/office/drawing/2014/main" id="{CDB12CB7-ECE9-BB4B-C5C7-C7384D886A10}"/>
                </a:ext>
              </a:extLst>
            </p:cNvPr>
            <p:cNvSpPr/>
            <p:nvPr/>
          </p:nvSpPr>
          <p:spPr>
            <a:xfrm>
              <a:off x="79348" y="3772087"/>
              <a:ext cx="540000" cy="540000"/>
            </a:xfrm>
            <a:prstGeom prst="ellipse">
              <a:avLst/>
            </a:prstGeom>
            <a:noFill/>
            <a:ln w="19050" cap="flat">
              <a:solidFill>
                <a:srgbClr val="00478E"/>
              </a:solidFill>
              <a:prstDash val="solid"/>
              <a:miter lim="800000"/>
            </a:ln>
            <a:effectLst/>
          </p:spPr>
          <p:txBody>
            <a:bodyPr wrap="square" lIns="91438" tIns="91438" rIns="91438" bIns="91438" numCol="1" anchor="ctr">
              <a:noAutofit/>
            </a:bodyPr>
            <a:lstStyle/>
            <a:p>
              <a:pPr algn="ctr">
                <a:defRPr>
                  <a:solidFill>
                    <a:srgbClr val="FFFFFF"/>
                  </a:solidFill>
                </a:defRPr>
              </a:pPr>
              <a:endParaRPr sz="6600">
                <a:latin typeface="Arial" panose="020B0604020202020204" pitchFamily="34" charset="0"/>
                <a:cs typeface="Arial" panose="020B0604020202020204" pitchFamily="34" charset="0"/>
              </a:endParaRPr>
            </a:p>
          </p:txBody>
        </p:sp>
      </p:grpSp>
      <p:grpSp>
        <p:nvGrpSpPr>
          <p:cNvPr id="22" name="Группа 21">
            <a:extLst>
              <a:ext uri="{FF2B5EF4-FFF2-40B4-BE49-F238E27FC236}">
                <a16:creationId xmlns:a16="http://schemas.microsoft.com/office/drawing/2014/main" id="{5B78C68B-2051-4FD4-C9D4-647FB08A538E}"/>
              </a:ext>
            </a:extLst>
          </p:cNvPr>
          <p:cNvGrpSpPr/>
          <p:nvPr/>
        </p:nvGrpSpPr>
        <p:grpSpPr>
          <a:xfrm>
            <a:off x="439853" y="2277035"/>
            <a:ext cx="540000" cy="540000"/>
            <a:chOff x="84524" y="3070886"/>
            <a:chExt cx="540000" cy="540000"/>
          </a:xfrm>
        </p:grpSpPr>
        <p:sp>
          <p:nvSpPr>
            <p:cNvPr id="23" name="Shape 316">
              <a:extLst>
                <a:ext uri="{FF2B5EF4-FFF2-40B4-BE49-F238E27FC236}">
                  <a16:creationId xmlns:a16="http://schemas.microsoft.com/office/drawing/2014/main" id="{1D4A40F3-2BC7-1B6F-235E-D766ACF7A4DF}"/>
                </a:ext>
              </a:extLst>
            </p:cNvPr>
            <p:cNvSpPr/>
            <p:nvPr/>
          </p:nvSpPr>
          <p:spPr>
            <a:xfrm>
              <a:off x="84524" y="3070886"/>
              <a:ext cx="540000" cy="540000"/>
            </a:xfrm>
            <a:prstGeom prst="ellipse">
              <a:avLst/>
            </a:prstGeom>
            <a:noFill/>
            <a:ln w="19050" cap="flat">
              <a:solidFill>
                <a:srgbClr val="00478E"/>
              </a:solidFill>
              <a:prstDash val="solid"/>
              <a:miter lim="800000"/>
            </a:ln>
            <a:effectLst/>
          </p:spPr>
          <p:txBody>
            <a:bodyPr wrap="square" lIns="91438" tIns="91438" rIns="91438" bIns="91438" numCol="1" anchor="ctr">
              <a:noAutofit/>
            </a:bodyPr>
            <a:lstStyle/>
            <a:p>
              <a:pPr algn="ctr">
                <a:defRPr>
                  <a:solidFill>
                    <a:srgbClr val="FFFFFF"/>
                  </a:solidFill>
                </a:defRPr>
              </a:pPr>
              <a:endParaRPr sz="6600">
                <a:latin typeface="Arial" panose="020B0604020202020204" pitchFamily="34" charset="0"/>
                <a:cs typeface="Arial" panose="020B0604020202020204" pitchFamily="34" charset="0"/>
              </a:endParaRPr>
            </a:p>
          </p:txBody>
        </p:sp>
        <p:pic>
          <p:nvPicPr>
            <p:cNvPr id="24" name="Picture 10" descr="парикмахер значок">
              <a:extLst>
                <a:ext uri="{FF2B5EF4-FFF2-40B4-BE49-F238E27FC236}">
                  <a16:creationId xmlns:a16="http://schemas.microsoft.com/office/drawing/2014/main" id="{40D0EEF5-E93C-BD33-9C33-6C419E618D4C}"/>
                </a:ext>
              </a:extLst>
            </p:cNvPr>
            <p:cNvPicPr>
              <a:picLocks noChangeAspect="1" noChangeArrowheads="1"/>
            </p:cNvPicPr>
            <p:nvPr/>
          </p:nvPicPr>
          <p:blipFill>
            <a:blip r:embed="rId6" cstate="print">
              <a:duotone>
                <a:srgbClr val="5B9BD5">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153752" y="3164625"/>
              <a:ext cx="426681" cy="36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Рисунок 24">
            <a:extLst>
              <a:ext uri="{FF2B5EF4-FFF2-40B4-BE49-F238E27FC236}">
                <a16:creationId xmlns:a16="http://schemas.microsoft.com/office/drawing/2014/main" id="{7649F58F-930A-39BE-6460-2F96B8DFE336}"/>
              </a:ext>
            </a:extLst>
          </p:cNvPr>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679596" y="1510017"/>
            <a:ext cx="540000" cy="540000"/>
          </a:xfrm>
          <a:prstGeom prst="rect">
            <a:avLst/>
          </a:prstGeom>
        </p:spPr>
      </p:pic>
      <p:grpSp>
        <p:nvGrpSpPr>
          <p:cNvPr id="26" name="Группа 25">
            <a:extLst>
              <a:ext uri="{FF2B5EF4-FFF2-40B4-BE49-F238E27FC236}">
                <a16:creationId xmlns:a16="http://schemas.microsoft.com/office/drawing/2014/main" id="{565E9087-960F-C0A8-C934-C423DBE1EB23}"/>
              </a:ext>
            </a:extLst>
          </p:cNvPr>
          <p:cNvGrpSpPr/>
          <p:nvPr/>
        </p:nvGrpSpPr>
        <p:grpSpPr>
          <a:xfrm>
            <a:off x="448965" y="1510911"/>
            <a:ext cx="540000" cy="540000"/>
            <a:chOff x="139223" y="1664713"/>
            <a:chExt cx="540000" cy="540000"/>
          </a:xfrm>
        </p:grpSpPr>
        <p:sp>
          <p:nvSpPr>
            <p:cNvPr id="27" name="Shape 316">
              <a:extLst>
                <a:ext uri="{FF2B5EF4-FFF2-40B4-BE49-F238E27FC236}">
                  <a16:creationId xmlns:a16="http://schemas.microsoft.com/office/drawing/2014/main" id="{E650B9D7-EE5F-B8B7-2E72-580DC61DAB29}"/>
                </a:ext>
              </a:extLst>
            </p:cNvPr>
            <p:cNvSpPr/>
            <p:nvPr/>
          </p:nvSpPr>
          <p:spPr>
            <a:xfrm>
              <a:off x="139223" y="1664713"/>
              <a:ext cx="540000" cy="540000"/>
            </a:xfrm>
            <a:prstGeom prst="ellipse">
              <a:avLst/>
            </a:prstGeom>
            <a:noFill/>
            <a:ln w="19050" cap="flat">
              <a:solidFill>
                <a:srgbClr val="00478E"/>
              </a:solidFill>
              <a:prstDash val="solid"/>
              <a:miter lim="800000"/>
            </a:ln>
            <a:effectLst/>
          </p:spPr>
          <p:txBody>
            <a:bodyPr wrap="square" lIns="91438" tIns="91438" rIns="91438" bIns="91438" numCol="1" anchor="ctr">
              <a:noAutofit/>
            </a:bodyPr>
            <a:lstStyle/>
            <a:p>
              <a:pPr algn="ctr">
                <a:defRPr>
                  <a:solidFill>
                    <a:srgbClr val="FFFFFF"/>
                  </a:solidFill>
                </a:defRPr>
              </a:pPr>
              <a:endParaRPr sz="6600">
                <a:latin typeface="Arial" panose="020B0604020202020204" pitchFamily="34" charset="0"/>
                <a:cs typeface="Arial" panose="020B0604020202020204" pitchFamily="34" charset="0"/>
              </a:endParaRPr>
            </a:p>
          </p:txBody>
        </p:sp>
        <p:pic>
          <p:nvPicPr>
            <p:cNvPr id="28" name="Picture 2" descr="Авто Гараж Компьютерные Иконы Автосервис, автотехцентр, ремонт, логотип,  монохромный png | PNGEgg">
              <a:extLst>
                <a:ext uri="{FF2B5EF4-FFF2-40B4-BE49-F238E27FC236}">
                  <a16:creationId xmlns:a16="http://schemas.microsoft.com/office/drawing/2014/main" id="{D10968F1-47AA-4281-5A8C-3F5403ED2C81}"/>
                </a:ext>
              </a:extLst>
            </p:cNvPr>
            <p:cNvPicPr>
              <a:picLocks noChangeAspect="1" noChangeArrowheads="1"/>
            </p:cNvPicPr>
            <p:nvPr/>
          </p:nvPicPr>
          <p:blipFill rotWithShape="1">
            <a:blip r:embed="rId8" cstate="print">
              <a:clrChange>
                <a:clrFrom>
                  <a:srgbClr val="FFFFFF"/>
                </a:clrFrom>
                <a:clrTo>
                  <a:srgbClr val="FFFFFF">
                    <a:alpha val="0"/>
                  </a:srgbClr>
                </a:clrTo>
              </a:clrChange>
              <a:duotone>
                <a:schemeClr val="accent1">
                  <a:shade val="45000"/>
                  <a:satMod val="135000"/>
                </a:schemeClr>
                <a:prstClr val="white"/>
              </a:duotone>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l="20334" r="19268"/>
            <a:stretch/>
          </p:blipFill>
          <p:spPr bwMode="auto">
            <a:xfrm>
              <a:off x="220111" y="1754634"/>
              <a:ext cx="360000" cy="3390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Группа 34">
            <a:extLst>
              <a:ext uri="{FF2B5EF4-FFF2-40B4-BE49-F238E27FC236}">
                <a16:creationId xmlns:a16="http://schemas.microsoft.com/office/drawing/2014/main" id="{F91402B7-6996-06AF-6A24-E92E5A2FC71A}"/>
              </a:ext>
            </a:extLst>
          </p:cNvPr>
          <p:cNvGrpSpPr/>
          <p:nvPr/>
        </p:nvGrpSpPr>
        <p:grpSpPr>
          <a:xfrm>
            <a:off x="2434130" y="3851569"/>
            <a:ext cx="5127633" cy="1161882"/>
            <a:chOff x="1457876" y="3851569"/>
            <a:chExt cx="5127633" cy="1161882"/>
          </a:xfrm>
        </p:grpSpPr>
        <p:sp>
          <p:nvSpPr>
            <p:cNvPr id="13" name="Прямоугольник 12">
              <a:extLst>
                <a:ext uri="{FF2B5EF4-FFF2-40B4-BE49-F238E27FC236}">
                  <a16:creationId xmlns:a16="http://schemas.microsoft.com/office/drawing/2014/main" id="{F1333966-E718-046D-A3C1-682DAEB3E728}"/>
                </a:ext>
              </a:extLst>
            </p:cNvPr>
            <p:cNvSpPr/>
            <p:nvPr/>
          </p:nvSpPr>
          <p:spPr>
            <a:xfrm>
              <a:off x="1457876" y="4127259"/>
              <a:ext cx="1628566" cy="261610"/>
            </a:xfrm>
            <a:prstGeom prst="rect">
              <a:avLst/>
            </a:prstGeom>
          </p:spPr>
          <p:txBody>
            <a:bodyPr wrap="square">
              <a:spAutoFit/>
            </a:bodyPr>
            <a:lstStyle/>
            <a:p>
              <a:pPr algn="ctr"/>
              <a:r>
                <a:rPr lang="en-US" sz="1100" b="1" i="1" dirty="0">
                  <a:solidFill>
                    <a:srgbClr val="C00000"/>
                  </a:solidFill>
                  <a:latin typeface="Arial" panose="020B0604020202020204" pitchFamily="34" charset="0"/>
                  <a:ea typeface="Calibri" panose="020F0502020204030204" pitchFamily="34" charset="0"/>
                  <a:cs typeface="Arial" panose="020B0604020202020204" pitchFamily="34" charset="0"/>
                </a:rPr>
                <a:t>TRAINED</a:t>
              </a:r>
              <a:endParaRPr lang="uz-Cyrl-UZ" sz="1100" b="1" i="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14" name="Скругленный прямоугольник 128">
              <a:extLst>
                <a:ext uri="{FF2B5EF4-FFF2-40B4-BE49-F238E27FC236}">
                  <a16:creationId xmlns:a16="http://schemas.microsoft.com/office/drawing/2014/main" id="{CE8854BD-B25E-FE92-86B4-914597983323}"/>
                </a:ext>
              </a:extLst>
            </p:cNvPr>
            <p:cNvSpPr/>
            <p:nvPr/>
          </p:nvSpPr>
          <p:spPr>
            <a:xfrm>
              <a:off x="5328607" y="3851569"/>
              <a:ext cx="1249984" cy="344073"/>
            </a:xfrm>
            <a:prstGeom prst="roundRect">
              <a:avLst/>
            </a:prstGeom>
            <a:ln>
              <a:no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050" b="1" dirty="0">
                  <a:solidFill>
                    <a:schemeClr val="lt1"/>
                  </a:solidFill>
                </a:rPr>
                <a:t>21 437</a:t>
              </a:r>
            </a:p>
          </p:txBody>
        </p:sp>
        <p:sp>
          <p:nvSpPr>
            <p:cNvPr id="15" name="Скругленный прямоугольник 129">
              <a:extLst>
                <a:ext uri="{FF2B5EF4-FFF2-40B4-BE49-F238E27FC236}">
                  <a16:creationId xmlns:a16="http://schemas.microsoft.com/office/drawing/2014/main" id="{FA827BF9-5217-A108-1DF0-1BF2C02891AE}"/>
                </a:ext>
              </a:extLst>
            </p:cNvPr>
            <p:cNvSpPr/>
            <p:nvPr/>
          </p:nvSpPr>
          <p:spPr>
            <a:xfrm>
              <a:off x="5328607" y="4263453"/>
              <a:ext cx="1249984" cy="344073"/>
            </a:xfrm>
            <a:prstGeom prst="roundRect">
              <a:avLst/>
            </a:prstGeom>
            <a:ln>
              <a:no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50" b="1" dirty="0">
                  <a:solidFill>
                    <a:schemeClr val="lt1"/>
                  </a:solidFill>
                </a:rPr>
                <a:t>5</a:t>
              </a:r>
              <a:r>
                <a:rPr lang="ru-RU" sz="1050" b="1" dirty="0">
                  <a:solidFill>
                    <a:schemeClr val="lt1"/>
                  </a:solidFill>
                </a:rPr>
                <a:t>2 </a:t>
              </a:r>
              <a:r>
                <a:rPr lang="en-US" sz="1050" b="1" dirty="0">
                  <a:solidFill>
                    <a:schemeClr val="lt1"/>
                  </a:solidFill>
                </a:rPr>
                <a:t>632</a:t>
              </a:r>
              <a:endParaRPr lang="ru-RU" sz="1050" b="1" dirty="0">
                <a:solidFill>
                  <a:schemeClr val="lt1"/>
                </a:solidFill>
              </a:endParaRPr>
            </a:p>
          </p:txBody>
        </p:sp>
        <p:sp>
          <p:nvSpPr>
            <p:cNvPr id="29" name="Скругленный прямоугольник 55">
              <a:extLst>
                <a:ext uri="{FF2B5EF4-FFF2-40B4-BE49-F238E27FC236}">
                  <a16:creationId xmlns:a16="http://schemas.microsoft.com/office/drawing/2014/main" id="{E5EBD8FE-F6EB-B7D7-40AD-C33A93247DB4}"/>
                </a:ext>
              </a:extLst>
            </p:cNvPr>
            <p:cNvSpPr/>
            <p:nvPr/>
          </p:nvSpPr>
          <p:spPr>
            <a:xfrm>
              <a:off x="3151821" y="3857529"/>
              <a:ext cx="1950590" cy="3238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050" dirty="0">
                  <a:solidFill>
                    <a:srgbClr val="C00000"/>
                  </a:solidFill>
                </a:rPr>
                <a:t>2020 year</a:t>
              </a:r>
              <a:endParaRPr lang="ru-RU" sz="1050" dirty="0">
                <a:solidFill>
                  <a:srgbClr val="C00000"/>
                </a:solidFill>
              </a:endParaRPr>
            </a:p>
          </p:txBody>
        </p:sp>
        <p:sp>
          <p:nvSpPr>
            <p:cNvPr id="30" name="Скругленный прямоугольник 56">
              <a:extLst>
                <a:ext uri="{FF2B5EF4-FFF2-40B4-BE49-F238E27FC236}">
                  <a16:creationId xmlns:a16="http://schemas.microsoft.com/office/drawing/2014/main" id="{C5A7ED98-DB3A-E90A-35BD-A88D3D881BA3}"/>
                </a:ext>
              </a:extLst>
            </p:cNvPr>
            <p:cNvSpPr/>
            <p:nvPr/>
          </p:nvSpPr>
          <p:spPr>
            <a:xfrm>
              <a:off x="3151821" y="4273565"/>
              <a:ext cx="1950590" cy="3238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1050" dirty="0">
                  <a:solidFill>
                    <a:srgbClr val="C00000"/>
                  </a:solidFill>
                </a:rPr>
                <a:t>2021 </a:t>
              </a:r>
              <a:r>
                <a:rPr lang="en-US" sz="1050" dirty="0">
                  <a:solidFill>
                    <a:srgbClr val="C00000"/>
                  </a:solidFill>
                </a:rPr>
                <a:t>year</a:t>
              </a:r>
              <a:endParaRPr lang="ru-RU" sz="1050" dirty="0">
                <a:solidFill>
                  <a:srgbClr val="C00000"/>
                </a:solidFill>
              </a:endParaRPr>
            </a:p>
          </p:txBody>
        </p:sp>
        <p:sp>
          <p:nvSpPr>
            <p:cNvPr id="31" name="Скругленный прямоугольник 42">
              <a:extLst>
                <a:ext uri="{FF2B5EF4-FFF2-40B4-BE49-F238E27FC236}">
                  <a16:creationId xmlns:a16="http://schemas.microsoft.com/office/drawing/2014/main" id="{2CA0B5BB-764A-8CDE-0C49-45ED7FD388D2}"/>
                </a:ext>
              </a:extLst>
            </p:cNvPr>
            <p:cNvSpPr/>
            <p:nvPr/>
          </p:nvSpPr>
          <p:spPr>
            <a:xfrm>
              <a:off x="3151821" y="4689601"/>
              <a:ext cx="1950590" cy="3238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1050" dirty="0">
                  <a:solidFill>
                    <a:srgbClr val="C00000"/>
                  </a:solidFill>
                </a:rPr>
                <a:t>202</a:t>
              </a:r>
              <a:r>
                <a:rPr lang="en-US" sz="1050" dirty="0">
                  <a:solidFill>
                    <a:srgbClr val="C00000"/>
                  </a:solidFill>
                </a:rPr>
                <a:t>2</a:t>
              </a:r>
              <a:r>
                <a:rPr lang="ru-RU" sz="1050" dirty="0">
                  <a:solidFill>
                    <a:srgbClr val="C00000"/>
                  </a:solidFill>
                </a:rPr>
                <a:t> </a:t>
              </a:r>
              <a:r>
                <a:rPr lang="en-US" sz="1050" dirty="0">
                  <a:solidFill>
                    <a:srgbClr val="C00000"/>
                  </a:solidFill>
                </a:rPr>
                <a:t>year</a:t>
              </a:r>
              <a:endParaRPr lang="ru-RU" sz="1050" dirty="0">
                <a:solidFill>
                  <a:srgbClr val="C00000"/>
                </a:solidFill>
              </a:endParaRPr>
            </a:p>
          </p:txBody>
        </p:sp>
        <p:sp>
          <p:nvSpPr>
            <p:cNvPr id="32" name="Скругленный прямоугольник 43">
              <a:extLst>
                <a:ext uri="{FF2B5EF4-FFF2-40B4-BE49-F238E27FC236}">
                  <a16:creationId xmlns:a16="http://schemas.microsoft.com/office/drawing/2014/main" id="{426B8773-884B-988B-B4E4-ACEF3DB23C85}"/>
                </a:ext>
              </a:extLst>
            </p:cNvPr>
            <p:cNvSpPr/>
            <p:nvPr/>
          </p:nvSpPr>
          <p:spPr>
            <a:xfrm>
              <a:off x="5335525" y="4666313"/>
              <a:ext cx="1249984" cy="344073"/>
            </a:xfrm>
            <a:prstGeom prst="roundRect">
              <a:avLst/>
            </a:prstGeom>
            <a:ln>
              <a:no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50" b="1" dirty="0">
                  <a:solidFill>
                    <a:schemeClr val="lt1"/>
                  </a:solidFill>
                </a:rPr>
                <a:t>17</a:t>
              </a:r>
              <a:r>
                <a:rPr lang="ru-RU" sz="1050" b="1" dirty="0">
                  <a:solidFill>
                    <a:schemeClr val="lt1"/>
                  </a:solidFill>
                </a:rPr>
                <a:t> </a:t>
              </a:r>
              <a:r>
                <a:rPr lang="en-US" sz="1050" b="1" dirty="0">
                  <a:solidFill>
                    <a:schemeClr val="lt1"/>
                  </a:solidFill>
                </a:rPr>
                <a:t>435</a:t>
              </a:r>
              <a:endParaRPr lang="ru-RU" sz="1050" b="1" dirty="0">
                <a:solidFill>
                  <a:schemeClr val="lt1"/>
                </a:solidFill>
              </a:endParaRPr>
            </a:p>
          </p:txBody>
        </p:sp>
      </p:grpSp>
      <p:grpSp>
        <p:nvGrpSpPr>
          <p:cNvPr id="36" name="Группа 35">
            <a:extLst>
              <a:ext uri="{FF2B5EF4-FFF2-40B4-BE49-F238E27FC236}">
                <a16:creationId xmlns:a16="http://schemas.microsoft.com/office/drawing/2014/main" id="{18DD2CF3-E235-2DBD-5AED-97DE60DB414A}"/>
              </a:ext>
            </a:extLst>
          </p:cNvPr>
          <p:cNvGrpSpPr/>
          <p:nvPr/>
        </p:nvGrpSpPr>
        <p:grpSpPr>
          <a:xfrm>
            <a:off x="1517900" y="4593545"/>
            <a:ext cx="2290575" cy="505673"/>
            <a:chOff x="1517900" y="4593545"/>
            <a:chExt cx="2290575" cy="505673"/>
          </a:xfrm>
        </p:grpSpPr>
        <p:pic>
          <p:nvPicPr>
            <p:cNvPr id="33" name="Рисунок 32">
              <a:extLst>
                <a:ext uri="{FF2B5EF4-FFF2-40B4-BE49-F238E27FC236}">
                  <a16:creationId xmlns:a16="http://schemas.microsoft.com/office/drawing/2014/main" id="{6F647E36-9F50-8619-56A1-9830F000EDF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73280"/>
            <a:stretch/>
          </p:blipFill>
          <p:spPr>
            <a:xfrm>
              <a:off x="1517900" y="4593545"/>
              <a:ext cx="458115" cy="505673"/>
            </a:xfrm>
            <a:prstGeom prst="rect">
              <a:avLst/>
            </a:prstGeom>
          </p:spPr>
        </p:pic>
        <p:sp>
          <p:nvSpPr>
            <p:cNvPr id="34" name="TextBox 33">
              <a:extLst>
                <a:ext uri="{FF2B5EF4-FFF2-40B4-BE49-F238E27FC236}">
                  <a16:creationId xmlns:a16="http://schemas.microsoft.com/office/drawing/2014/main" id="{C6FCA987-86E5-7A45-24DD-F0D5DA632B38}"/>
                </a:ext>
              </a:extLst>
            </p:cNvPr>
            <p:cNvSpPr txBox="1"/>
            <p:nvPr/>
          </p:nvSpPr>
          <p:spPr>
            <a:xfrm>
              <a:off x="1976015" y="4622773"/>
              <a:ext cx="1832460" cy="461665"/>
            </a:xfrm>
            <a:prstGeom prst="rect">
              <a:avLst/>
            </a:prstGeom>
            <a:noFill/>
          </p:spPr>
          <p:txBody>
            <a:bodyPr wrap="square" rtlCol="0">
              <a:spAutoFit/>
            </a:bodyPr>
            <a:lstStyle/>
            <a:p>
              <a:r>
                <a:rPr lang="en-US" sz="800" kern="0" spc="-8" dirty="0">
                  <a:solidFill>
                    <a:srgbClr val="075F96"/>
                  </a:solidFill>
                  <a:latin typeface="Montserrat" panose="00000800000000000000" pitchFamily="2" charset="-52"/>
                  <a:cs typeface="Arial" panose="020B0604020202020204" pitchFamily="34" charset="0"/>
                  <a:sym typeface="Helvetica Light"/>
                </a:rPr>
                <a:t>Ministry of Employment and Labor Relations </a:t>
              </a:r>
              <a:br>
                <a:rPr lang="en-US" sz="800" kern="0" spc="-8" dirty="0">
                  <a:solidFill>
                    <a:srgbClr val="075F96"/>
                  </a:solidFill>
                  <a:latin typeface="Montserrat" panose="00000800000000000000" pitchFamily="2" charset="-52"/>
                  <a:cs typeface="Arial" panose="020B0604020202020204" pitchFamily="34" charset="0"/>
                  <a:sym typeface="Helvetica Light"/>
                </a:rPr>
              </a:br>
              <a:r>
                <a:rPr lang="en-US" sz="800" kern="0" spc="-8" dirty="0">
                  <a:solidFill>
                    <a:srgbClr val="075F96"/>
                  </a:solidFill>
                  <a:latin typeface="Montserrat" panose="00000800000000000000" pitchFamily="2" charset="-52"/>
                  <a:cs typeface="Arial" panose="020B0604020202020204" pitchFamily="34" charset="0"/>
                  <a:sym typeface="Helvetica Light"/>
                </a:rPr>
                <a:t>of the Republic of Uzbekistan</a:t>
              </a:r>
              <a:endParaRPr lang="ru-RU" sz="800" dirty="0">
                <a:solidFill>
                  <a:srgbClr val="075F96"/>
                </a:solidFill>
                <a:latin typeface="Montserrat" panose="00000800000000000000" pitchFamily="2" charset="-52"/>
              </a:endParaRPr>
            </a:p>
          </p:txBody>
        </p:sp>
      </p:grpSp>
    </p:spTree>
    <p:extLst>
      <p:ext uri="{BB962C8B-B14F-4D97-AF65-F5344CB8AC3E}">
        <p14:creationId xmlns:p14="http://schemas.microsoft.com/office/powerpoint/2010/main" val="3449190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4886560" cy="763525"/>
          </a:xfrm>
        </p:spPr>
        <p:txBody>
          <a:bodyPr>
            <a:normAutofit/>
          </a:bodyPr>
          <a:lstStyle/>
          <a:p>
            <a:pPr algn="ctr"/>
            <a:r>
              <a:rPr lang="en-US" sz="2000" b="1" dirty="0">
                <a:solidFill>
                  <a:schemeClr val="bg1"/>
                </a:solidFill>
                <a:latin typeface="Arial" panose="020B0604020202020204" pitchFamily="34" charset="0"/>
                <a:ea typeface="PT Sans Narrow" panose="020B0506020203020204" pitchFamily="34" charset="-52"/>
                <a:cs typeface="Arial" panose="020B0604020202020204" pitchFamily="34" charset="0"/>
              </a:rPr>
              <a:t>REGIONAL MONOCENTERS </a:t>
            </a:r>
            <a:br>
              <a:rPr lang="en-US" sz="2000" b="1" dirty="0">
                <a:solidFill>
                  <a:schemeClr val="bg1"/>
                </a:solidFill>
                <a:latin typeface="Arial" panose="020B0604020202020204" pitchFamily="34" charset="0"/>
                <a:ea typeface="PT Sans Narrow" panose="020B0506020203020204" pitchFamily="34" charset="-52"/>
                <a:cs typeface="Arial" panose="020B0604020202020204" pitchFamily="34" charset="0"/>
              </a:rPr>
            </a:br>
            <a:r>
              <a:rPr lang="en-US" sz="2000" b="1" dirty="0">
                <a:solidFill>
                  <a:schemeClr val="bg1"/>
                </a:solidFill>
                <a:latin typeface="Arial" panose="020B0604020202020204" pitchFamily="34" charset="0"/>
                <a:ea typeface="PT Sans Narrow" panose="020B0506020203020204" pitchFamily="34" charset="-52"/>
                <a:cs typeface="Arial" panose="020B0604020202020204" pitchFamily="34" charset="0"/>
              </a:rPr>
              <a:t>"ISHGA MARHAMAT"</a:t>
            </a:r>
            <a:endParaRPr lang="ru-RU" sz="2000" b="1" dirty="0">
              <a:solidFill>
                <a:schemeClr val="bg1"/>
              </a:solidFill>
              <a:latin typeface="Arial" panose="020B0604020202020204" pitchFamily="34" charset="0"/>
              <a:ea typeface="PT Sans Narrow" panose="020B0506020203020204" pitchFamily="34" charset="-52"/>
              <a:cs typeface="Arial" panose="020B0604020202020204" pitchFamily="34" charset="0"/>
            </a:endParaRPr>
          </a:p>
        </p:txBody>
      </p:sp>
      <p:grpSp>
        <p:nvGrpSpPr>
          <p:cNvPr id="19" name="Группа 18">
            <a:extLst>
              <a:ext uri="{FF2B5EF4-FFF2-40B4-BE49-F238E27FC236}">
                <a16:creationId xmlns:a16="http://schemas.microsoft.com/office/drawing/2014/main" id="{612788C3-C915-BE7D-0BB5-A86D7F8A8F79}"/>
              </a:ext>
            </a:extLst>
          </p:cNvPr>
          <p:cNvGrpSpPr/>
          <p:nvPr/>
        </p:nvGrpSpPr>
        <p:grpSpPr>
          <a:xfrm>
            <a:off x="720000" y="1095375"/>
            <a:ext cx="7822330" cy="3461540"/>
            <a:chOff x="720000" y="1095375"/>
            <a:chExt cx="10800000" cy="5772130"/>
          </a:xfrm>
        </p:grpSpPr>
        <p:pic>
          <p:nvPicPr>
            <p:cNvPr id="11" name="Picture 2">
              <a:extLst>
                <a:ext uri="{FF2B5EF4-FFF2-40B4-BE49-F238E27FC236}">
                  <a16:creationId xmlns:a16="http://schemas.microsoft.com/office/drawing/2014/main" id="{716672CC-ECA8-24AF-C5D0-E70093DF7250}"/>
                </a:ext>
              </a:extLst>
            </p:cNvPr>
            <p:cNvPicPr>
              <a:picLocks noChangeArrowheads="1"/>
            </p:cNvPicPr>
            <p:nvPr/>
          </p:nvPicPr>
          <p:blipFill>
            <a:blip r:embed="rId2" cstate="print"/>
            <a:srcRect/>
            <a:stretch>
              <a:fillRect/>
            </a:stretch>
          </p:blipFill>
          <p:spPr bwMode="auto">
            <a:xfrm>
              <a:off x="6480000" y="1095375"/>
              <a:ext cx="5040000" cy="2880000"/>
            </a:xfrm>
            <a:prstGeom prst="rect">
              <a:avLst/>
            </a:prstGeom>
            <a:ln>
              <a:noFill/>
            </a:ln>
            <a:effectLst>
              <a:softEdge rad="112500"/>
            </a:effectLst>
          </p:spPr>
        </p:pic>
        <p:pic>
          <p:nvPicPr>
            <p:cNvPr id="12" name="Рисунок 11">
              <a:extLst>
                <a:ext uri="{FF2B5EF4-FFF2-40B4-BE49-F238E27FC236}">
                  <a16:creationId xmlns:a16="http://schemas.microsoft.com/office/drawing/2014/main" id="{A5566936-866D-60BB-EBC3-5AD911958301}"/>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20000" y="3987505"/>
              <a:ext cx="5040000" cy="2880000"/>
            </a:xfrm>
            <a:prstGeom prst="rect">
              <a:avLst/>
            </a:prstGeom>
            <a:ln>
              <a:noFill/>
            </a:ln>
            <a:effectLst>
              <a:softEdge rad="112500"/>
            </a:effectLst>
          </p:spPr>
        </p:pic>
        <p:pic>
          <p:nvPicPr>
            <p:cNvPr id="13" name="Рисунок 12">
              <a:extLst>
                <a:ext uri="{FF2B5EF4-FFF2-40B4-BE49-F238E27FC236}">
                  <a16:creationId xmlns:a16="http://schemas.microsoft.com/office/drawing/2014/main" id="{05A633E8-C05F-8749-65FF-76179E5B358A}"/>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6480000" y="3975375"/>
              <a:ext cx="5040000" cy="2880000"/>
            </a:xfrm>
            <a:prstGeom prst="rect">
              <a:avLst/>
            </a:prstGeom>
            <a:ln>
              <a:noFill/>
            </a:ln>
            <a:effectLst>
              <a:softEdge rad="112500"/>
            </a:effectLst>
          </p:spPr>
        </p:pic>
        <p:pic>
          <p:nvPicPr>
            <p:cNvPr id="14" name="Рисунок 1">
              <a:extLst>
                <a:ext uri="{FF2B5EF4-FFF2-40B4-BE49-F238E27FC236}">
                  <a16:creationId xmlns:a16="http://schemas.microsoft.com/office/drawing/2014/main" id="{C1F1A5E0-7480-C2EF-F790-3597BB2B13EF}"/>
                </a:ext>
              </a:extLst>
            </p:cNvPr>
            <p:cNvPicPr>
              <a:picLocks/>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20000" y="1114118"/>
              <a:ext cx="5040000" cy="288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390507AE-A900-76F4-9E8B-B0F6ED2FB10C}"/>
                </a:ext>
              </a:extLst>
            </p:cNvPr>
            <p:cNvSpPr txBox="1"/>
            <p:nvPr/>
          </p:nvSpPr>
          <p:spPr>
            <a:xfrm>
              <a:off x="3908800" y="3468615"/>
              <a:ext cx="1425198" cy="369332"/>
            </a:xfrm>
            <a:prstGeom prst="rect">
              <a:avLst/>
            </a:prstGeom>
            <a:noFill/>
          </p:spPr>
          <p:txBody>
            <a:bodyPr wrap="none" rtlCol="0">
              <a:spAutoFit/>
            </a:bodyPr>
            <a:lstStyle/>
            <a:p>
              <a:r>
                <a:rPr lang="en-US" b="1" dirty="0"/>
                <a:t>Tashkent city</a:t>
              </a:r>
            </a:p>
          </p:txBody>
        </p:sp>
        <p:sp>
          <p:nvSpPr>
            <p:cNvPr id="16" name="TextBox 15">
              <a:extLst>
                <a:ext uri="{FF2B5EF4-FFF2-40B4-BE49-F238E27FC236}">
                  <a16:creationId xmlns:a16="http://schemas.microsoft.com/office/drawing/2014/main" id="{068435AA-CD10-FB28-E480-14E4BF81299C}"/>
                </a:ext>
              </a:extLst>
            </p:cNvPr>
            <p:cNvSpPr txBox="1"/>
            <p:nvPr/>
          </p:nvSpPr>
          <p:spPr>
            <a:xfrm>
              <a:off x="6682973" y="3468615"/>
              <a:ext cx="1583126" cy="369332"/>
            </a:xfrm>
            <a:prstGeom prst="rect">
              <a:avLst/>
            </a:prstGeom>
            <a:noFill/>
          </p:spPr>
          <p:txBody>
            <a:bodyPr wrap="none" rtlCol="0">
              <a:spAutoFit/>
            </a:bodyPr>
            <a:lstStyle/>
            <a:p>
              <a:r>
                <a:rPr lang="en-US" b="1" dirty="0" err="1">
                  <a:solidFill>
                    <a:srgbClr val="FFFF00"/>
                  </a:solidFill>
                </a:rPr>
                <a:t>Andijan</a:t>
              </a:r>
              <a:r>
                <a:rPr lang="en-US" b="1" dirty="0">
                  <a:solidFill>
                    <a:srgbClr val="FFFF00"/>
                  </a:solidFill>
                </a:rPr>
                <a:t> region</a:t>
              </a:r>
            </a:p>
          </p:txBody>
        </p:sp>
        <p:sp>
          <p:nvSpPr>
            <p:cNvPr id="17" name="TextBox 16">
              <a:extLst>
                <a:ext uri="{FF2B5EF4-FFF2-40B4-BE49-F238E27FC236}">
                  <a16:creationId xmlns:a16="http://schemas.microsoft.com/office/drawing/2014/main" id="{8D558094-0C58-7222-9C16-CFA924A41210}"/>
                </a:ext>
              </a:extLst>
            </p:cNvPr>
            <p:cNvSpPr txBox="1"/>
            <p:nvPr/>
          </p:nvSpPr>
          <p:spPr>
            <a:xfrm>
              <a:off x="3136537" y="6342002"/>
              <a:ext cx="1877309" cy="369332"/>
            </a:xfrm>
            <a:prstGeom prst="rect">
              <a:avLst/>
            </a:prstGeom>
            <a:noFill/>
          </p:spPr>
          <p:txBody>
            <a:bodyPr wrap="none" rtlCol="0">
              <a:spAutoFit/>
            </a:bodyPr>
            <a:lstStyle/>
            <a:p>
              <a:r>
                <a:rPr lang="en-US" b="1" dirty="0">
                  <a:solidFill>
                    <a:srgbClr val="FFFF00"/>
                  </a:solidFill>
                </a:rPr>
                <a:t>Namangan region</a:t>
              </a:r>
            </a:p>
          </p:txBody>
        </p:sp>
        <p:sp>
          <p:nvSpPr>
            <p:cNvPr id="18" name="TextBox 17">
              <a:extLst>
                <a:ext uri="{FF2B5EF4-FFF2-40B4-BE49-F238E27FC236}">
                  <a16:creationId xmlns:a16="http://schemas.microsoft.com/office/drawing/2014/main" id="{7267F565-329A-4070-32F2-4D89A386B7CE}"/>
                </a:ext>
              </a:extLst>
            </p:cNvPr>
            <p:cNvSpPr txBox="1"/>
            <p:nvPr/>
          </p:nvSpPr>
          <p:spPr>
            <a:xfrm>
              <a:off x="6682973" y="6342274"/>
              <a:ext cx="1687065" cy="369332"/>
            </a:xfrm>
            <a:prstGeom prst="rect">
              <a:avLst/>
            </a:prstGeom>
            <a:noFill/>
          </p:spPr>
          <p:txBody>
            <a:bodyPr wrap="none" rtlCol="0">
              <a:spAutoFit/>
            </a:bodyPr>
            <a:lstStyle/>
            <a:p>
              <a:r>
                <a:rPr lang="en-US" b="1" dirty="0" err="1"/>
                <a:t>Khorazm</a:t>
              </a:r>
              <a:r>
                <a:rPr lang="en-US" b="1" dirty="0"/>
                <a:t> region</a:t>
              </a:r>
            </a:p>
          </p:txBody>
        </p:sp>
      </p:grpSp>
      <p:grpSp>
        <p:nvGrpSpPr>
          <p:cNvPr id="20" name="Группа 19">
            <a:extLst>
              <a:ext uri="{FF2B5EF4-FFF2-40B4-BE49-F238E27FC236}">
                <a16:creationId xmlns:a16="http://schemas.microsoft.com/office/drawing/2014/main" id="{B23D0B89-82CF-D0EB-7709-A433F2A46FA7}"/>
              </a:ext>
            </a:extLst>
          </p:cNvPr>
          <p:cNvGrpSpPr/>
          <p:nvPr/>
        </p:nvGrpSpPr>
        <p:grpSpPr>
          <a:xfrm>
            <a:off x="1517900" y="4593545"/>
            <a:ext cx="2290575" cy="505673"/>
            <a:chOff x="1517900" y="4593545"/>
            <a:chExt cx="2290575" cy="505673"/>
          </a:xfrm>
        </p:grpSpPr>
        <p:pic>
          <p:nvPicPr>
            <p:cNvPr id="21" name="Рисунок 20">
              <a:extLst>
                <a:ext uri="{FF2B5EF4-FFF2-40B4-BE49-F238E27FC236}">
                  <a16:creationId xmlns:a16="http://schemas.microsoft.com/office/drawing/2014/main" id="{8720190E-BD40-C86D-15AE-B60FE167ED5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73280"/>
            <a:stretch/>
          </p:blipFill>
          <p:spPr>
            <a:xfrm>
              <a:off x="1517900" y="4593545"/>
              <a:ext cx="458115" cy="505673"/>
            </a:xfrm>
            <a:prstGeom prst="rect">
              <a:avLst/>
            </a:prstGeom>
          </p:spPr>
        </p:pic>
        <p:sp>
          <p:nvSpPr>
            <p:cNvPr id="22" name="TextBox 21">
              <a:extLst>
                <a:ext uri="{FF2B5EF4-FFF2-40B4-BE49-F238E27FC236}">
                  <a16:creationId xmlns:a16="http://schemas.microsoft.com/office/drawing/2014/main" id="{646046AE-5931-68C1-1126-EC3939CADA39}"/>
                </a:ext>
              </a:extLst>
            </p:cNvPr>
            <p:cNvSpPr txBox="1"/>
            <p:nvPr/>
          </p:nvSpPr>
          <p:spPr>
            <a:xfrm>
              <a:off x="1976015" y="4622773"/>
              <a:ext cx="1832460" cy="461665"/>
            </a:xfrm>
            <a:prstGeom prst="rect">
              <a:avLst/>
            </a:prstGeom>
            <a:noFill/>
          </p:spPr>
          <p:txBody>
            <a:bodyPr wrap="square" rtlCol="0">
              <a:spAutoFit/>
            </a:bodyPr>
            <a:lstStyle/>
            <a:p>
              <a:r>
                <a:rPr lang="en-US" sz="800" kern="0" spc="-8" dirty="0">
                  <a:solidFill>
                    <a:srgbClr val="075F96"/>
                  </a:solidFill>
                  <a:latin typeface="Montserrat" panose="00000800000000000000" pitchFamily="2" charset="-52"/>
                  <a:cs typeface="Arial" panose="020B0604020202020204" pitchFamily="34" charset="0"/>
                  <a:sym typeface="Helvetica Light"/>
                </a:rPr>
                <a:t>Ministry of Employment and Labor Relations </a:t>
              </a:r>
              <a:br>
                <a:rPr lang="en-US" sz="800" kern="0" spc="-8" dirty="0">
                  <a:solidFill>
                    <a:srgbClr val="075F96"/>
                  </a:solidFill>
                  <a:latin typeface="Montserrat" panose="00000800000000000000" pitchFamily="2" charset="-52"/>
                  <a:cs typeface="Arial" panose="020B0604020202020204" pitchFamily="34" charset="0"/>
                  <a:sym typeface="Helvetica Light"/>
                </a:rPr>
              </a:br>
              <a:r>
                <a:rPr lang="en-US" sz="800" kern="0" spc="-8" dirty="0">
                  <a:solidFill>
                    <a:srgbClr val="075F96"/>
                  </a:solidFill>
                  <a:latin typeface="Montserrat" panose="00000800000000000000" pitchFamily="2" charset="-52"/>
                  <a:cs typeface="Arial" panose="020B0604020202020204" pitchFamily="34" charset="0"/>
                  <a:sym typeface="Helvetica Light"/>
                </a:rPr>
                <a:t>of the Republic of Uzbekistan</a:t>
              </a:r>
              <a:endParaRPr lang="ru-RU" sz="800" dirty="0">
                <a:solidFill>
                  <a:srgbClr val="075F96"/>
                </a:solidFill>
                <a:latin typeface="Montserrat" panose="00000800000000000000" pitchFamily="2" charset="-52"/>
              </a:endParaRPr>
            </a:p>
          </p:txBody>
        </p:sp>
      </p:grpSp>
    </p:spTree>
    <p:extLst>
      <p:ext uri="{BB962C8B-B14F-4D97-AF65-F5344CB8AC3E}">
        <p14:creationId xmlns:p14="http://schemas.microsoft.com/office/powerpoint/2010/main" val="1967945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55" y="128470"/>
            <a:ext cx="5650085" cy="763525"/>
          </a:xfrm>
        </p:spPr>
        <p:txBody>
          <a:bodyPr>
            <a:noAutofit/>
          </a:bodyPr>
          <a:lstStyle/>
          <a:p>
            <a:pPr algn="ctr"/>
            <a:r>
              <a:rPr lang="en-US" sz="1600" b="1" dirty="0">
                <a:solidFill>
                  <a:schemeClr val="bg1"/>
                </a:solidFill>
                <a:latin typeface="Arial" panose="020B0604020202020204" pitchFamily="34" charset="0"/>
                <a:ea typeface="PT Sans Narrow" panose="020B0506020203020204" pitchFamily="34" charset="-52"/>
                <a:cs typeface="Arial" panose="020B0604020202020204" pitchFamily="34" charset="0"/>
              </a:rPr>
              <a:t>Project of IOM “Establishing a Pilot Skills Development Centre for Potential </a:t>
            </a:r>
            <a:r>
              <a:rPr lang="en-US" sz="1600" b="1" dirty="0" err="1">
                <a:solidFill>
                  <a:schemeClr val="bg1"/>
                </a:solidFill>
                <a:latin typeface="Arial" panose="020B0604020202020204" pitchFamily="34" charset="0"/>
                <a:ea typeface="PT Sans Narrow" panose="020B0506020203020204" pitchFamily="34" charset="-52"/>
                <a:cs typeface="Arial" panose="020B0604020202020204" pitchFamily="34" charset="0"/>
              </a:rPr>
              <a:t>Labour</a:t>
            </a:r>
            <a:r>
              <a:rPr lang="en-US" sz="1600" b="1" dirty="0">
                <a:solidFill>
                  <a:schemeClr val="bg1"/>
                </a:solidFill>
                <a:latin typeface="Arial" panose="020B0604020202020204" pitchFamily="34" charset="0"/>
                <a:ea typeface="PT Sans Narrow" panose="020B0506020203020204" pitchFamily="34" charset="-52"/>
                <a:cs typeface="Arial" panose="020B0604020202020204" pitchFamily="34" charset="0"/>
              </a:rPr>
              <a:t> Migrants” and a training seminar was organized for trainers in Namangan “</a:t>
            </a:r>
            <a:r>
              <a:rPr lang="en-US" sz="1600" b="1" dirty="0" err="1">
                <a:solidFill>
                  <a:schemeClr val="bg1"/>
                </a:solidFill>
                <a:latin typeface="Arial" panose="020B0604020202020204" pitchFamily="34" charset="0"/>
                <a:ea typeface="PT Sans Narrow" panose="020B0506020203020204" pitchFamily="34" charset="-52"/>
                <a:cs typeface="Arial" panose="020B0604020202020204" pitchFamily="34" charset="0"/>
              </a:rPr>
              <a:t>Ishga</a:t>
            </a:r>
            <a:r>
              <a:rPr lang="en-US" sz="1600" b="1" dirty="0">
                <a:solidFill>
                  <a:schemeClr val="bg1"/>
                </a:solidFill>
                <a:latin typeface="Arial" panose="020B0604020202020204" pitchFamily="34" charset="0"/>
                <a:ea typeface="PT Sans Narrow" panose="020B0506020203020204" pitchFamily="34" charset="-52"/>
                <a:cs typeface="Arial" panose="020B0604020202020204" pitchFamily="34" charset="0"/>
              </a:rPr>
              <a:t> </a:t>
            </a:r>
            <a:r>
              <a:rPr lang="en-US" sz="1600" b="1" dirty="0" err="1">
                <a:solidFill>
                  <a:schemeClr val="bg1"/>
                </a:solidFill>
                <a:latin typeface="Arial" panose="020B0604020202020204" pitchFamily="34" charset="0"/>
                <a:ea typeface="PT Sans Narrow" panose="020B0506020203020204" pitchFamily="34" charset="-52"/>
                <a:cs typeface="Arial" panose="020B0604020202020204" pitchFamily="34" charset="0"/>
              </a:rPr>
              <a:t>marhamat</a:t>
            </a:r>
            <a:r>
              <a:rPr lang="en-US" sz="1600" b="1" dirty="0">
                <a:solidFill>
                  <a:schemeClr val="bg1"/>
                </a:solidFill>
                <a:latin typeface="Arial" panose="020B0604020202020204" pitchFamily="34" charset="0"/>
                <a:ea typeface="PT Sans Narrow" panose="020B0506020203020204" pitchFamily="34" charset="-52"/>
                <a:cs typeface="Arial" panose="020B0604020202020204" pitchFamily="34" charset="0"/>
              </a:rPr>
              <a:t>” </a:t>
            </a:r>
            <a:r>
              <a:rPr lang="en-US" sz="1600" b="1" dirty="0" err="1">
                <a:solidFill>
                  <a:schemeClr val="bg1"/>
                </a:solidFill>
                <a:latin typeface="Arial" panose="020B0604020202020204" pitchFamily="34" charset="0"/>
                <a:ea typeface="PT Sans Narrow" panose="020B0506020203020204" pitchFamily="34" charset="-52"/>
                <a:cs typeface="Arial" panose="020B0604020202020204" pitchFamily="34" charset="0"/>
              </a:rPr>
              <a:t>monocentr</a:t>
            </a:r>
            <a:endParaRPr lang="ru-RU" sz="1600" b="1" dirty="0">
              <a:solidFill>
                <a:schemeClr val="bg1"/>
              </a:solidFill>
              <a:latin typeface="Arial" panose="020B0604020202020204" pitchFamily="34" charset="0"/>
              <a:ea typeface="PT Sans Narrow" panose="020B0506020203020204" pitchFamily="34" charset="-52"/>
              <a:cs typeface="Arial" panose="020B0604020202020204" pitchFamily="34" charset="0"/>
            </a:endParaRPr>
          </a:p>
        </p:txBody>
      </p:sp>
      <p:grpSp>
        <p:nvGrpSpPr>
          <p:cNvPr id="8" name="Группа 7">
            <a:extLst>
              <a:ext uri="{FF2B5EF4-FFF2-40B4-BE49-F238E27FC236}">
                <a16:creationId xmlns:a16="http://schemas.microsoft.com/office/drawing/2014/main" id="{7D18A7B5-DE2A-9899-9032-B44A0F5D2863}"/>
              </a:ext>
            </a:extLst>
          </p:cNvPr>
          <p:cNvGrpSpPr/>
          <p:nvPr/>
        </p:nvGrpSpPr>
        <p:grpSpPr>
          <a:xfrm>
            <a:off x="1212490" y="1044700"/>
            <a:ext cx="6566315" cy="3664920"/>
            <a:chOff x="732603" y="1465325"/>
            <a:chExt cx="10253007" cy="5736220"/>
          </a:xfrm>
        </p:grpSpPr>
        <p:sp>
          <p:nvSpPr>
            <p:cNvPr id="3" name="TextBox 2">
              <a:extLst>
                <a:ext uri="{FF2B5EF4-FFF2-40B4-BE49-F238E27FC236}">
                  <a16:creationId xmlns:a16="http://schemas.microsoft.com/office/drawing/2014/main" id="{7EE3EF5B-A1D6-29DB-0709-5AF6EA60381B}"/>
                </a:ext>
              </a:extLst>
            </p:cNvPr>
            <p:cNvSpPr txBox="1"/>
            <p:nvPr/>
          </p:nvSpPr>
          <p:spPr>
            <a:xfrm>
              <a:off x="4482187" y="6832213"/>
              <a:ext cx="1425197" cy="369332"/>
            </a:xfrm>
            <a:prstGeom prst="rect">
              <a:avLst/>
            </a:prstGeom>
            <a:noFill/>
          </p:spPr>
          <p:txBody>
            <a:bodyPr wrap="none" rtlCol="0">
              <a:spAutoFit/>
            </a:bodyPr>
            <a:lstStyle/>
            <a:p>
              <a:r>
                <a:rPr lang="en-US" b="1" dirty="0"/>
                <a:t>Tashkent city</a:t>
              </a:r>
            </a:p>
          </p:txBody>
        </p:sp>
        <p:pic>
          <p:nvPicPr>
            <p:cNvPr id="4" name="Рисунок 3">
              <a:extLst>
                <a:ext uri="{FF2B5EF4-FFF2-40B4-BE49-F238E27FC236}">
                  <a16:creationId xmlns:a16="http://schemas.microsoft.com/office/drawing/2014/main" id="{C1AEA3E3-D9D4-9F88-02DF-70BC0F7CDD71}"/>
                </a:ext>
              </a:extLst>
            </p:cNvPr>
            <p:cNvPicPr>
              <a:picLocks noChangeAspect="1"/>
            </p:cNvPicPr>
            <p:nvPr/>
          </p:nvPicPr>
          <p:blipFill>
            <a:blip r:embed="rId2"/>
            <a:stretch>
              <a:fillRect/>
            </a:stretch>
          </p:blipFill>
          <p:spPr>
            <a:xfrm>
              <a:off x="732603" y="1472602"/>
              <a:ext cx="5075398" cy="2348522"/>
            </a:xfrm>
            <a:prstGeom prst="rect">
              <a:avLst/>
            </a:prstGeom>
          </p:spPr>
        </p:pic>
        <p:pic>
          <p:nvPicPr>
            <p:cNvPr id="5" name="Рисунок 4">
              <a:extLst>
                <a:ext uri="{FF2B5EF4-FFF2-40B4-BE49-F238E27FC236}">
                  <a16:creationId xmlns:a16="http://schemas.microsoft.com/office/drawing/2014/main" id="{0BF2A6B2-1C60-CB32-C6E4-D43E1B6A1EE9}"/>
                </a:ext>
              </a:extLst>
            </p:cNvPr>
            <p:cNvPicPr>
              <a:picLocks noChangeAspect="1"/>
            </p:cNvPicPr>
            <p:nvPr/>
          </p:nvPicPr>
          <p:blipFill>
            <a:blip r:embed="rId3"/>
            <a:stretch>
              <a:fillRect/>
            </a:stretch>
          </p:blipFill>
          <p:spPr>
            <a:xfrm>
              <a:off x="5907384" y="1465325"/>
              <a:ext cx="5075397" cy="2355799"/>
            </a:xfrm>
            <a:prstGeom prst="rect">
              <a:avLst/>
            </a:prstGeom>
          </p:spPr>
        </p:pic>
        <p:pic>
          <p:nvPicPr>
            <p:cNvPr id="6" name="Рисунок 5">
              <a:extLst>
                <a:ext uri="{FF2B5EF4-FFF2-40B4-BE49-F238E27FC236}">
                  <a16:creationId xmlns:a16="http://schemas.microsoft.com/office/drawing/2014/main" id="{729357A7-506A-75F0-C842-7CA1E247B29E}"/>
                </a:ext>
              </a:extLst>
            </p:cNvPr>
            <p:cNvPicPr>
              <a:picLocks noChangeAspect="1"/>
            </p:cNvPicPr>
            <p:nvPr/>
          </p:nvPicPr>
          <p:blipFill>
            <a:blip r:embed="rId4"/>
            <a:stretch>
              <a:fillRect/>
            </a:stretch>
          </p:blipFill>
          <p:spPr>
            <a:xfrm>
              <a:off x="732603" y="3975375"/>
              <a:ext cx="5075398" cy="2736232"/>
            </a:xfrm>
            <a:prstGeom prst="rect">
              <a:avLst/>
            </a:prstGeom>
          </p:spPr>
        </p:pic>
        <p:pic>
          <p:nvPicPr>
            <p:cNvPr id="7" name="Рисунок 6">
              <a:extLst>
                <a:ext uri="{FF2B5EF4-FFF2-40B4-BE49-F238E27FC236}">
                  <a16:creationId xmlns:a16="http://schemas.microsoft.com/office/drawing/2014/main" id="{CCDF2A0A-D299-2EF1-6E14-8D850AC215DF}"/>
                </a:ext>
              </a:extLst>
            </p:cNvPr>
            <p:cNvPicPr>
              <a:picLocks noChangeAspect="1"/>
            </p:cNvPicPr>
            <p:nvPr/>
          </p:nvPicPr>
          <p:blipFill>
            <a:blip r:embed="rId5"/>
            <a:stretch>
              <a:fillRect/>
            </a:stretch>
          </p:blipFill>
          <p:spPr>
            <a:xfrm>
              <a:off x="5910213" y="3958553"/>
              <a:ext cx="5075397" cy="2736232"/>
            </a:xfrm>
            <a:prstGeom prst="rect">
              <a:avLst/>
            </a:prstGeom>
          </p:spPr>
        </p:pic>
      </p:grpSp>
      <p:grpSp>
        <p:nvGrpSpPr>
          <p:cNvPr id="9" name="Группа 8">
            <a:extLst>
              <a:ext uri="{FF2B5EF4-FFF2-40B4-BE49-F238E27FC236}">
                <a16:creationId xmlns:a16="http://schemas.microsoft.com/office/drawing/2014/main" id="{C7F5A2C5-2F53-35B3-0C1A-119744947B32}"/>
              </a:ext>
            </a:extLst>
          </p:cNvPr>
          <p:cNvGrpSpPr/>
          <p:nvPr/>
        </p:nvGrpSpPr>
        <p:grpSpPr>
          <a:xfrm>
            <a:off x="1517900" y="4593545"/>
            <a:ext cx="2290575" cy="505673"/>
            <a:chOff x="1517900" y="4593545"/>
            <a:chExt cx="2290575" cy="505673"/>
          </a:xfrm>
        </p:grpSpPr>
        <p:pic>
          <p:nvPicPr>
            <p:cNvPr id="10" name="Рисунок 9">
              <a:extLst>
                <a:ext uri="{FF2B5EF4-FFF2-40B4-BE49-F238E27FC236}">
                  <a16:creationId xmlns:a16="http://schemas.microsoft.com/office/drawing/2014/main" id="{929D8E96-AAE7-370E-AA59-77E8D584ADF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73280"/>
            <a:stretch/>
          </p:blipFill>
          <p:spPr>
            <a:xfrm>
              <a:off x="1517900" y="4593545"/>
              <a:ext cx="458115" cy="505673"/>
            </a:xfrm>
            <a:prstGeom prst="rect">
              <a:avLst/>
            </a:prstGeom>
          </p:spPr>
        </p:pic>
        <p:sp>
          <p:nvSpPr>
            <p:cNvPr id="11" name="TextBox 10">
              <a:extLst>
                <a:ext uri="{FF2B5EF4-FFF2-40B4-BE49-F238E27FC236}">
                  <a16:creationId xmlns:a16="http://schemas.microsoft.com/office/drawing/2014/main" id="{CF232BB6-EB46-787D-61B0-AE53E61460EE}"/>
                </a:ext>
              </a:extLst>
            </p:cNvPr>
            <p:cNvSpPr txBox="1"/>
            <p:nvPr/>
          </p:nvSpPr>
          <p:spPr>
            <a:xfrm>
              <a:off x="1976015" y="4622773"/>
              <a:ext cx="1832460" cy="461665"/>
            </a:xfrm>
            <a:prstGeom prst="rect">
              <a:avLst/>
            </a:prstGeom>
            <a:noFill/>
          </p:spPr>
          <p:txBody>
            <a:bodyPr wrap="square" rtlCol="0">
              <a:spAutoFit/>
            </a:bodyPr>
            <a:lstStyle/>
            <a:p>
              <a:r>
                <a:rPr lang="en-US" sz="800" kern="0" spc="-8" dirty="0">
                  <a:solidFill>
                    <a:srgbClr val="075F96"/>
                  </a:solidFill>
                  <a:latin typeface="Montserrat" panose="00000800000000000000" pitchFamily="2" charset="-52"/>
                  <a:cs typeface="Arial" panose="020B0604020202020204" pitchFamily="34" charset="0"/>
                  <a:sym typeface="Helvetica Light"/>
                </a:rPr>
                <a:t>Ministry of Employment and Labor Relations </a:t>
              </a:r>
              <a:br>
                <a:rPr lang="en-US" sz="800" kern="0" spc="-8" dirty="0">
                  <a:solidFill>
                    <a:srgbClr val="075F96"/>
                  </a:solidFill>
                  <a:latin typeface="Montserrat" panose="00000800000000000000" pitchFamily="2" charset="-52"/>
                  <a:cs typeface="Arial" panose="020B0604020202020204" pitchFamily="34" charset="0"/>
                  <a:sym typeface="Helvetica Light"/>
                </a:rPr>
              </a:br>
              <a:r>
                <a:rPr lang="en-US" sz="800" kern="0" spc="-8" dirty="0">
                  <a:solidFill>
                    <a:srgbClr val="075F96"/>
                  </a:solidFill>
                  <a:latin typeface="Montserrat" panose="00000800000000000000" pitchFamily="2" charset="-52"/>
                  <a:cs typeface="Arial" panose="020B0604020202020204" pitchFamily="34" charset="0"/>
                  <a:sym typeface="Helvetica Light"/>
                </a:rPr>
                <a:t>of the Republic of Uzbekistan</a:t>
              </a:r>
              <a:endParaRPr lang="ru-RU" sz="800" dirty="0">
                <a:solidFill>
                  <a:srgbClr val="075F96"/>
                </a:solidFill>
                <a:latin typeface="Montserrat" panose="00000800000000000000" pitchFamily="2" charset="-52"/>
              </a:endParaRPr>
            </a:p>
          </p:txBody>
        </p:sp>
      </p:grpSp>
    </p:spTree>
    <p:extLst>
      <p:ext uri="{BB962C8B-B14F-4D97-AF65-F5344CB8AC3E}">
        <p14:creationId xmlns:p14="http://schemas.microsoft.com/office/powerpoint/2010/main" val="2131376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4428445" cy="763525"/>
          </a:xfrm>
        </p:spPr>
        <p:txBody>
          <a:bodyPr>
            <a:noAutofit/>
          </a:bodyPr>
          <a:lstStyle/>
          <a:p>
            <a:pPr algn="ctr"/>
            <a:r>
              <a:rPr lang="en-US" sz="2000" b="1" dirty="0">
                <a:solidFill>
                  <a:schemeClr val="bg1"/>
                </a:solidFill>
                <a:latin typeface="Arial" panose="020B0604020202020204" pitchFamily="34" charset="0"/>
                <a:ea typeface="PT Sans Narrow" panose="020B0506020203020204" pitchFamily="34" charset="-52"/>
                <a:cs typeface="Arial" panose="020B0604020202020204" pitchFamily="34" charset="0"/>
              </a:rPr>
              <a:t>REGIONAL MONOCENTERS "ISHGA MARHAMAT"</a:t>
            </a:r>
            <a:endParaRPr lang="ru-RU" sz="2000" b="1" dirty="0">
              <a:solidFill>
                <a:schemeClr val="bg1"/>
              </a:solidFill>
              <a:latin typeface="Arial" panose="020B0604020202020204" pitchFamily="34" charset="0"/>
              <a:ea typeface="PT Sans Narrow" panose="020B0506020203020204" pitchFamily="34" charset="-52"/>
              <a:cs typeface="Arial" panose="020B0604020202020204" pitchFamily="34" charset="0"/>
            </a:endParaRPr>
          </a:p>
        </p:txBody>
      </p:sp>
      <p:grpSp>
        <p:nvGrpSpPr>
          <p:cNvPr id="7" name="Группа 6">
            <a:extLst>
              <a:ext uri="{FF2B5EF4-FFF2-40B4-BE49-F238E27FC236}">
                <a16:creationId xmlns:a16="http://schemas.microsoft.com/office/drawing/2014/main" id="{EB0BEA16-4FE5-F97F-0AB9-9181748CA8D7}"/>
              </a:ext>
            </a:extLst>
          </p:cNvPr>
          <p:cNvGrpSpPr/>
          <p:nvPr/>
        </p:nvGrpSpPr>
        <p:grpSpPr>
          <a:xfrm>
            <a:off x="1365195" y="1197405"/>
            <a:ext cx="6753395" cy="3476915"/>
            <a:chOff x="720000" y="1080000"/>
            <a:chExt cx="10800000" cy="5760000"/>
          </a:xfrm>
        </p:grpSpPr>
        <p:pic>
          <p:nvPicPr>
            <p:cNvPr id="3" name="Picture 3">
              <a:extLst>
                <a:ext uri="{FF2B5EF4-FFF2-40B4-BE49-F238E27FC236}">
                  <a16:creationId xmlns:a16="http://schemas.microsoft.com/office/drawing/2014/main" id="{C243FC1F-D1C3-257F-0ADF-BCE343606658}"/>
                </a:ext>
              </a:extLst>
            </p:cNvPr>
            <p:cNvPicPr>
              <a:picLocks noChangeArrowheads="1"/>
            </p:cNvPicPr>
            <p:nvPr/>
          </p:nvPicPr>
          <p:blipFill>
            <a:blip r:embed="rId2" cstate="print"/>
            <a:srcRect/>
            <a:stretch>
              <a:fillRect/>
            </a:stretch>
          </p:blipFill>
          <p:spPr bwMode="auto">
            <a:xfrm>
              <a:off x="720000" y="3960000"/>
              <a:ext cx="5040000" cy="2880000"/>
            </a:xfrm>
            <a:prstGeom prst="rect">
              <a:avLst/>
            </a:prstGeom>
            <a:ln>
              <a:noFill/>
            </a:ln>
            <a:effectLst>
              <a:softEdge rad="112500"/>
            </a:effectLst>
          </p:spPr>
        </p:pic>
        <p:pic>
          <p:nvPicPr>
            <p:cNvPr id="4" name="Рисунок 3">
              <a:extLst>
                <a:ext uri="{FF2B5EF4-FFF2-40B4-BE49-F238E27FC236}">
                  <a16:creationId xmlns:a16="http://schemas.microsoft.com/office/drawing/2014/main" id="{CE49E8EB-2D8D-3EE8-474A-ECC678500CE7}"/>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480000" y="3960000"/>
              <a:ext cx="5040000" cy="2880000"/>
            </a:xfrm>
            <a:prstGeom prst="rect">
              <a:avLst/>
            </a:prstGeom>
            <a:ln>
              <a:noFill/>
            </a:ln>
            <a:effectLst>
              <a:softEdge rad="112500"/>
            </a:effectLst>
          </p:spPr>
        </p:pic>
        <p:pic>
          <p:nvPicPr>
            <p:cNvPr id="5" name="Рисунок 4">
              <a:extLst>
                <a:ext uri="{FF2B5EF4-FFF2-40B4-BE49-F238E27FC236}">
                  <a16:creationId xmlns:a16="http://schemas.microsoft.com/office/drawing/2014/main" id="{5AED3E46-F332-FB98-2A80-391C5E762B2A}"/>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20000" y="1080000"/>
              <a:ext cx="5040000" cy="2880000"/>
            </a:xfrm>
            <a:prstGeom prst="rect">
              <a:avLst/>
            </a:prstGeom>
            <a:ln>
              <a:noFill/>
            </a:ln>
            <a:effectLst>
              <a:softEdge rad="112500"/>
            </a:effectLst>
          </p:spPr>
        </p:pic>
        <p:pic>
          <p:nvPicPr>
            <p:cNvPr id="6" name="Рисунок 5">
              <a:extLst>
                <a:ext uri="{FF2B5EF4-FFF2-40B4-BE49-F238E27FC236}">
                  <a16:creationId xmlns:a16="http://schemas.microsoft.com/office/drawing/2014/main" id="{37F12CE8-D995-07F2-CA3C-712051D0B164}"/>
                </a:ext>
              </a:extLst>
            </p:cNvPr>
            <p:cNvPicPr>
              <a:picLocks/>
            </p:cNvPicPr>
            <p:nvPr/>
          </p:nvPicPr>
          <p:blipFill rotWithShape="1">
            <a:blip r:embed="rId5" cstate="print">
              <a:extLst>
                <a:ext uri="{28A0092B-C50C-407E-A947-70E740481C1C}">
                  <a14:useLocalDpi xmlns:a14="http://schemas.microsoft.com/office/drawing/2010/main" val="0"/>
                </a:ext>
              </a:extLst>
            </a:blip>
            <a:srcRect l="20899" t="23768" r="6236" b="10791"/>
            <a:stretch/>
          </p:blipFill>
          <p:spPr>
            <a:xfrm>
              <a:off x="6480000" y="1080000"/>
              <a:ext cx="5040000" cy="2880000"/>
            </a:xfrm>
            <a:prstGeom prst="rect">
              <a:avLst/>
            </a:prstGeom>
            <a:ln>
              <a:noFill/>
            </a:ln>
            <a:effectLst>
              <a:softEdge rad="112500"/>
            </a:effectLst>
          </p:spPr>
        </p:pic>
      </p:grpSp>
      <p:grpSp>
        <p:nvGrpSpPr>
          <p:cNvPr id="8" name="Группа 7">
            <a:extLst>
              <a:ext uri="{FF2B5EF4-FFF2-40B4-BE49-F238E27FC236}">
                <a16:creationId xmlns:a16="http://schemas.microsoft.com/office/drawing/2014/main" id="{7F304702-5A0F-B8D5-D9A6-E27E4DCDF11B}"/>
              </a:ext>
            </a:extLst>
          </p:cNvPr>
          <p:cNvGrpSpPr/>
          <p:nvPr/>
        </p:nvGrpSpPr>
        <p:grpSpPr>
          <a:xfrm>
            <a:off x="1517900" y="4593545"/>
            <a:ext cx="2290575" cy="505673"/>
            <a:chOff x="1517900" y="4593545"/>
            <a:chExt cx="2290575" cy="505673"/>
          </a:xfrm>
        </p:grpSpPr>
        <p:pic>
          <p:nvPicPr>
            <p:cNvPr id="9" name="Рисунок 8">
              <a:extLst>
                <a:ext uri="{FF2B5EF4-FFF2-40B4-BE49-F238E27FC236}">
                  <a16:creationId xmlns:a16="http://schemas.microsoft.com/office/drawing/2014/main" id="{325EDB23-21B5-3AE9-5E35-59208A99D64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73280"/>
            <a:stretch/>
          </p:blipFill>
          <p:spPr>
            <a:xfrm>
              <a:off x="1517900" y="4593545"/>
              <a:ext cx="458115" cy="505673"/>
            </a:xfrm>
            <a:prstGeom prst="rect">
              <a:avLst/>
            </a:prstGeom>
          </p:spPr>
        </p:pic>
        <p:sp>
          <p:nvSpPr>
            <p:cNvPr id="10" name="TextBox 9">
              <a:extLst>
                <a:ext uri="{FF2B5EF4-FFF2-40B4-BE49-F238E27FC236}">
                  <a16:creationId xmlns:a16="http://schemas.microsoft.com/office/drawing/2014/main" id="{22DDBCFE-2C1B-E320-1D3D-388DED84FF90}"/>
                </a:ext>
              </a:extLst>
            </p:cNvPr>
            <p:cNvSpPr txBox="1"/>
            <p:nvPr/>
          </p:nvSpPr>
          <p:spPr>
            <a:xfrm>
              <a:off x="1976015" y="4622773"/>
              <a:ext cx="1832460" cy="461665"/>
            </a:xfrm>
            <a:prstGeom prst="rect">
              <a:avLst/>
            </a:prstGeom>
            <a:noFill/>
          </p:spPr>
          <p:txBody>
            <a:bodyPr wrap="square" rtlCol="0">
              <a:spAutoFit/>
            </a:bodyPr>
            <a:lstStyle/>
            <a:p>
              <a:r>
                <a:rPr lang="en-US" sz="800" kern="0" spc="-8" dirty="0">
                  <a:solidFill>
                    <a:srgbClr val="075F96"/>
                  </a:solidFill>
                  <a:latin typeface="Montserrat" panose="00000800000000000000" pitchFamily="2" charset="-52"/>
                  <a:cs typeface="Arial" panose="020B0604020202020204" pitchFamily="34" charset="0"/>
                  <a:sym typeface="Helvetica Light"/>
                </a:rPr>
                <a:t>Ministry of Employment and Labor Relations </a:t>
              </a:r>
              <a:br>
                <a:rPr lang="en-US" sz="800" kern="0" spc="-8" dirty="0">
                  <a:solidFill>
                    <a:srgbClr val="075F96"/>
                  </a:solidFill>
                  <a:latin typeface="Montserrat" panose="00000800000000000000" pitchFamily="2" charset="-52"/>
                  <a:cs typeface="Arial" panose="020B0604020202020204" pitchFamily="34" charset="0"/>
                  <a:sym typeface="Helvetica Light"/>
                </a:rPr>
              </a:br>
              <a:r>
                <a:rPr lang="en-US" sz="800" kern="0" spc="-8" dirty="0">
                  <a:solidFill>
                    <a:srgbClr val="075F96"/>
                  </a:solidFill>
                  <a:latin typeface="Montserrat" panose="00000800000000000000" pitchFamily="2" charset="-52"/>
                  <a:cs typeface="Arial" panose="020B0604020202020204" pitchFamily="34" charset="0"/>
                  <a:sym typeface="Helvetica Light"/>
                </a:rPr>
                <a:t>of the Republic of Uzbekistan</a:t>
              </a:r>
              <a:endParaRPr lang="ru-RU" sz="800" dirty="0">
                <a:solidFill>
                  <a:srgbClr val="075F96"/>
                </a:solidFill>
                <a:latin typeface="Montserrat" panose="00000800000000000000" pitchFamily="2" charset="-52"/>
              </a:endParaRPr>
            </a:p>
          </p:txBody>
        </p:sp>
      </p:grpSp>
    </p:spTree>
    <p:extLst>
      <p:ext uri="{BB962C8B-B14F-4D97-AF65-F5344CB8AC3E}">
        <p14:creationId xmlns:p14="http://schemas.microsoft.com/office/powerpoint/2010/main" val="943407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Группа 6">
            <a:extLst>
              <a:ext uri="{FF2B5EF4-FFF2-40B4-BE49-F238E27FC236}">
                <a16:creationId xmlns:a16="http://schemas.microsoft.com/office/drawing/2014/main" id="{95653750-A3BC-C1C8-55B8-1D31C8A1EBAE}"/>
              </a:ext>
            </a:extLst>
          </p:cNvPr>
          <p:cNvGrpSpPr/>
          <p:nvPr/>
        </p:nvGrpSpPr>
        <p:grpSpPr>
          <a:xfrm>
            <a:off x="1059785" y="1044700"/>
            <a:ext cx="7211510" cy="3629620"/>
            <a:chOff x="720000" y="1080000"/>
            <a:chExt cx="10800000" cy="5760000"/>
          </a:xfrm>
        </p:grpSpPr>
        <p:pic>
          <p:nvPicPr>
            <p:cNvPr id="3" name="Рисунок 2">
              <a:extLst>
                <a:ext uri="{FF2B5EF4-FFF2-40B4-BE49-F238E27FC236}">
                  <a16:creationId xmlns:a16="http://schemas.microsoft.com/office/drawing/2014/main" id="{B26FEE1A-A27C-8434-CF9E-8BBAD0ECF246}"/>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20000" y="1080000"/>
              <a:ext cx="5040000" cy="2880000"/>
            </a:xfrm>
            <a:prstGeom prst="rect">
              <a:avLst/>
            </a:prstGeom>
            <a:ln>
              <a:noFill/>
            </a:ln>
            <a:effectLst>
              <a:softEdge rad="112500"/>
            </a:effectLst>
          </p:spPr>
        </p:pic>
        <p:pic>
          <p:nvPicPr>
            <p:cNvPr id="4" name="Picture 4">
              <a:extLst>
                <a:ext uri="{FF2B5EF4-FFF2-40B4-BE49-F238E27FC236}">
                  <a16:creationId xmlns:a16="http://schemas.microsoft.com/office/drawing/2014/main" id="{C11A8720-875E-B5C9-1F25-F904F137B433}"/>
                </a:ext>
              </a:extLst>
            </p:cNvPr>
            <p:cNvPicPr>
              <a:picLocks noChangeArrowheads="1"/>
            </p:cNvPicPr>
            <p:nvPr/>
          </p:nvPicPr>
          <p:blipFill>
            <a:blip r:embed="rId3" cstate="print"/>
            <a:srcRect/>
            <a:stretch>
              <a:fillRect/>
            </a:stretch>
          </p:blipFill>
          <p:spPr bwMode="auto">
            <a:xfrm>
              <a:off x="6480000" y="1080000"/>
              <a:ext cx="5040000" cy="2880000"/>
            </a:xfrm>
            <a:prstGeom prst="rect">
              <a:avLst/>
            </a:prstGeom>
            <a:ln>
              <a:noFill/>
            </a:ln>
            <a:effectLst>
              <a:softEdge rad="112500"/>
            </a:effectLst>
          </p:spPr>
        </p:pic>
        <p:pic>
          <p:nvPicPr>
            <p:cNvPr id="5" name="Рисунок 4">
              <a:extLst>
                <a:ext uri="{FF2B5EF4-FFF2-40B4-BE49-F238E27FC236}">
                  <a16:creationId xmlns:a16="http://schemas.microsoft.com/office/drawing/2014/main" id="{23EAE10C-3007-DEBA-ACE7-63DACD504E28}"/>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20000" y="3960000"/>
              <a:ext cx="5040000" cy="2880000"/>
            </a:xfrm>
            <a:prstGeom prst="rect">
              <a:avLst/>
            </a:prstGeom>
            <a:ln>
              <a:noFill/>
            </a:ln>
            <a:effectLst>
              <a:softEdge rad="112500"/>
            </a:effectLst>
          </p:spPr>
        </p:pic>
        <p:pic>
          <p:nvPicPr>
            <p:cNvPr id="6" name="Рисунок 5">
              <a:extLst>
                <a:ext uri="{FF2B5EF4-FFF2-40B4-BE49-F238E27FC236}">
                  <a16:creationId xmlns:a16="http://schemas.microsoft.com/office/drawing/2014/main" id="{AC8472D0-5551-53BD-9307-74948DB61868}"/>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6480000" y="3960000"/>
              <a:ext cx="5040000" cy="2880000"/>
            </a:xfrm>
            <a:prstGeom prst="rect">
              <a:avLst/>
            </a:prstGeom>
            <a:ln>
              <a:noFill/>
            </a:ln>
            <a:effectLst>
              <a:softEdge rad="112500"/>
            </a:effectLst>
          </p:spPr>
        </p:pic>
      </p:grpSp>
      <p:sp>
        <p:nvSpPr>
          <p:cNvPr id="10" name="Title 1">
            <a:extLst>
              <a:ext uri="{FF2B5EF4-FFF2-40B4-BE49-F238E27FC236}">
                <a16:creationId xmlns:a16="http://schemas.microsoft.com/office/drawing/2014/main" id="{4299BB68-4534-EE46-B2E0-099094208E29}"/>
              </a:ext>
            </a:extLst>
          </p:cNvPr>
          <p:cNvSpPr>
            <a:spLocks noGrp="1"/>
          </p:cNvSpPr>
          <p:nvPr>
            <p:ph type="title"/>
          </p:nvPr>
        </p:nvSpPr>
        <p:spPr>
          <a:xfrm>
            <a:off x="448965" y="128470"/>
            <a:ext cx="4428445" cy="763525"/>
          </a:xfrm>
        </p:spPr>
        <p:txBody>
          <a:bodyPr>
            <a:noAutofit/>
          </a:bodyPr>
          <a:lstStyle/>
          <a:p>
            <a:pPr algn="ctr"/>
            <a:r>
              <a:rPr lang="en-US" sz="2000" b="1" dirty="0">
                <a:solidFill>
                  <a:schemeClr val="bg1"/>
                </a:solidFill>
                <a:latin typeface="Arial" panose="020B0604020202020204" pitchFamily="34" charset="0"/>
                <a:ea typeface="PT Sans Narrow" panose="020B0506020203020204" pitchFamily="34" charset="-52"/>
                <a:cs typeface="Arial" panose="020B0604020202020204" pitchFamily="34" charset="0"/>
              </a:rPr>
              <a:t>REGIONAL MONOCENTERS "ISHGA MARHAMAT"</a:t>
            </a:r>
            <a:endParaRPr lang="ru-RU" sz="2000" b="1" dirty="0">
              <a:solidFill>
                <a:schemeClr val="bg1"/>
              </a:solidFill>
              <a:latin typeface="Arial" panose="020B0604020202020204" pitchFamily="34" charset="0"/>
              <a:ea typeface="PT Sans Narrow" panose="020B0506020203020204" pitchFamily="34" charset="-52"/>
              <a:cs typeface="Arial" panose="020B0604020202020204" pitchFamily="34" charset="0"/>
            </a:endParaRPr>
          </a:p>
        </p:txBody>
      </p:sp>
      <p:grpSp>
        <p:nvGrpSpPr>
          <p:cNvPr id="11" name="Группа 10">
            <a:extLst>
              <a:ext uri="{FF2B5EF4-FFF2-40B4-BE49-F238E27FC236}">
                <a16:creationId xmlns:a16="http://schemas.microsoft.com/office/drawing/2014/main" id="{6EE7B1C9-AD01-6103-BC53-AD636FD5FCF1}"/>
              </a:ext>
            </a:extLst>
          </p:cNvPr>
          <p:cNvGrpSpPr/>
          <p:nvPr/>
        </p:nvGrpSpPr>
        <p:grpSpPr>
          <a:xfrm>
            <a:off x="1517900" y="4593545"/>
            <a:ext cx="2290575" cy="505673"/>
            <a:chOff x="1517900" y="4593545"/>
            <a:chExt cx="2290575" cy="505673"/>
          </a:xfrm>
        </p:grpSpPr>
        <p:pic>
          <p:nvPicPr>
            <p:cNvPr id="12" name="Рисунок 11">
              <a:extLst>
                <a:ext uri="{FF2B5EF4-FFF2-40B4-BE49-F238E27FC236}">
                  <a16:creationId xmlns:a16="http://schemas.microsoft.com/office/drawing/2014/main" id="{F0B086EB-EB78-9123-D746-127138AB3F2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73280"/>
            <a:stretch/>
          </p:blipFill>
          <p:spPr>
            <a:xfrm>
              <a:off x="1517900" y="4593545"/>
              <a:ext cx="458115" cy="505673"/>
            </a:xfrm>
            <a:prstGeom prst="rect">
              <a:avLst/>
            </a:prstGeom>
          </p:spPr>
        </p:pic>
        <p:sp>
          <p:nvSpPr>
            <p:cNvPr id="13" name="TextBox 12">
              <a:extLst>
                <a:ext uri="{FF2B5EF4-FFF2-40B4-BE49-F238E27FC236}">
                  <a16:creationId xmlns:a16="http://schemas.microsoft.com/office/drawing/2014/main" id="{5D7FF014-4731-3414-7850-F5148340885E}"/>
                </a:ext>
              </a:extLst>
            </p:cNvPr>
            <p:cNvSpPr txBox="1"/>
            <p:nvPr/>
          </p:nvSpPr>
          <p:spPr>
            <a:xfrm>
              <a:off x="1976015" y="4622773"/>
              <a:ext cx="1832460" cy="461665"/>
            </a:xfrm>
            <a:prstGeom prst="rect">
              <a:avLst/>
            </a:prstGeom>
            <a:noFill/>
          </p:spPr>
          <p:txBody>
            <a:bodyPr wrap="square" rtlCol="0">
              <a:spAutoFit/>
            </a:bodyPr>
            <a:lstStyle/>
            <a:p>
              <a:r>
                <a:rPr lang="en-US" sz="800" kern="0" spc="-8" dirty="0">
                  <a:solidFill>
                    <a:srgbClr val="075F96"/>
                  </a:solidFill>
                  <a:latin typeface="Montserrat" panose="00000800000000000000" pitchFamily="2" charset="-52"/>
                  <a:cs typeface="Arial" panose="020B0604020202020204" pitchFamily="34" charset="0"/>
                  <a:sym typeface="Helvetica Light"/>
                </a:rPr>
                <a:t>Ministry of Employment and Labor Relations </a:t>
              </a:r>
              <a:br>
                <a:rPr lang="en-US" sz="800" kern="0" spc="-8" dirty="0">
                  <a:solidFill>
                    <a:srgbClr val="075F96"/>
                  </a:solidFill>
                  <a:latin typeface="Montserrat" panose="00000800000000000000" pitchFamily="2" charset="-52"/>
                  <a:cs typeface="Arial" panose="020B0604020202020204" pitchFamily="34" charset="0"/>
                  <a:sym typeface="Helvetica Light"/>
                </a:rPr>
              </a:br>
              <a:r>
                <a:rPr lang="en-US" sz="800" kern="0" spc="-8" dirty="0">
                  <a:solidFill>
                    <a:srgbClr val="075F96"/>
                  </a:solidFill>
                  <a:latin typeface="Montserrat" panose="00000800000000000000" pitchFamily="2" charset="-52"/>
                  <a:cs typeface="Arial" panose="020B0604020202020204" pitchFamily="34" charset="0"/>
                  <a:sym typeface="Helvetica Light"/>
                </a:rPr>
                <a:t>of the Republic of Uzbekistan</a:t>
              </a:r>
              <a:endParaRPr lang="ru-RU" sz="800" dirty="0">
                <a:solidFill>
                  <a:srgbClr val="075F96"/>
                </a:solidFill>
                <a:latin typeface="Montserrat" panose="00000800000000000000" pitchFamily="2" charset="-52"/>
              </a:endParaRPr>
            </a:p>
          </p:txBody>
        </p:sp>
      </p:grpSp>
    </p:spTree>
    <p:extLst>
      <p:ext uri="{BB962C8B-B14F-4D97-AF65-F5344CB8AC3E}">
        <p14:creationId xmlns:p14="http://schemas.microsoft.com/office/powerpoint/2010/main" val="1249804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4428445" cy="763525"/>
          </a:xfrm>
        </p:spPr>
        <p:txBody>
          <a:bodyPr>
            <a:normAutofit/>
          </a:bodyPr>
          <a:lstStyle/>
          <a:p>
            <a:pPr algn="ctr"/>
            <a:r>
              <a:rPr lang="en-US" sz="2000" b="1" dirty="0">
                <a:solidFill>
                  <a:schemeClr val="bg1"/>
                </a:solidFill>
                <a:latin typeface="Arial" panose="020B0604020202020204" pitchFamily="34" charset="0"/>
                <a:ea typeface="PT Sans Narrow" panose="020B0506020203020204" pitchFamily="34" charset="-52"/>
                <a:cs typeface="Arial" panose="020B0604020202020204" pitchFamily="34" charset="0"/>
              </a:rPr>
              <a:t>COLLEGES IN THE FIELD OF CONSTRUCTION</a:t>
            </a:r>
            <a:endParaRPr lang="ru-RU" sz="2000" b="1" dirty="0">
              <a:solidFill>
                <a:schemeClr val="bg1"/>
              </a:solidFill>
              <a:latin typeface="Arial" panose="020B0604020202020204" pitchFamily="34" charset="0"/>
              <a:ea typeface="PT Sans Narrow" panose="020B0506020203020204" pitchFamily="34" charset="-52"/>
              <a:cs typeface="Arial" panose="020B0604020202020204" pitchFamily="34" charset="0"/>
            </a:endParaRPr>
          </a:p>
        </p:txBody>
      </p:sp>
      <p:grpSp>
        <p:nvGrpSpPr>
          <p:cNvPr id="7" name="Группа 6">
            <a:extLst>
              <a:ext uri="{FF2B5EF4-FFF2-40B4-BE49-F238E27FC236}">
                <a16:creationId xmlns:a16="http://schemas.microsoft.com/office/drawing/2014/main" id="{DA7EF3B5-4049-BCC4-52EB-883D188EE231}"/>
              </a:ext>
            </a:extLst>
          </p:cNvPr>
          <p:cNvGrpSpPr/>
          <p:nvPr/>
        </p:nvGrpSpPr>
        <p:grpSpPr>
          <a:xfrm>
            <a:off x="1059785" y="1044700"/>
            <a:ext cx="7024430" cy="3548845"/>
            <a:chOff x="731520" y="1041850"/>
            <a:chExt cx="10080000" cy="5760000"/>
          </a:xfrm>
        </p:grpSpPr>
        <p:pic>
          <p:nvPicPr>
            <p:cNvPr id="3" name="Рисунок 2">
              <a:extLst>
                <a:ext uri="{FF2B5EF4-FFF2-40B4-BE49-F238E27FC236}">
                  <a16:creationId xmlns:a16="http://schemas.microsoft.com/office/drawing/2014/main" id="{C6D74A38-A484-226B-A08E-CB33C3425E92}"/>
                </a:ext>
              </a:extLst>
            </p:cNvPr>
            <p:cNvPicPr>
              <a:picLocks/>
            </p:cNvPicPr>
            <p:nvPr/>
          </p:nvPicPr>
          <p:blipFill rotWithShape="1">
            <a:blip r:embed="rId2" cstate="print">
              <a:extLst>
                <a:ext uri="{28A0092B-C50C-407E-A947-70E740481C1C}">
                  <a14:useLocalDpi xmlns:a14="http://schemas.microsoft.com/office/drawing/2010/main" val="0"/>
                </a:ext>
              </a:extLst>
            </a:blip>
            <a:srcRect l="25566" t="2431" r="9752" b="-2431"/>
            <a:stretch/>
          </p:blipFill>
          <p:spPr>
            <a:xfrm>
              <a:off x="731520" y="1043730"/>
              <a:ext cx="5040000" cy="2880000"/>
            </a:xfrm>
            <a:prstGeom prst="rect">
              <a:avLst/>
            </a:prstGeom>
            <a:ln>
              <a:noFill/>
            </a:ln>
            <a:effectLst>
              <a:softEdge rad="112500"/>
            </a:effectLst>
          </p:spPr>
        </p:pic>
        <p:pic>
          <p:nvPicPr>
            <p:cNvPr id="4" name="Рисунок 3">
              <a:extLst>
                <a:ext uri="{FF2B5EF4-FFF2-40B4-BE49-F238E27FC236}">
                  <a16:creationId xmlns:a16="http://schemas.microsoft.com/office/drawing/2014/main" id="{A2B048BC-803B-44A7-7D58-C5CCA1450D1A}"/>
                </a:ext>
              </a:extLst>
            </p:cNvPr>
            <p:cNvPicPr>
              <a:picLocks/>
            </p:cNvPicPr>
            <p:nvPr/>
          </p:nvPicPr>
          <p:blipFill rotWithShape="1">
            <a:blip r:embed="rId3" cstate="print">
              <a:extLst>
                <a:ext uri="{28A0092B-C50C-407E-A947-70E740481C1C}">
                  <a14:useLocalDpi xmlns:a14="http://schemas.microsoft.com/office/drawing/2010/main" val="0"/>
                </a:ext>
              </a:extLst>
            </a:blip>
            <a:srcRect l="9117" t="2911" r="27339"/>
            <a:stretch/>
          </p:blipFill>
          <p:spPr>
            <a:xfrm>
              <a:off x="5771520" y="1041850"/>
              <a:ext cx="5040000" cy="2880000"/>
            </a:xfrm>
            <a:prstGeom prst="rect">
              <a:avLst/>
            </a:prstGeom>
            <a:ln>
              <a:noFill/>
            </a:ln>
            <a:effectLst>
              <a:softEdge rad="112500"/>
            </a:effectLst>
          </p:spPr>
        </p:pic>
        <p:pic>
          <p:nvPicPr>
            <p:cNvPr id="5" name="Рисунок 4">
              <a:extLst>
                <a:ext uri="{FF2B5EF4-FFF2-40B4-BE49-F238E27FC236}">
                  <a16:creationId xmlns:a16="http://schemas.microsoft.com/office/drawing/2014/main" id="{41CDDABA-3E33-0B85-FF70-B911F08AB08E}"/>
                </a:ext>
              </a:extLst>
            </p:cNvPr>
            <p:cNvPicPr>
              <a:picLocks/>
            </p:cNvPicPr>
            <p:nvPr/>
          </p:nvPicPr>
          <p:blipFill rotWithShape="1">
            <a:blip r:embed="rId4" cstate="print">
              <a:extLst>
                <a:ext uri="{28A0092B-C50C-407E-A947-70E740481C1C}">
                  <a14:useLocalDpi xmlns:a14="http://schemas.microsoft.com/office/drawing/2010/main" val="0"/>
                </a:ext>
              </a:extLst>
            </a:blip>
            <a:srcRect l="13629" r="14549"/>
            <a:stretch/>
          </p:blipFill>
          <p:spPr>
            <a:xfrm>
              <a:off x="5771520" y="3921850"/>
              <a:ext cx="5040000" cy="2880000"/>
            </a:xfrm>
            <a:prstGeom prst="rect">
              <a:avLst/>
            </a:prstGeom>
            <a:ln>
              <a:noFill/>
            </a:ln>
            <a:effectLst>
              <a:softEdge rad="112500"/>
            </a:effectLst>
          </p:spPr>
        </p:pic>
        <p:pic>
          <p:nvPicPr>
            <p:cNvPr id="6" name="Рисунок 5">
              <a:extLst>
                <a:ext uri="{FF2B5EF4-FFF2-40B4-BE49-F238E27FC236}">
                  <a16:creationId xmlns:a16="http://schemas.microsoft.com/office/drawing/2014/main" id="{40A819DB-9456-AF98-5416-7EE9AC227A5F}"/>
                </a:ext>
              </a:extLst>
            </p:cNvPr>
            <p:cNvPicPr>
              <a:picLocks/>
            </p:cNvPicPr>
            <p:nvPr/>
          </p:nvPicPr>
          <p:blipFill rotWithShape="1">
            <a:blip r:embed="rId5" cstate="print">
              <a:extLst>
                <a:ext uri="{28A0092B-C50C-407E-A947-70E740481C1C}">
                  <a14:useLocalDpi xmlns:a14="http://schemas.microsoft.com/office/drawing/2010/main" val="0"/>
                </a:ext>
              </a:extLst>
            </a:blip>
            <a:srcRect l="13560" r="15341"/>
            <a:stretch/>
          </p:blipFill>
          <p:spPr>
            <a:xfrm>
              <a:off x="731520" y="3876700"/>
              <a:ext cx="5040000" cy="2880000"/>
            </a:xfrm>
            <a:prstGeom prst="rect">
              <a:avLst/>
            </a:prstGeom>
            <a:ln>
              <a:noFill/>
            </a:ln>
            <a:effectLst>
              <a:softEdge rad="112500"/>
            </a:effectLst>
          </p:spPr>
        </p:pic>
      </p:grpSp>
      <p:grpSp>
        <p:nvGrpSpPr>
          <p:cNvPr id="8" name="Группа 7">
            <a:extLst>
              <a:ext uri="{FF2B5EF4-FFF2-40B4-BE49-F238E27FC236}">
                <a16:creationId xmlns:a16="http://schemas.microsoft.com/office/drawing/2014/main" id="{15F2E733-B0D9-0E94-E18D-E14EA9A3D750}"/>
              </a:ext>
            </a:extLst>
          </p:cNvPr>
          <p:cNvGrpSpPr/>
          <p:nvPr/>
        </p:nvGrpSpPr>
        <p:grpSpPr>
          <a:xfrm>
            <a:off x="1517900" y="4593545"/>
            <a:ext cx="2290575" cy="505673"/>
            <a:chOff x="1517900" y="4593545"/>
            <a:chExt cx="2290575" cy="505673"/>
          </a:xfrm>
        </p:grpSpPr>
        <p:pic>
          <p:nvPicPr>
            <p:cNvPr id="9" name="Рисунок 8">
              <a:extLst>
                <a:ext uri="{FF2B5EF4-FFF2-40B4-BE49-F238E27FC236}">
                  <a16:creationId xmlns:a16="http://schemas.microsoft.com/office/drawing/2014/main" id="{5F375403-E05C-95F9-B04A-B093E5AC5DC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73280"/>
            <a:stretch/>
          </p:blipFill>
          <p:spPr>
            <a:xfrm>
              <a:off x="1517900" y="4593545"/>
              <a:ext cx="458115" cy="505673"/>
            </a:xfrm>
            <a:prstGeom prst="rect">
              <a:avLst/>
            </a:prstGeom>
          </p:spPr>
        </p:pic>
        <p:sp>
          <p:nvSpPr>
            <p:cNvPr id="10" name="TextBox 9">
              <a:extLst>
                <a:ext uri="{FF2B5EF4-FFF2-40B4-BE49-F238E27FC236}">
                  <a16:creationId xmlns:a16="http://schemas.microsoft.com/office/drawing/2014/main" id="{A9BAC54E-2EC1-1927-4639-C56334F1CF79}"/>
                </a:ext>
              </a:extLst>
            </p:cNvPr>
            <p:cNvSpPr txBox="1"/>
            <p:nvPr/>
          </p:nvSpPr>
          <p:spPr>
            <a:xfrm>
              <a:off x="1976015" y="4622773"/>
              <a:ext cx="1832460" cy="461665"/>
            </a:xfrm>
            <a:prstGeom prst="rect">
              <a:avLst/>
            </a:prstGeom>
            <a:noFill/>
          </p:spPr>
          <p:txBody>
            <a:bodyPr wrap="square" rtlCol="0">
              <a:spAutoFit/>
            </a:bodyPr>
            <a:lstStyle/>
            <a:p>
              <a:r>
                <a:rPr lang="en-US" sz="800" kern="0" spc="-8" dirty="0">
                  <a:solidFill>
                    <a:srgbClr val="075F96"/>
                  </a:solidFill>
                  <a:latin typeface="Montserrat" panose="00000800000000000000" pitchFamily="2" charset="-52"/>
                  <a:cs typeface="Arial" panose="020B0604020202020204" pitchFamily="34" charset="0"/>
                  <a:sym typeface="Helvetica Light"/>
                </a:rPr>
                <a:t>Ministry of Employment and Labor Relations </a:t>
              </a:r>
              <a:br>
                <a:rPr lang="en-US" sz="800" kern="0" spc="-8" dirty="0">
                  <a:solidFill>
                    <a:srgbClr val="075F96"/>
                  </a:solidFill>
                  <a:latin typeface="Montserrat" panose="00000800000000000000" pitchFamily="2" charset="-52"/>
                  <a:cs typeface="Arial" panose="020B0604020202020204" pitchFamily="34" charset="0"/>
                  <a:sym typeface="Helvetica Light"/>
                </a:rPr>
              </a:br>
              <a:r>
                <a:rPr lang="en-US" sz="800" kern="0" spc="-8" dirty="0">
                  <a:solidFill>
                    <a:srgbClr val="075F96"/>
                  </a:solidFill>
                  <a:latin typeface="Montserrat" panose="00000800000000000000" pitchFamily="2" charset="-52"/>
                  <a:cs typeface="Arial" panose="020B0604020202020204" pitchFamily="34" charset="0"/>
                  <a:sym typeface="Helvetica Light"/>
                </a:rPr>
                <a:t>of the Republic of Uzbekistan</a:t>
              </a:r>
              <a:endParaRPr lang="ru-RU" sz="800" dirty="0">
                <a:solidFill>
                  <a:srgbClr val="075F96"/>
                </a:solidFill>
                <a:latin typeface="Montserrat" panose="00000800000000000000" pitchFamily="2" charset="-52"/>
              </a:endParaRPr>
            </a:p>
          </p:txBody>
        </p:sp>
      </p:grpSp>
    </p:spTree>
    <p:extLst>
      <p:ext uri="{BB962C8B-B14F-4D97-AF65-F5344CB8AC3E}">
        <p14:creationId xmlns:p14="http://schemas.microsoft.com/office/powerpoint/2010/main" val="13060717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ADB Project Document" ma:contentTypeID="0x010100A3BFD338C4D69F46BE33AA49AB50870100C520B00D8BB20C45814389052060F14C" ma:contentTypeVersion="21" ma:contentTypeDescription="" ma:contentTypeScope="" ma:versionID="58be340fe5619450d09685c0a5b7b67a">
  <xsd:schema xmlns:xsd="http://www.w3.org/2001/XMLSchema" xmlns:xs="http://www.w3.org/2001/XMLSchema" xmlns:p="http://schemas.microsoft.com/office/2006/metadata/properties" xmlns:ns2="c1fdd505-2570-46c2-bd04-3e0f2d874cf5" xmlns:ns3="cf371439-f430-41b1-8688-7ef6c47b85d0" xmlns:ns4="374793f7-8f2b-4177-9cc3-2a8d0cfae40f" targetNamespace="http://schemas.microsoft.com/office/2006/metadata/properties" ma:root="true" ma:fieldsID="4ba4e69ffd3f543ad970e0b458f0e8b3" ns2:_="" ns3:_="" ns4:_="">
    <xsd:import namespace="c1fdd505-2570-46c2-bd04-3e0f2d874cf5"/>
    <xsd:import namespace="cf371439-f430-41b1-8688-7ef6c47b85d0"/>
    <xsd:import namespace="374793f7-8f2b-4177-9cc3-2a8d0cfae40f"/>
    <xsd:element name="properties">
      <xsd:complexType>
        <xsd:sequence>
          <xsd:element name="documentManagement">
            <xsd:complexType>
              <xsd:all>
                <xsd:element ref="ns2:ADBDocumentDate" minOccurs="0"/>
                <xsd:element ref="ns2:ADBMonth" minOccurs="0"/>
                <xsd:element ref="ns2:ADBYear" minOccurs="0"/>
                <xsd:element ref="ns2:ADBAuthors" minOccurs="0"/>
                <xsd:element ref="ns2:ADBSourceLink" minOccurs="0"/>
                <xsd:element ref="ns2:ADBCirculatedLink" minOccurs="0"/>
                <xsd:element ref="ns2:a0d1b14b197747dfafc19f70ff45d4f6" minOccurs="0"/>
                <xsd:element ref="ns2:d01a0ce1b141461dbfb235a3ab729a2c" minOccurs="0"/>
                <xsd:element ref="ns2:TaxCatchAll" minOccurs="0"/>
                <xsd:element ref="ns2:hca2169e3b0945318411f30479ba40c8" minOccurs="0"/>
                <xsd:element ref="ns2:p030e467f78f45b4ae8f7e2c17ea4d82" minOccurs="0"/>
                <xsd:element ref="ns2:h00e4aaaf4624e24a7df7f06faa038c6" minOccurs="0"/>
                <xsd:element ref="ns2:d61536b25a8a4fedb48bb564279be82a" minOccurs="0"/>
                <xsd:element ref="ns2:j78542b1fffc4a1c84659474212e3133" minOccurs="0"/>
                <xsd:element ref="ns2:ADBDocumentTypeValue" minOccurs="0"/>
                <xsd:element ref="ns2:ia017ac09b1942648b563fe0b2b14d52" minOccurs="0"/>
                <xsd:element ref="ns2:h35d3bd3f16b4964a022bfaedf90233f" minOccurs="0"/>
                <xsd:element ref="ns2:kc098dd651dc4f4b9248417ab8ccab6f" minOccurs="0"/>
                <xsd:element ref="ns2:k985dbdc596c44d7acaf8184f33920f0" minOccurs="0"/>
                <xsd:element ref="ns3:MediaServiceMetadata" minOccurs="0"/>
                <xsd:element ref="ns3:MediaServiceFastMetadata" minOccurs="0"/>
                <xsd:element ref="ns4:SharedWithUsers" minOccurs="0"/>
                <xsd:element ref="ns4:SharedWithDetail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3:MediaLengthInSeconds"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fdd505-2570-46c2-bd04-3e0f2d874cf5" elementFormDefault="qualified">
    <xsd:import namespace="http://schemas.microsoft.com/office/2006/documentManagement/types"/>
    <xsd:import namespace="http://schemas.microsoft.com/office/infopath/2007/PartnerControls"/>
    <xsd:element name="ADBDocumentDate" ma:index="3" nillable="true" ma:displayName="Document Date" ma:format="DateOnly" ma:internalName="ADBDocumentDate">
      <xsd:simpleType>
        <xsd:restriction base="dms:DateTime"/>
      </xsd:simpleType>
    </xsd:element>
    <xsd:element name="ADBMonth" ma:index="4" nillable="true" ma:displayName="Month" ma:format="Dropdown" ma:internalName="ADBMonth">
      <xsd:simpleType>
        <xsd:restriction base="dms:Choice">
          <xsd:enumeration value="01-Jan"/>
          <xsd:enumeration value="02-Feb"/>
          <xsd:enumeration value="03-Mar"/>
          <xsd:enumeration value="04-Apr"/>
          <xsd:enumeration value="05-May"/>
          <xsd:enumeration value="06-Jun"/>
          <xsd:enumeration value="07-Jul"/>
          <xsd:enumeration value="08-Aug"/>
          <xsd:enumeration value="09-Sep"/>
          <xsd:enumeration value="10-Oct"/>
          <xsd:enumeration value="11-Nov"/>
          <xsd:enumeration value="12-Dec"/>
        </xsd:restriction>
      </xsd:simpleType>
    </xsd:element>
    <xsd:element name="ADBYear" ma:index="5" nillable="true" ma:displayName="Year" ma:internalName="ADBYear">
      <xsd:simpleType>
        <xsd:restriction base="dms:Text">
          <xsd:maxLength value="4"/>
        </xsd:restriction>
      </xsd:simpleType>
    </xsd:element>
    <xsd:element name="ADBAuthors" ma:index="6" nillable="true" ma:displayName="Authors" ma:list="UserInfo" ma:SharePointGroup="0" ma:internalName="ADBAuthors"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DBSourceLink" ma:index="16" nillable="true" ma:displayName="Source Link" ma:format="Hyperlink" ma:internalName="ADBSourceLink">
      <xsd:complexType>
        <xsd:complexContent>
          <xsd:extension base="dms:URL">
            <xsd:sequence>
              <xsd:element name="Url" type="dms:ValidUrl" minOccurs="0" nillable="true"/>
              <xsd:element name="Description" type="xsd:string" nillable="true"/>
            </xsd:sequence>
          </xsd:extension>
        </xsd:complexContent>
      </xsd:complexType>
    </xsd:element>
    <xsd:element name="ADBCirculatedLink" ma:index="17" nillable="true" ma:displayName="Final Document Link" ma:format="Hyperlink" ma:internalName="ADBCirculatedLink">
      <xsd:complexType>
        <xsd:complexContent>
          <xsd:extension base="dms:URL">
            <xsd:sequence>
              <xsd:element name="Url" type="dms:ValidUrl" minOccurs="0" nillable="true"/>
              <xsd:element name="Description" type="xsd:string" nillable="true"/>
            </xsd:sequence>
          </xsd:extension>
        </xsd:complexContent>
      </xsd:complexType>
    </xsd:element>
    <xsd:element name="a0d1b14b197747dfafc19f70ff45d4f6" ma:index="18" nillable="true" ma:taxonomy="true" ma:internalName="a0d1b14b197747dfafc19f70ff45d4f6" ma:taxonomyFieldName="ADBProjectDocumentType" ma:displayName="ADB Project Document Type" ma:default="" ma:fieldId="{a0d1b14b-1977-47df-afc1-9f70ff45d4f6}" ma:sspId="115af50e-efb3-4a0e-b425-875ff625e09e" ma:termSetId="14b53411-9553-454e-9031-2e4b08df825b" ma:anchorId="00000000-0000-0000-0000-000000000000" ma:open="false" ma:isKeyword="false">
      <xsd:complexType>
        <xsd:sequence>
          <xsd:element ref="pc:Terms" minOccurs="0" maxOccurs="1"/>
        </xsd:sequence>
      </xsd:complexType>
    </xsd:element>
    <xsd:element name="d01a0ce1b141461dbfb235a3ab729a2c" ma:index="19" nillable="true" ma:taxonomy="true" ma:internalName="d01a0ce1b141461dbfb235a3ab729a2c" ma:taxonomyFieldName="ADBSector" ma:displayName="Sector" ma:default="" ma:fieldId="{d01a0ce1-b141-461d-bfb2-35a3ab729a2c}" ma:sspId="115af50e-efb3-4a0e-b425-875ff625e09e" ma:termSetId="bae01210-cdc5-4479-86d7-616c28c0a9b3" ma:anchorId="00000000-0000-0000-0000-000000000000" ma:open="false" ma:isKeyword="false">
      <xsd:complexType>
        <xsd:sequence>
          <xsd:element ref="pc:Terms" minOccurs="0" maxOccurs="1"/>
        </xsd:sequence>
      </xsd:complexType>
    </xsd:element>
    <xsd:element name="TaxCatchAll" ma:index="20" nillable="true" ma:displayName="Taxonomy Catch All Column" ma:hidden="true" ma:list="{386ab4f6-7bbe-4882-af96-60d4468885a4}" ma:internalName="TaxCatchAll" ma:showField="CatchAllData" ma:web="374793f7-8f2b-4177-9cc3-2a8d0cfae40f">
      <xsd:complexType>
        <xsd:complexContent>
          <xsd:extension base="dms:MultiChoiceLookup">
            <xsd:sequence>
              <xsd:element name="Value" type="dms:Lookup" maxOccurs="unbounded" minOccurs="0" nillable="true"/>
            </xsd:sequence>
          </xsd:extension>
        </xsd:complexContent>
      </xsd:complexType>
    </xsd:element>
    <xsd:element name="hca2169e3b0945318411f30479ba40c8" ma:index="21" nillable="true" ma:taxonomy="true" ma:internalName="hca2169e3b0945318411f30479ba40c8" ma:taxonomyFieldName="ADBProject" ma:displayName="Project" ma:default="" ma:fieldId="{1ca2169e-3b09-4531-8411-f30479ba40c8}" ma:sspId="115af50e-efb3-4a0e-b425-875ff625e09e" ma:termSetId="7a252312-03a3-44f4-bc5c-a08b11dfe2f6" ma:anchorId="00000000-0000-0000-0000-000000000000" ma:open="false" ma:isKeyword="false">
      <xsd:complexType>
        <xsd:sequence>
          <xsd:element ref="pc:Terms" minOccurs="0" maxOccurs="1"/>
        </xsd:sequence>
      </xsd:complexType>
    </xsd:element>
    <xsd:element name="p030e467f78f45b4ae8f7e2c17ea4d82" ma:index="22" nillable="true" ma:taxonomy="true" ma:internalName="p030e467f78f45b4ae8f7e2c17ea4d82" ma:taxonomyFieldName="ADBDocumentSecurity" ma:displayName="Document Security" ma:default="" ma:fieldId="{9030e467-f78f-45b4-ae8f-7e2c17ea4d82}" ma:sspId="115af50e-efb3-4a0e-b425-875ff625e09e" ma:termSetId="9b0b4686-afa9-4a02-bc15-8fbc99f17210" ma:anchorId="00000000-0000-0000-0000-000000000000" ma:open="false" ma:isKeyword="false">
      <xsd:complexType>
        <xsd:sequence>
          <xsd:element ref="pc:Terms" minOccurs="0" maxOccurs="1"/>
        </xsd:sequence>
      </xsd:complexType>
    </xsd:element>
    <xsd:element name="h00e4aaaf4624e24a7df7f06faa038c6" ma:index="24" nillable="true" ma:taxonomy="true" ma:internalName="h00e4aaaf4624e24a7df7f06faa038c6" ma:taxonomyFieldName="ADBDocumentLanguage" ma:displayName="Document Language" ma:default="1;#English|16ac8743-31bb-43f8-9a73-533a041667d6" ma:fieldId="{100e4aaa-f462-4e24-a7df-7f06faa038c6}" ma:sspId="115af50e-efb3-4a0e-b425-875ff625e09e" ma:termSetId="fdf74959-6eb2-4689-a0fc-b9e1ab230b09" ma:anchorId="00000000-0000-0000-0000-000000000000" ma:open="false" ma:isKeyword="false">
      <xsd:complexType>
        <xsd:sequence>
          <xsd:element ref="pc:Terms" minOccurs="0" maxOccurs="1"/>
        </xsd:sequence>
      </xsd:complexType>
    </xsd:element>
    <xsd:element name="d61536b25a8a4fedb48bb564279be82a" ma:index="27" nillable="true" ma:taxonomy="true" ma:internalName="d61536b25a8a4fedb48bb564279be82a" ma:taxonomyFieldName="ADBDepartmentOwner" ma:displayName="Department Owner" ma:default="" ma:fieldId="{d61536b2-5a8a-4fed-b48b-b564279be82a}" ma:sspId="115af50e-efb3-4a0e-b425-875ff625e09e" ma:termSetId="b965cdb6-1071-4c6a-a9a3-189d53a950d4" ma:anchorId="00000000-0000-0000-0000-000000000000" ma:open="false" ma:isKeyword="false">
      <xsd:complexType>
        <xsd:sequence>
          <xsd:element ref="pc:Terms" minOccurs="0" maxOccurs="1"/>
        </xsd:sequence>
      </xsd:complexType>
    </xsd:element>
    <xsd:element name="j78542b1fffc4a1c84659474212e3133" ma:index="31" nillable="true" ma:taxonomy="true" ma:internalName="j78542b1fffc4a1c84659474212e3133" ma:taxonomyFieldName="ADBContentGroup" ma:displayName="Content Group" ma:default="2;#CWRD|6d71ff58-4882-4388-ab5c-218969b1e9c8" ma:fieldId="{378542b1-fffc-4a1c-8465-9474212e3133}" ma:taxonomyMulti="true" ma:sspId="115af50e-efb3-4a0e-b425-875ff625e09e" ma:termSetId="2a9ffbee-93a5-418b-bcdb-8d6817936e6b" ma:anchorId="00000000-0000-0000-0000-000000000000" ma:open="false" ma:isKeyword="false">
      <xsd:complexType>
        <xsd:sequence>
          <xsd:element ref="pc:Terms" minOccurs="0" maxOccurs="1"/>
        </xsd:sequence>
      </xsd:complexType>
    </xsd:element>
    <xsd:element name="ADBDocumentTypeValue" ma:index="32" nillable="true" ma:displayName="Document Type" ma:hidden="true" ma:internalName="ADBDocumentTypeValue" ma:readOnly="false">
      <xsd:simpleType>
        <xsd:restriction base="dms:Text">
          <xsd:maxLength value="255"/>
        </xsd:restriction>
      </xsd:simpleType>
    </xsd:element>
    <xsd:element name="ia017ac09b1942648b563fe0b2b14d52" ma:index="33" nillable="true" ma:taxonomy="true" ma:internalName="ia017ac09b1942648b563fe0b2b14d52" ma:taxonomyFieldName="ADBDivision" ma:displayName="Division" ma:default="" ma:fieldId="{2a017ac0-9b19-4264-8b56-3fe0b2b14d52}" ma:sspId="115af50e-efb3-4a0e-b425-875ff625e09e" ma:termSetId="d736278f-2140-40cc-b46b-6a0ab0de2d29" ma:anchorId="00000000-0000-0000-0000-000000000000" ma:open="false" ma:isKeyword="false">
      <xsd:complexType>
        <xsd:sequence>
          <xsd:element ref="pc:Terms" minOccurs="0" maxOccurs="1"/>
        </xsd:sequence>
      </xsd:complexType>
    </xsd:element>
    <xsd:element name="h35d3bd3f16b4964a022bfaedf90233f" ma:index="34" nillable="true" ma:taxonomy="true" ma:internalName="h35d3bd3f16b4964a022bfaedf90233f" ma:taxonomyFieldName="ADBSubRegion" ma:displayName="Subregion" ma:default="" ma:fieldId="{135d3bd3-f16b-4964-a022-bfaedf90233f}" ma:taxonomyMulti="true" ma:sspId="115af50e-efb3-4a0e-b425-875ff625e09e" ma:termSetId="26887811-cbc8-440f-ae3c-476d537525b4" ma:anchorId="00000000-0000-0000-0000-000000000000" ma:open="false" ma:isKeyword="false">
      <xsd:complexType>
        <xsd:sequence>
          <xsd:element ref="pc:Terms" minOccurs="0" maxOccurs="1"/>
        </xsd:sequence>
      </xsd:complexType>
    </xsd:element>
    <xsd:element name="kc098dd651dc4f4b9248417ab8ccab6f" ma:index="36" nillable="true" ma:taxonomy="true" ma:internalName="kc098dd651dc4f4b9248417ab8ccab6f" ma:taxonomyFieldName="Segment" ma:displayName="Segment" ma:readOnly="false" ma:default="" ma:fieldId="{4c098dd6-51dc-4f4b-9248-417ab8ccab6f}" ma:sspId="115af50e-efb3-4a0e-b425-875ff625e09e" ma:termSetId="ca487498-3907-4013-84b5-72a7400220c5" ma:anchorId="00000000-0000-0000-0000-000000000000" ma:open="false" ma:isKeyword="false">
      <xsd:complexType>
        <xsd:sequence>
          <xsd:element ref="pc:Terms" minOccurs="0" maxOccurs="1"/>
        </xsd:sequence>
      </xsd:complexType>
    </xsd:element>
    <xsd:element name="k985dbdc596c44d7acaf8184f33920f0" ma:index="37" nillable="true" ma:taxonomy="true" ma:internalName="k985dbdc596c44d7acaf8184f33920f0" ma:taxonomyFieldName="ADBCountry" ma:displayName="Country" ma:default="" ma:fieldId="{4985dbdc-596c-44d7-acaf-8184f33920f0}" ma:sspId="115af50e-efb3-4a0e-b425-875ff625e09e" ma:termSetId="169202c7-46da-431e-ac86-348c41a1f49b"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f371439-f430-41b1-8688-7ef6c47b85d0" elementFormDefault="qualified">
    <xsd:import namespace="http://schemas.microsoft.com/office/2006/documentManagement/types"/>
    <xsd:import namespace="http://schemas.microsoft.com/office/infopath/2007/PartnerControls"/>
    <xsd:element name="MediaServiceMetadata" ma:index="38" nillable="true" ma:displayName="MediaServiceMetadata" ma:hidden="true" ma:internalName="MediaServiceMetadata" ma:readOnly="true">
      <xsd:simpleType>
        <xsd:restriction base="dms:Note"/>
      </xsd:simpleType>
    </xsd:element>
    <xsd:element name="MediaServiceFastMetadata" ma:index="39" nillable="true" ma:displayName="MediaServiceFastMetadata" ma:hidden="true" ma:internalName="MediaServiceFastMetadata" ma:readOnly="true">
      <xsd:simpleType>
        <xsd:restriction base="dms:Note"/>
      </xsd:simpleType>
    </xsd:element>
    <xsd:element name="MediaServiceAutoTags" ma:index="42" nillable="true" ma:displayName="Tags" ma:internalName="MediaServiceAutoTags" ma:readOnly="true">
      <xsd:simpleType>
        <xsd:restriction base="dms:Text"/>
      </xsd:simpleType>
    </xsd:element>
    <xsd:element name="MediaServiceOCR" ma:index="43" nillable="true" ma:displayName="Extracted Text" ma:internalName="MediaServiceOCR" ma:readOnly="true">
      <xsd:simpleType>
        <xsd:restriction base="dms:Note">
          <xsd:maxLength value="255"/>
        </xsd:restriction>
      </xsd:simpleType>
    </xsd:element>
    <xsd:element name="MediaServiceGenerationTime" ma:index="44" nillable="true" ma:displayName="MediaServiceGenerationTime" ma:hidden="true" ma:internalName="MediaServiceGenerationTime" ma:readOnly="true">
      <xsd:simpleType>
        <xsd:restriction base="dms:Text"/>
      </xsd:simpleType>
    </xsd:element>
    <xsd:element name="MediaServiceEventHashCode" ma:index="45" nillable="true" ma:displayName="MediaServiceEventHashCode" ma:hidden="true" ma:internalName="MediaServiceEventHashCode" ma:readOnly="true">
      <xsd:simpleType>
        <xsd:restriction base="dms:Text"/>
      </xsd:simpleType>
    </xsd:element>
    <xsd:element name="MediaServiceDateTaken" ma:index="46" nillable="true" ma:displayName="MediaServiceDateTaken" ma:hidden="true" ma:internalName="MediaServiceDateTaken" ma:readOnly="true">
      <xsd:simpleType>
        <xsd:restriction base="dms:Text"/>
      </xsd:simpleType>
    </xsd:element>
    <xsd:element name="MediaServiceLocation" ma:index="47" nillable="true" ma:displayName="Location" ma:internalName="MediaServiceLocation" ma:readOnly="true">
      <xsd:simpleType>
        <xsd:restriction base="dms:Text"/>
      </xsd:simpleType>
    </xsd:element>
    <xsd:element name="MediaServiceAutoKeyPoints" ma:index="48" nillable="true" ma:displayName="MediaServiceAutoKeyPoints" ma:hidden="true" ma:internalName="MediaServiceAutoKeyPoints" ma:readOnly="true">
      <xsd:simpleType>
        <xsd:restriction base="dms:Note"/>
      </xsd:simpleType>
    </xsd:element>
    <xsd:element name="MediaServiceKeyPoints" ma:index="49" nillable="true" ma:displayName="KeyPoints" ma:internalName="MediaServiceKeyPoints" ma:readOnly="true">
      <xsd:simpleType>
        <xsd:restriction base="dms:Note">
          <xsd:maxLength value="255"/>
        </xsd:restriction>
      </xsd:simpleType>
    </xsd:element>
    <xsd:element name="MediaLengthInSeconds" ma:index="50" nillable="true" ma:displayName="Length (seconds)" ma:internalName="MediaLengthInSeconds" ma:readOnly="true">
      <xsd:simpleType>
        <xsd:restriction base="dms:Unknown"/>
      </xsd:simpleType>
    </xsd:element>
    <xsd:element name="lcf76f155ced4ddcb4097134ff3c332f" ma:index="52" nillable="true" ma:taxonomy="true" ma:internalName="lcf76f155ced4ddcb4097134ff3c332f" ma:taxonomyFieldName="MediaServiceImageTags" ma:displayName="Image Tags" ma:readOnly="false" ma:fieldId="{5cf76f15-5ced-4ddc-b409-7134ff3c332f}" ma:taxonomyMulti="true" ma:sspId="115af50e-efb3-4a0e-b425-875ff625e09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74793f7-8f2b-4177-9cc3-2a8d0cfae40f" elementFormDefault="qualified">
    <xsd:import namespace="http://schemas.microsoft.com/office/2006/documentManagement/types"/>
    <xsd:import namespace="http://schemas.microsoft.com/office/infopath/2007/PartnerControls"/>
    <xsd:element name="SharedWithUsers" ma:index="4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4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35" ma:displayName="Content Type"/>
        <xsd:element ref="dc:title" minOccurs="0" maxOccurs="1" ma:index="1" ma:displayName="Task Nam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115af50e-efb3-4a0e-b425-875ff625e09e" ContentTypeId="0x010100A3BFD338C4D69F46BE33AA49AB5087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ADBDocumentDate xmlns="c1fdd505-2570-46c2-bd04-3e0f2d874cf5" xsi:nil="true"/>
    <ADBMonth xmlns="c1fdd505-2570-46c2-bd04-3e0f2d874cf5" xsi:nil="true"/>
    <hca2169e3b0945318411f30479ba40c8 xmlns="c1fdd505-2570-46c2-bd04-3e0f2d874cf5">
      <Terms xmlns="http://schemas.microsoft.com/office/infopath/2007/PartnerControls"/>
    </hca2169e3b0945318411f30479ba40c8>
    <a0d1b14b197747dfafc19f70ff45d4f6 xmlns="c1fdd505-2570-46c2-bd04-3e0f2d874cf5">
      <Terms xmlns="http://schemas.microsoft.com/office/infopath/2007/PartnerControls"/>
    </a0d1b14b197747dfafc19f70ff45d4f6>
    <j78542b1fffc4a1c84659474212e3133 xmlns="c1fdd505-2570-46c2-bd04-3e0f2d874cf5">
      <Terms xmlns="http://schemas.microsoft.com/office/infopath/2007/PartnerControls">
        <TermInfo xmlns="http://schemas.microsoft.com/office/infopath/2007/PartnerControls">
          <TermName xmlns="http://schemas.microsoft.com/office/infopath/2007/PartnerControls">CWRD</TermName>
          <TermId xmlns="http://schemas.microsoft.com/office/infopath/2007/PartnerControls">6d71ff58-4882-4388-ab5c-218969b1e9c8</TermId>
        </TermInfo>
      </Terms>
    </j78542b1fffc4a1c84659474212e3133>
    <ia017ac09b1942648b563fe0b2b14d52 xmlns="c1fdd505-2570-46c2-bd04-3e0f2d874cf5">
      <Terms xmlns="http://schemas.microsoft.com/office/infopath/2007/PartnerControls">
        <TermInfo xmlns="http://schemas.microsoft.com/office/infopath/2007/PartnerControls">
          <TermName xmlns="http://schemas.microsoft.com/office/infopath/2007/PartnerControls">CWRC</TermName>
          <TermId xmlns="http://schemas.microsoft.com/office/infopath/2007/PartnerControls">ecfd6e9e-1aa8-422e-b0ee-5f69329336ed</TermId>
        </TermInfo>
      </Terms>
    </ia017ac09b1942648b563fe0b2b14d52>
    <lcf76f155ced4ddcb4097134ff3c332f xmlns="cf371439-f430-41b1-8688-7ef6c47b85d0">
      <Terms xmlns="http://schemas.microsoft.com/office/infopath/2007/PartnerControls"/>
    </lcf76f155ced4ddcb4097134ff3c332f>
    <ADBYear xmlns="c1fdd505-2570-46c2-bd04-3e0f2d874cf5" xsi:nil="true"/>
    <ADBAuthors xmlns="c1fdd505-2570-46c2-bd04-3e0f2d874cf5">
      <UserInfo>
        <DisplayName/>
        <AccountId xsi:nil="true"/>
        <AccountType/>
      </UserInfo>
    </ADBAuthors>
    <p030e467f78f45b4ae8f7e2c17ea4d82 xmlns="c1fdd505-2570-46c2-bd04-3e0f2d874cf5">
      <Terms xmlns="http://schemas.microsoft.com/office/infopath/2007/PartnerControls"/>
    </p030e467f78f45b4ae8f7e2c17ea4d82>
    <h35d3bd3f16b4964a022bfaedf90233f xmlns="c1fdd505-2570-46c2-bd04-3e0f2d874cf5">
      <Terms xmlns="http://schemas.microsoft.com/office/infopath/2007/PartnerControls">
        <TermInfo xmlns="http://schemas.microsoft.com/office/infopath/2007/PartnerControls">
          <TermName xmlns="http://schemas.microsoft.com/office/infopath/2007/PartnerControls">CAREC</TermName>
          <TermId xmlns="http://schemas.microsoft.com/office/infopath/2007/PartnerControls">815c4229-ad07-427a-8f71-a8b862b1014a</TermId>
        </TermInfo>
      </Terms>
    </h35d3bd3f16b4964a022bfaedf90233f>
    <k985dbdc596c44d7acaf8184f33920f0 xmlns="c1fdd505-2570-46c2-bd04-3e0f2d874cf5">
      <Terms xmlns="http://schemas.microsoft.com/office/infopath/2007/PartnerControls">
        <TermInfo xmlns="http://schemas.microsoft.com/office/infopath/2007/PartnerControls">
          <TermName xmlns="http://schemas.microsoft.com/office/infopath/2007/PartnerControls">Regional</TermName>
          <TermId xmlns="http://schemas.microsoft.com/office/infopath/2007/PartnerControls">d4cb8265-5963-4e16-b4f8-5ada18938c78</TermId>
        </TermInfo>
      </Terms>
    </k985dbdc596c44d7acaf8184f33920f0>
    <ADBSourceLink xmlns="c1fdd505-2570-46c2-bd04-3e0f2d874cf5">
      <Url xsi:nil="true"/>
      <Description xsi:nil="true"/>
    </ADBSourceLink>
    <h00e4aaaf4624e24a7df7f06faa038c6 xmlns="c1fdd505-2570-46c2-bd04-3e0f2d874cf5">
      <Terms xmlns="http://schemas.microsoft.com/office/infopath/2007/PartnerControls">
        <TermInfo xmlns="http://schemas.microsoft.com/office/infopath/2007/PartnerControls">
          <TermName xmlns="http://schemas.microsoft.com/office/infopath/2007/PartnerControls">English</TermName>
          <TermId xmlns="http://schemas.microsoft.com/office/infopath/2007/PartnerControls">16ac8743-31bb-43f8-9a73-533a041667d6</TermId>
        </TermInfo>
      </Terms>
    </h00e4aaaf4624e24a7df7f06faa038c6>
    <kc098dd651dc4f4b9248417ab8ccab6f xmlns="c1fdd505-2570-46c2-bd04-3e0f2d874cf5">
      <Terms xmlns="http://schemas.microsoft.com/office/infopath/2007/PartnerControls"/>
    </kc098dd651dc4f4b9248417ab8ccab6f>
    <d01a0ce1b141461dbfb235a3ab729a2c xmlns="c1fdd505-2570-46c2-bd04-3e0f2d874cf5">
      <Terms xmlns="http://schemas.microsoft.com/office/infopath/2007/PartnerControls"/>
    </d01a0ce1b141461dbfb235a3ab729a2c>
    <ADBDocumentTypeValue xmlns="c1fdd505-2570-46c2-bd04-3e0f2d874cf5" xsi:nil="true"/>
    <d61536b25a8a4fedb48bb564279be82a xmlns="c1fdd505-2570-46c2-bd04-3e0f2d874cf5">
      <Terms xmlns="http://schemas.microsoft.com/office/infopath/2007/PartnerControls">
        <TermInfo xmlns="http://schemas.microsoft.com/office/infopath/2007/PartnerControls">
          <TermName xmlns="http://schemas.microsoft.com/office/infopath/2007/PartnerControls">CWRD</TermName>
          <TermId xmlns="http://schemas.microsoft.com/office/infopath/2007/PartnerControls">6d71ff58-4882-4388-ab5c-218969b1e9c8</TermId>
        </TermInfo>
      </Terms>
    </d61536b25a8a4fedb48bb564279be82a>
    <ADBCirculatedLink xmlns="c1fdd505-2570-46c2-bd04-3e0f2d874cf5">
      <Url xsi:nil="true"/>
      <Description xsi:nil="true"/>
    </ADBCirculatedLink>
    <TaxCatchAll xmlns="c1fdd505-2570-46c2-bd04-3e0f2d874cf5">
      <Value>18</Value>
      <Value>11</Value>
      <Value>4</Value>
      <Value>3</Value>
      <Value>2</Value>
      <Value>1</Value>
    </TaxCatchAll>
  </documentManagement>
</p:properties>
</file>

<file path=customXml/itemProps1.xml><?xml version="1.0" encoding="utf-8"?>
<ds:datastoreItem xmlns:ds="http://schemas.openxmlformats.org/officeDocument/2006/customXml" ds:itemID="{7D2595C4-5B43-45F9-AC84-FBC0C9CD685A}"/>
</file>

<file path=customXml/itemProps2.xml><?xml version="1.0" encoding="utf-8"?>
<ds:datastoreItem xmlns:ds="http://schemas.openxmlformats.org/officeDocument/2006/customXml" ds:itemID="{EB881D12-0E0C-4D89-8339-65C8CEB49E46}"/>
</file>

<file path=customXml/itemProps3.xml><?xml version="1.0" encoding="utf-8"?>
<ds:datastoreItem xmlns:ds="http://schemas.openxmlformats.org/officeDocument/2006/customXml" ds:itemID="{FB486ADA-B4FD-45BC-B443-F92AF1AB36C9}"/>
</file>

<file path=customXml/itemProps4.xml><?xml version="1.0" encoding="utf-8"?>
<ds:datastoreItem xmlns:ds="http://schemas.openxmlformats.org/officeDocument/2006/customXml" ds:itemID="{2BEEDEFB-A0FF-4BF8-A30F-37BF3D4D31B6}"/>
</file>

<file path=docProps/app.xml><?xml version="1.0" encoding="utf-8"?>
<Properties xmlns="http://schemas.openxmlformats.org/officeDocument/2006/extended-properties" xmlns:vt="http://schemas.openxmlformats.org/officeDocument/2006/docPropsVTypes">
  <TotalTime>0</TotalTime>
  <Words>1408</Words>
  <Application>Microsoft Macintosh PowerPoint</Application>
  <PresentationFormat>Экран (16:9)</PresentationFormat>
  <Paragraphs>228</Paragraphs>
  <Slides>19</Slides>
  <Notes>6</Notes>
  <HiddenSlides>0</HiddenSlides>
  <MMClips>0</MMClips>
  <ScaleCrop>false</ScaleCrop>
  <HeadingPairs>
    <vt:vector size="6" baseType="variant">
      <vt:variant>
        <vt:lpstr>Использованные шрифты</vt:lpstr>
      </vt:variant>
      <vt:variant>
        <vt:i4>11</vt:i4>
      </vt:variant>
      <vt:variant>
        <vt:lpstr>Тема</vt:lpstr>
      </vt:variant>
      <vt:variant>
        <vt:i4>1</vt:i4>
      </vt:variant>
      <vt:variant>
        <vt:lpstr>Заголовки слайдов</vt:lpstr>
      </vt:variant>
      <vt:variant>
        <vt:i4>19</vt:i4>
      </vt:variant>
    </vt:vector>
  </HeadingPairs>
  <TitlesOfParts>
    <vt:vector size="31" baseType="lpstr">
      <vt:lpstr>Arial</vt:lpstr>
      <vt:lpstr>Arial Black</vt:lpstr>
      <vt:lpstr>Avante garde</vt:lpstr>
      <vt:lpstr>Calibri</vt:lpstr>
      <vt:lpstr>Calibri Light</vt:lpstr>
      <vt:lpstr>Helvetica Neue</vt:lpstr>
      <vt:lpstr>Lato Bold</vt:lpstr>
      <vt:lpstr>Lato Regular</vt:lpstr>
      <vt:lpstr>Montserrat</vt:lpstr>
      <vt:lpstr>Segoe UI Black</vt:lpstr>
      <vt:lpstr>Wingdings</vt:lpstr>
      <vt:lpstr>Office Theme</vt:lpstr>
      <vt:lpstr>Strengthening Regional Cooperation on Skills Development under the CAREC Program: Key Progress, Challenges, and Opportunities for Collaboration Inception Meeting and International Expert Roundtable  30–31 May 2022, Tbilisi, Georgia</vt:lpstr>
      <vt:lpstr>THE SYSTEM OF SAFE, ORDERLY AND LEGAL LABOR MIGRATION</vt:lpstr>
      <vt:lpstr>THE SYSTEM OF SAFE, ORDERLY AND LEGAL LABOR MIGRATION</vt:lpstr>
      <vt:lpstr>INTRODUCTION OF PROFESSIONAL SKILLS AND FOREIGN LANGUAGES, RETRAINING</vt:lpstr>
      <vt:lpstr>REGIONAL MONOCENTERS  "ISHGA MARHAMAT"</vt:lpstr>
      <vt:lpstr>Project of IOM “Establishing a Pilot Skills Development Centre for Potential Labour Migrants” and a training seminar was organized for trainers in Namangan “Ishga marhamat” monocentr</vt:lpstr>
      <vt:lpstr>REGIONAL MONOCENTERS "ISHGA MARHAMAT"</vt:lpstr>
      <vt:lpstr>REGIONAL MONOCENTERS "ISHGA MARHAMAT"</vt:lpstr>
      <vt:lpstr>COLLEGES IN THE FIELD OF CONSTRUCTION</vt:lpstr>
      <vt:lpstr>COLLEGES IN THE FIELD OF CONSTRUCTION</vt:lpstr>
      <vt:lpstr>PROFESSIONAL TRAINING OPPORTUNITIES FOR UNEMPLOYED PERSONS AND IMPLEMENTED MEASURES</vt:lpstr>
      <vt:lpstr>Cooperation Partnership &amp; Employers </vt:lpstr>
      <vt:lpstr>FINANCIAL ASSISTANCE FOR LABOR MIGRANTS</vt:lpstr>
      <vt:lpstr>RENDERING LEGAL, SOCIAL AND FINANCIAL ASSISTANCE FOR LABOR MIGRANTS ABROAD</vt:lpstr>
      <vt:lpstr>Презентация PowerPoint</vt:lpstr>
      <vt:lpstr>Labor relations between Korea and Uzbekistan </vt:lpstr>
      <vt:lpstr>VOCATIONAL TRAINING CENTERS KOICA </vt:lpstr>
      <vt:lpstr>REINTEGRATION OF CITIZENS RETURNED TO UZBEKISTAN FROM ABROAD</vt:lpstr>
      <vt:lpstr>FUTURE PROJECTS FOR DEVELOPING REINTEGRATION PROGRAM IN 2022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2017-08-01T15:40:51Z</dcterms:created>
  <dcterms:modified xsi:type="dcterms:W3CDTF">2022-05-31T04:51:48Z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17d4574-7375-4d17-b29c-6e4c6df0fcb0_Enabled">
    <vt:lpwstr>true</vt:lpwstr>
  </property>
  <property fmtid="{D5CDD505-2E9C-101B-9397-08002B2CF9AE}" pid="3" name="MSIP_Label_817d4574-7375-4d17-b29c-6e4c6df0fcb0_SetDate">
    <vt:lpwstr>2022-05-22T15:46:09Z</vt:lpwstr>
  </property>
  <property fmtid="{D5CDD505-2E9C-101B-9397-08002B2CF9AE}" pid="4" name="MSIP_Label_817d4574-7375-4d17-b29c-6e4c6df0fcb0_Method">
    <vt:lpwstr>Standard</vt:lpwstr>
  </property>
  <property fmtid="{D5CDD505-2E9C-101B-9397-08002B2CF9AE}" pid="5" name="MSIP_Label_817d4574-7375-4d17-b29c-6e4c6df0fcb0_Name">
    <vt:lpwstr>ADB Internal</vt:lpwstr>
  </property>
  <property fmtid="{D5CDD505-2E9C-101B-9397-08002B2CF9AE}" pid="6" name="MSIP_Label_817d4574-7375-4d17-b29c-6e4c6df0fcb0_SiteId">
    <vt:lpwstr>9495d6bb-41c2-4c58-848f-92e52cf3d640</vt:lpwstr>
  </property>
  <property fmtid="{D5CDD505-2E9C-101B-9397-08002B2CF9AE}" pid="7" name="MSIP_Label_817d4574-7375-4d17-b29c-6e4c6df0fcb0_ActionId">
    <vt:lpwstr>52994b1c-c9a4-4201-a1b1-818b038f7711</vt:lpwstr>
  </property>
  <property fmtid="{D5CDD505-2E9C-101B-9397-08002B2CF9AE}" pid="8" name="MSIP_Label_817d4574-7375-4d17-b29c-6e4c6df0fcb0_ContentBits">
    <vt:lpwstr>2</vt:lpwstr>
  </property>
  <property fmtid="{D5CDD505-2E9C-101B-9397-08002B2CF9AE}" pid="9" name="ContentTypeId">
    <vt:lpwstr>0x010100A3BFD338C4D69F46BE33AA49AB50870100C520B00D8BB20C45814389052060F14C</vt:lpwstr>
  </property>
  <property fmtid="{D5CDD505-2E9C-101B-9397-08002B2CF9AE}" pid="10" name="MediaServiceImageTags">
    <vt:lpwstr/>
  </property>
  <property fmtid="{D5CDD505-2E9C-101B-9397-08002B2CF9AE}" pid="11" name="ADBProjectDocumentType">
    <vt:lpwstr/>
  </property>
  <property fmtid="{D5CDD505-2E9C-101B-9397-08002B2CF9AE}" pid="12" name="ADBProject">
    <vt:lpwstr/>
  </property>
  <property fmtid="{D5CDD505-2E9C-101B-9397-08002B2CF9AE}" pid="13" name="ADBContentGroup">
    <vt:lpwstr>2;#CWRD|6d71ff58-4882-4388-ab5c-218969b1e9c8</vt:lpwstr>
  </property>
  <property fmtid="{D5CDD505-2E9C-101B-9397-08002B2CF9AE}" pid="14" name="ADBDivision">
    <vt:lpwstr>4;#CWRC|ecfd6e9e-1aa8-422e-b0ee-5f69329336ed</vt:lpwstr>
  </property>
  <property fmtid="{D5CDD505-2E9C-101B-9397-08002B2CF9AE}" pid="15" name="ADBSector">
    <vt:lpwstr/>
  </property>
  <property fmtid="{D5CDD505-2E9C-101B-9397-08002B2CF9AE}" pid="16" name="ADBDocumentSecurity">
    <vt:lpwstr/>
  </property>
  <property fmtid="{D5CDD505-2E9C-101B-9397-08002B2CF9AE}" pid="17" name="ADBDocumentLanguage">
    <vt:lpwstr>1;#English|16ac8743-31bb-43f8-9a73-533a041667d6</vt:lpwstr>
  </property>
  <property fmtid="{D5CDD505-2E9C-101B-9397-08002B2CF9AE}" pid="18" name="ADBSubRegion">
    <vt:lpwstr>11;#CAREC|815c4229-ad07-427a-8f71-a8b862b1014a</vt:lpwstr>
  </property>
  <property fmtid="{D5CDD505-2E9C-101B-9397-08002B2CF9AE}" pid="19" name="Segment">
    <vt:lpwstr/>
  </property>
  <property fmtid="{D5CDD505-2E9C-101B-9397-08002B2CF9AE}" pid="20" name="ADBDepartmentOwner">
    <vt:lpwstr>3;#CWRD|6d71ff58-4882-4388-ab5c-218969b1e9c8</vt:lpwstr>
  </property>
  <property fmtid="{D5CDD505-2E9C-101B-9397-08002B2CF9AE}" pid="21" name="ADBCountry">
    <vt:lpwstr>18;#Regional|d4cb8265-5963-4e16-b4f8-5ada18938c78</vt:lpwstr>
  </property>
</Properties>
</file>