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9" r:id="rId2"/>
    <p:sldId id="530" r:id="rId3"/>
    <p:sldId id="529" r:id="rId4"/>
    <p:sldId id="533" r:id="rId5"/>
    <p:sldId id="534" r:id="rId6"/>
    <p:sldId id="536" r:id="rId7"/>
    <p:sldId id="537" r:id="rId8"/>
    <p:sldId id="535" r:id="rId9"/>
    <p:sldId id="257" r:id="rId10"/>
    <p:sldId id="357" r:id="rId11"/>
    <p:sldId id="532" r:id="rId12"/>
  </p:sldIdLst>
  <p:sldSz cx="9144000" cy="5143500" type="screen16x9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9F8"/>
    <a:srgbClr val="02B4F2"/>
    <a:srgbClr val="FE9202"/>
    <a:srgbClr val="E7FF01"/>
    <a:srgbClr val="E39A39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725" autoAdjust="0"/>
  </p:normalViewPr>
  <p:slideViewPr>
    <p:cSldViewPr>
      <p:cViewPr varScale="1">
        <p:scale>
          <a:sx n="100" d="100"/>
          <a:sy n="100" d="100"/>
        </p:scale>
        <p:origin x="22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42176-0A71-4B98-9FC8-FE8C0F76814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ID4096"/>
        </a:p>
      </dgm:t>
    </dgm:pt>
    <dgm:pt modelId="{5723B730-B027-45D4-ADB5-D0DC204F9F15}" type="pres">
      <dgm:prSet presAssocID="{2E142176-0A71-4B98-9FC8-FE8C0F768145}" presName="cycle" presStyleCnt="0">
        <dgm:presLayoutVars>
          <dgm:dir/>
          <dgm:resizeHandles val="exact"/>
        </dgm:presLayoutVars>
      </dgm:prSet>
      <dgm:spPr/>
    </dgm:pt>
  </dgm:ptLst>
  <dgm:cxnLst>
    <dgm:cxn modelId="{02751B33-51C9-4FC3-9D1A-0BB911F33277}" type="presOf" srcId="{2E142176-0A71-4B98-9FC8-FE8C0F768145}" destId="{5723B730-B027-45D4-ADB5-D0DC204F9F15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"/>
              <a:t>Редактировать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Ассоциация, такая как EUA, является юридически учрежденной организацией с четким членством и управляется секретариатом.</a:t>
            </a:r>
          </a:p>
          <a:p>
            <a:r>
              <a:rPr lang="ru" dirty="0"/>
              <a:t>Университетские сети – обычно более легкие и динамичные в своем возникновении, собирающиеся вокруг определенной тематической цели и/или географической направленности. Нелегко провести четкую грань между ассоциациями и сетями.</a:t>
            </a:r>
          </a:p>
          <a:p>
            <a:r>
              <a:rPr lang="ru" dirty="0"/>
              <a:t>Кроме того, существуют партнерские отношения и союзы университетов, некоторые из которых носят разовый характер, ограничены по продолжительности и цели (часто для реализации проектов), но некоторые также являются давними и тематически целостными. Они могут включать в себя что-либо с 2 или более участниками (но обычно остаются до 10)</a:t>
            </a:r>
          </a:p>
          <a:p>
            <a:r>
              <a:rPr lang="ru" dirty="0"/>
              <a:t>Особым случаем в этом отношении являются недавние альянсы европейских университетов, которые были созданы при финансировании E+ и HEU для создания устойчивых альянсов между университетами по всей Европе.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3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Казахстанские полноправные </a:t>
            </a:r>
            <a:r>
              <a:rPr lang="ru" dirty="0" err="1"/>
              <a:t>члены </a:t>
            </a:r>
            <a:r>
              <a:rPr lang="ru" dirty="0"/>
              <a:t>:</a:t>
            </a:r>
          </a:p>
          <a:p>
            <a:r>
              <a:rPr lang="ru" dirty="0"/>
              <a:t>Казахский национальный университет им . аль- </a:t>
            </a:r>
            <a:r>
              <a:rPr lang="ru" dirty="0" err="1"/>
              <a:t>Фараби</a:t>
            </a:r>
          </a:p>
          <a:p>
            <a:r>
              <a:rPr lang="ru" dirty="0"/>
              <a:t>Назарбаев Университет</a:t>
            </a:r>
          </a:p>
          <a:p>
            <a:endParaRPr lang="en-GB" dirty="0"/>
          </a:p>
          <a:p>
            <a:r>
              <a:rPr lang="ru" dirty="0"/>
              <a:t>10 ассоциированных членов</a:t>
            </a:r>
          </a:p>
          <a:p>
            <a:endParaRPr lang="en-GB" dirty="0"/>
          </a:p>
          <a:p>
            <a:r>
              <a:rPr lang="ru" dirty="0"/>
              <a:t>Индивидуальные ассоциированные члены - это высшие учебные заведения, которые присуждают степени на уровне первого и второго циклов, но не соответствуют исследовательским критериям, установленным для полноправных индивидуальных членов. У них есть доступ ко всем услугам членства и конференциям; однако они не имеют права голосовать на Генеральной Ассамблее EUA или занимать выборные должности.</a:t>
            </a:r>
          </a:p>
          <a:p>
            <a:endParaRPr lang="en-GB" dirty="0"/>
          </a:p>
          <a:p>
            <a:r>
              <a:rPr lang="ru" dirty="0"/>
              <a:t>Форум по обучению и обучению, форум по финансированию, форум по контролю качества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Ассоциация, такая как EUA, является юридически учрежденной организацией с четким членством и управляется секретариатом.</a:t>
            </a:r>
          </a:p>
          <a:p>
            <a:r>
              <a:rPr lang="ru" dirty="0"/>
              <a:t>Университетские сети – обычно более легкие и динамичные в своем возникновении, собирающиеся вокруг определенной тематической цели и/или географической направленности. Нелегко провести четкую грань между ассоциациями и сетями.</a:t>
            </a:r>
          </a:p>
          <a:p>
            <a:r>
              <a:rPr lang="ru" dirty="0"/>
              <a:t>Кроме того, существуют партнерские отношения и союзы университетов, некоторые из которых носят разовый характер, ограничены по продолжительности и цели (часто для реализации проектов), но некоторые также являются давними и тематически целостными. Они могут включать в себя что-либо с 2 или более участниками (но обычно остаются до 10)</a:t>
            </a:r>
          </a:p>
          <a:p>
            <a:r>
              <a:rPr lang="ru" dirty="0"/>
              <a:t>Особым случаем в этом отношении являются недавние альянсы европейских университетов, которые были созданы при финансировании E+ и HEU для создания устойчивых альянсов между университетами по всей Европе.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DE6DC-D9F5-BE47-BE64-6E1D7F95D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EUA не субсидируется ЕС – независимо – сборы и проектное финансирование</a:t>
            </a:r>
          </a:p>
          <a:p>
            <a:endParaRPr lang="en-ES" dirty="0"/>
          </a:p>
          <a:p>
            <a:r>
              <a:rPr lang="ru" dirty="0"/>
              <a:t>Роль EUA в BFUG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9"/>
          <p:cNvSpPr>
            <a:spLocks noGrp="1"/>
          </p:cNvSpPr>
          <p:nvPr>
            <p:ph sz="quarter" idx="18" hasCustomPrompt="1"/>
          </p:nvPr>
        </p:nvSpPr>
        <p:spPr>
          <a:xfrm>
            <a:off x="574818" y="1391842"/>
            <a:ext cx="2235056" cy="2273924"/>
          </a:xfrm>
        </p:spPr>
        <p:txBody>
          <a:bodyPr>
            <a:normAutofit/>
          </a:bodyPr>
          <a:lstStyle>
            <a:lvl1pPr marL="0" indent="0">
              <a:buNone/>
              <a:defRPr sz="2250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3054540" y="1391842"/>
            <a:ext cx="5460810" cy="3183731"/>
          </a:xfr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accent1"/>
                </a:solidFill>
                <a:latin typeface="Arial" charset="0"/>
              </a:defRPr>
            </a:lvl1pPr>
            <a:lvl2pPr marL="261900" indent="-261900">
              <a:buFont typeface="Arial" panose="020B0604020202020204" pitchFamily="34" charset="0"/>
              <a:buChar char="•"/>
              <a:defRPr sz="1500" b="1" baseline="0">
                <a:solidFill>
                  <a:schemeClr val="accent1"/>
                </a:solidFill>
                <a:latin typeface="Arial" charset="0"/>
              </a:defRPr>
            </a:lvl2pPr>
            <a:lvl3pPr marL="0" indent="0">
              <a:buNone/>
              <a:defRPr sz="1500" baseline="0">
                <a:latin typeface="Arial" charset="0"/>
              </a:defRPr>
            </a:lvl3pPr>
            <a:lvl4pPr marL="261900" indent="-261900">
              <a:buFont typeface="Arial" panose="020B0604020202020204" pitchFamily="34" charset="0"/>
              <a:buChar char="•"/>
              <a:defRPr sz="1500" baseline="0">
                <a:latin typeface="Arial" charset="0"/>
              </a:defRPr>
            </a:lvl4pPr>
            <a:lvl5pPr marL="540000" indent="-257175">
              <a:buFont typeface="Wingdings" pitchFamily="2" charset="2"/>
              <a:buChar char="ü"/>
              <a:defRPr sz="15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505825" y="4672013"/>
            <a:ext cx="409575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15F1DB1-D9C2-1046-8BE7-EC5E2F9F1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84766" y="3951685"/>
            <a:ext cx="2150269" cy="623888"/>
          </a:xfrm>
          <a:ln>
            <a:solidFill>
              <a:schemeClr val="bg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050" baseline="0">
                <a:solidFill>
                  <a:schemeClr val="bg2">
                    <a:lumMod val="50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7624134" y="4672012"/>
            <a:ext cx="77787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900" b="1" dirty="0"/>
              <a:t>© EUA 2018</a:t>
            </a:r>
          </a:p>
        </p:txBody>
      </p:sp>
    </p:spTree>
    <p:extLst>
      <p:ext uri="{BB962C8B-B14F-4D97-AF65-F5344CB8AC3E}">
        <p14:creationId xmlns:p14="http://schemas.microsoft.com/office/powerpoint/2010/main" val="152598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AutoShape 2" descr="https://intranet.ub.edu/dyn/export/sites/ubintranet/galeries/imatges/4_eines_i_recursos/imatge_corporativa/nou_format_2015/Marca_negatiu_vertical/RGB/marcav_neg_rgb.jpg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9" name="AutoShape 4" descr="https://intranet.ub.edu/dyn/export/sites/ubintranet/galeries/imatges/4_eines_i_recursos/imatge_corporativa/nou_format_2015/Marca_negatiu_vertical/RGB/marcav_neg_rgb.jpg"/>
          <p:cNvSpPr>
            <a:spLocks noChangeAspect="1" noChangeArrowheads="1"/>
          </p:cNvSpPr>
          <p:nvPr userDrawn="1"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345768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chemeClr val="bg1">
                    <a:lumMod val="65000"/>
                  </a:schemeClr>
                </a:solidFill>
              </a:rPr>
              <a:t>В этой презентации используется бесплатный шаблон, предоставленный FPPT.com.</a:t>
            </a:r>
          </a:p>
          <a:p>
            <a:r>
              <a:rPr lang="ru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education-in-the-eu/european-education-area/european-universities-initiative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here.org/sites/default/files/sphere_1.pdf" TargetMode="External"/><Relationship Id="rId2" Type="http://schemas.openxmlformats.org/officeDocument/2006/relationships/hyperlink" Target="https://supporthere.org/page/technical-assistance-missions-ta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supporthere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395979"/>
            <a:ext cx="8133594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Сети и ассоциации</a:t>
            </a:r>
            <a:b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сектора ВО:</a:t>
            </a:r>
          </a:p>
          <a:p>
            <a:r>
              <a:rPr lang="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Европейский пример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314586" y="3335275"/>
            <a:ext cx="5173644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Элизабет Колуччи 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Советник по </a:t>
            </a:r>
            <a:r>
              <a:rPr lang="ru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интернационализации</a:t>
            </a: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Европейская ассоциация университетов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ru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Укрепление регионального сотрудничества по развитию навыков в рамках Программы ЦАРЭС: основные достижения, проблемы и возможности для сотрудничества </a:t>
            </a:r>
            <a:r>
              <a:rPr kumimoji="0" lang="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Начальное 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совещание и международный круглый стол экспертов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 г., Тбилиси, Грузия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EE72-AACA-6140-A378-3C9DA4A488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671" y="-221390"/>
            <a:ext cx="5172132" cy="1333500"/>
          </a:xfrm>
        </p:spPr>
        <p:txBody>
          <a:bodyPr>
            <a:normAutofit/>
          </a:bodyPr>
          <a:lstStyle/>
          <a:p>
            <a:r>
              <a:rPr lang="ru" sz="2400" b="1" dirty="0">
                <a:solidFill>
                  <a:schemeClr val="bg1"/>
                </a:solidFill>
              </a:rPr>
              <a:t>От сетей к альянсам европейских университетов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5BD8-6519-9B42-991C-8C7559EE64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1547" y="4208934"/>
            <a:ext cx="6260905" cy="1418034"/>
          </a:xfrm>
        </p:spPr>
        <p:txBody>
          <a:bodyPr anchor="ctr">
            <a:normAutofit/>
          </a:bodyPr>
          <a:lstStyle/>
          <a:p>
            <a:r>
              <a:rPr lang="ru" sz="1800" dirty="0"/>
              <a:t>Инициатива европейских университетов: </a:t>
            </a:r>
            <a:r>
              <a:rPr lang="ru" sz="1200" dirty="0">
                <a:hlinkClick r:id="rId3"/>
              </a:rPr>
              <a:t>https://ec.europa.eu/education/education-in-the-eu/european-education-area/european-universities-initiative_en</a:t>
            </a:r>
            <a:r>
              <a:rPr lang="ru" sz="1200" dirty="0"/>
              <a:t>  </a:t>
            </a:r>
          </a:p>
          <a:p>
            <a:endParaRPr lang="en-E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6BFA0-ACEC-D042-977A-0710EF5AB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2977"/>
          <a:stretch/>
        </p:blipFill>
        <p:spPr>
          <a:xfrm>
            <a:off x="4266590" y="891996"/>
            <a:ext cx="3970330" cy="3664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749963-5E72-9D43-9E70-2C04F46AE6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8" r="-2" b="-1"/>
          <a:stretch/>
        </p:blipFill>
        <p:spPr>
          <a:xfrm>
            <a:off x="765760" y="1312084"/>
            <a:ext cx="2643655" cy="2519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E7718-672E-2847-9FD3-97ABEFA3E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672" y="1398796"/>
            <a:ext cx="2177563" cy="559895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B69A503-F763-9242-B51C-DE41165BCE50}"/>
              </a:ext>
            </a:extLst>
          </p:cNvPr>
          <p:cNvSpPr/>
          <p:nvPr/>
        </p:nvSpPr>
        <p:spPr>
          <a:xfrm>
            <a:off x="3423018" y="2208275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sz="1350"/>
          </a:p>
        </p:txBody>
      </p:sp>
    </p:spTree>
    <p:extLst>
      <p:ext uri="{BB962C8B-B14F-4D97-AF65-F5344CB8AC3E}">
        <p14:creationId xmlns:p14="http://schemas.microsoft.com/office/powerpoint/2010/main" val="188720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CD8A2-7E77-408C-48E6-B0639736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3" y="949452"/>
            <a:ext cx="9070677" cy="3664918"/>
          </a:xfrm>
        </p:spPr>
        <p:txBody>
          <a:bodyPr>
            <a:normAutofit fontScale="70000" lnSpcReduction="20000"/>
          </a:bodyPr>
          <a:lstStyle/>
          <a:p>
            <a:r>
              <a:rPr lang="ru" dirty="0"/>
              <a:t>Укрепить и связать национальные ассоциации вузов</a:t>
            </a:r>
          </a:p>
          <a:p>
            <a:pPr lvl="1"/>
            <a:r>
              <a:rPr lang="ru" dirty="0"/>
              <a:t>Автономия (финансовая, политическая)</a:t>
            </a:r>
          </a:p>
          <a:p>
            <a:pPr lvl="1"/>
            <a:r>
              <a:rPr lang="ru" dirty="0"/>
              <a:t>Способность стимулировать реформы и отслеживать тенденции в секторе высшего образования</a:t>
            </a:r>
          </a:p>
          <a:p>
            <a:r>
              <a:rPr lang="ru" dirty="0"/>
              <a:t>Конкретизировать/формализировать свою роль в региональном интеграционном пространстве и процессах</a:t>
            </a:r>
          </a:p>
          <a:p>
            <a:pPr lvl="1"/>
            <a:r>
              <a:rPr lang="ru" dirty="0"/>
              <a:t>последовательные партнеры министерств</a:t>
            </a:r>
          </a:p>
          <a:p>
            <a:r>
              <a:rPr lang="ru" dirty="0"/>
              <a:t>Уточнить дифференцированные миссии сетей и их потенциальную взаимодополняемость</a:t>
            </a:r>
          </a:p>
          <a:p>
            <a:r>
              <a:rPr lang="ru" dirty="0"/>
              <a:t>Рассмотреть модель «Альянса» как средство стимулирования группировок вузов в рамках ЦАРЭС к формализации и углублению стратегических отношений в соответствии с целями региональной программы развития навыков (профессионального обучения)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77D4E-4245-3E52-4F2A-A37ADC58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79"/>
            <a:ext cx="8229600" cy="857250"/>
          </a:xfrm>
        </p:spPr>
        <p:txBody>
          <a:bodyPr/>
          <a:lstStyle/>
          <a:p>
            <a: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ЦАРЭС</a:t>
            </a:r>
          </a:p>
        </p:txBody>
      </p:sp>
    </p:spTree>
    <p:extLst>
      <p:ext uri="{BB962C8B-B14F-4D97-AF65-F5344CB8AC3E}">
        <p14:creationId xmlns:p14="http://schemas.microsoft.com/office/powerpoint/2010/main" val="206200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D44396-E3B6-D6CB-7317-B73E6D7E5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014159"/>
            <a:ext cx="8246070" cy="4031410"/>
          </a:xfrm>
        </p:spPr>
        <p:txBody>
          <a:bodyPr>
            <a:normAutofit fontScale="92500" lnSpcReduction="10000"/>
          </a:bodyPr>
          <a:lstStyle/>
          <a:p>
            <a:r>
              <a:rPr lang="ru" sz="1400" b="1" dirty="0"/>
              <a:t>Ассоциации:</a:t>
            </a:r>
          </a:p>
          <a:p>
            <a:pPr lvl="1"/>
            <a:r>
              <a:rPr lang="ru" sz="1400" dirty="0"/>
              <a:t>Юридически установленная / четкая основа членства</a:t>
            </a:r>
          </a:p>
          <a:p>
            <a:pPr lvl="1"/>
            <a:r>
              <a:rPr lang="ru" sz="1400" dirty="0"/>
              <a:t>Определение устава/структуры управления</a:t>
            </a:r>
          </a:p>
          <a:p>
            <a:pPr lvl="1"/>
            <a:r>
              <a:rPr lang="ru" sz="1400" dirty="0"/>
              <a:t>Ориентация политики</a:t>
            </a:r>
          </a:p>
          <a:p>
            <a:pPr lvl="1"/>
            <a:r>
              <a:rPr lang="ru" sz="1400" dirty="0"/>
              <a:t>Примеры: </a:t>
            </a:r>
            <a:r>
              <a:rPr lang="en-ES" sz="1400" dirty="0"/>
              <a:t>EUA, EURASHE, ESU</a:t>
            </a:r>
            <a:endParaRPr lang="ru" sz="1400" dirty="0"/>
          </a:p>
          <a:p>
            <a:r>
              <a:rPr lang="ru" sz="1400" b="1" dirty="0"/>
              <a:t>Сети</a:t>
            </a:r>
          </a:p>
          <a:p>
            <a:pPr lvl="1"/>
            <a:r>
              <a:rPr lang="ru" sz="1400" dirty="0"/>
              <a:t>Могут быть </a:t>
            </a:r>
            <a:r>
              <a:rPr lang="en-US" sz="1400" dirty="0"/>
              <a:t>“</a:t>
            </a:r>
            <a:r>
              <a:rPr lang="ru" sz="1400" dirty="0"/>
              <a:t>легче</a:t>
            </a:r>
            <a:r>
              <a:rPr lang="en-US" sz="1400" dirty="0"/>
              <a:t>”</a:t>
            </a:r>
            <a:endParaRPr lang="ru" sz="1400" dirty="0"/>
          </a:p>
          <a:p>
            <a:pPr lvl="1"/>
            <a:r>
              <a:rPr lang="ru-RU" sz="1400" dirty="0"/>
              <a:t>Определяются </a:t>
            </a:r>
            <a:r>
              <a:rPr lang="ru" sz="1400" dirty="0"/>
              <a:t>тематически / миссией или географически – учреждения или ученые/отдельные лица</a:t>
            </a:r>
          </a:p>
          <a:p>
            <a:pPr lvl="1"/>
            <a:r>
              <a:rPr lang="ru" sz="1400" dirty="0"/>
              <a:t>Некоторые </a:t>
            </a:r>
            <a:r>
              <a:rPr lang="ru-RU" sz="1400" dirty="0"/>
              <a:t>определяются </a:t>
            </a:r>
            <a:r>
              <a:rPr lang="ru" sz="1400" dirty="0"/>
              <a:t>проектами / некоторые реализуются уже давно</a:t>
            </a:r>
          </a:p>
          <a:p>
            <a:pPr lvl="1"/>
            <a:r>
              <a:rPr lang="ru" sz="1400" dirty="0"/>
              <a:t>Зачастую в сетях меньше членов, чем в ассоциациях</a:t>
            </a:r>
          </a:p>
          <a:p>
            <a:pPr lvl="1"/>
            <a:r>
              <a:rPr lang="ru" sz="1400" dirty="0"/>
              <a:t>Практическая ориентированность, в отличие от политической</a:t>
            </a:r>
          </a:p>
          <a:p>
            <a:pPr lvl="1"/>
            <a:r>
              <a:rPr lang="ru" sz="1400" dirty="0"/>
              <a:t>Примеры: Группа Коимбра, Группа Сантандер, LERU</a:t>
            </a:r>
          </a:p>
          <a:p>
            <a:r>
              <a:rPr lang="ru" sz="1400" b="1" dirty="0"/>
              <a:t>Альянсы университетов</a:t>
            </a:r>
          </a:p>
          <a:p>
            <a:pPr lvl="1"/>
            <a:r>
              <a:rPr lang="ru" sz="1400" dirty="0"/>
              <a:t>Из последних достижений: Альянсы европейских университетов (финансируются ЕС в ответ на создание Европейского образовательного пространства)</a:t>
            </a:r>
          </a:p>
          <a:p>
            <a:pPr lvl="1"/>
            <a:r>
              <a:rPr lang="ru" sz="1400" dirty="0"/>
              <a:t>Целостные/устойчивые институциональные альянсы, основанные на общей миссии</a:t>
            </a:r>
          </a:p>
          <a:p>
            <a:pPr lvl="1"/>
            <a:r>
              <a:rPr lang="ru" sz="1400" dirty="0"/>
              <a:t>Консорциумы для совместных степеней, совместного обучения, интегрированной/стратегической мобильности, совместных исследований и т.д.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8F346A-C4E2-D072-12FD-6040A0D3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5" y="15695"/>
            <a:ext cx="8229600" cy="857250"/>
          </a:xfrm>
        </p:spPr>
        <p:txBody>
          <a:bodyPr>
            <a:noAutofit/>
          </a:bodyPr>
          <a:lstStyle/>
          <a:p>
            <a:r>
              <a:rPr lang="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Относительная таксономия </a:t>
            </a:r>
            <a:br>
              <a:rPr lang="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контекста ЕС</a:t>
            </a:r>
          </a:p>
        </p:txBody>
      </p:sp>
    </p:spTree>
    <p:extLst>
      <p:ext uri="{BB962C8B-B14F-4D97-AF65-F5344CB8AC3E}">
        <p14:creationId xmlns:p14="http://schemas.microsoft.com/office/powerpoint/2010/main" val="104148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D567032-73C5-495E-8AA9-868429CE3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803404"/>
              </p:ext>
            </p:extLst>
          </p:nvPr>
        </p:nvGraphicFramePr>
        <p:xfrm>
          <a:off x="34776" y="3975439"/>
          <a:ext cx="4967368" cy="102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13B2285-83D3-49C8-975C-0E9E8891E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-12783" r="-2108" b="12783"/>
          <a:stretch/>
        </p:blipFill>
        <p:spPr bwMode="auto">
          <a:xfrm>
            <a:off x="3463927" y="-23117"/>
            <a:ext cx="6117417" cy="516661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3397-C062-4183-8750-AC1CDEBFB6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524" y="119462"/>
            <a:ext cx="5732636" cy="2273924"/>
          </a:xfrm>
        </p:spPr>
        <p:txBody>
          <a:bodyPr/>
          <a:lstStyle/>
          <a:p>
            <a:r>
              <a:rPr lang="ru" noProof="0" dirty="0"/>
              <a:t>Европейская ассоциация университетов (EUA)</a:t>
            </a:r>
          </a:p>
          <a:p>
            <a:endParaRPr lang="en-GB" noProof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2CD31-FEF0-4FAA-82A0-60A1AE3EDAC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536" y="867065"/>
            <a:ext cx="4408463" cy="4276435"/>
          </a:xfrm>
        </p:spPr>
        <p:txBody>
          <a:bodyPr>
            <a:normAutofit lnSpcReduction="10000"/>
          </a:bodyPr>
          <a:lstStyle/>
          <a:p>
            <a:pPr lvl="1"/>
            <a:r>
              <a:rPr lang="ru" sz="1650" b="0" dirty="0">
                <a:solidFill>
                  <a:schemeClr val="tx1"/>
                </a:solidFill>
                <a:latin typeface="+mn-lt"/>
              </a:rPr>
              <a:t>850 членов (ассоциации вузов и национальных университетов – разнообразие размеров и задач)</a:t>
            </a:r>
          </a:p>
          <a:p>
            <a:pPr lvl="1"/>
            <a:r>
              <a:rPr lang="ru" sz="1650" b="0" dirty="0">
                <a:solidFill>
                  <a:schemeClr val="tx1"/>
                </a:solidFill>
                <a:latin typeface="+mn-lt"/>
              </a:rPr>
              <a:t>Независимый голос европейского университетского сектора</a:t>
            </a:r>
          </a:p>
          <a:p>
            <a:pPr lvl="1"/>
            <a:r>
              <a:rPr lang="ru" sz="1650" b="0" dirty="0">
                <a:solidFill>
                  <a:schemeClr val="tx1"/>
                </a:solidFill>
                <a:latin typeface="+mn-lt"/>
              </a:rPr>
              <a:t>Слияние предыдущей ассоциации конференций ректоров и общеевропейской ассоциации университетов: двухуровневое управление</a:t>
            </a:r>
          </a:p>
          <a:p>
            <a:pPr lvl="1"/>
            <a:r>
              <a:rPr lang="ru" sz="1650" b="0" dirty="0">
                <a:solidFill>
                  <a:schemeClr val="tx1"/>
                </a:solidFill>
                <a:latin typeface="+mn-lt"/>
              </a:rPr>
              <a:t>Форум для обмена, взаимного обучения участников (совместные проекты, форумы)</a:t>
            </a:r>
          </a:p>
          <a:p>
            <a:pPr lvl="1"/>
            <a:r>
              <a:rPr lang="ru" sz="1650" b="0" dirty="0">
                <a:solidFill>
                  <a:schemeClr val="tx1"/>
                </a:solidFill>
                <a:latin typeface="+mn-lt"/>
              </a:rPr>
              <a:t>Разработка/лоббирование политики : ЕС и Европа в целом – Болонский процесс</a:t>
            </a:r>
          </a:p>
          <a:p>
            <a:pPr lvl="1"/>
            <a:r>
              <a:rPr lang="ru" sz="1650" b="0" dirty="0">
                <a:solidFill>
                  <a:schemeClr val="tx1"/>
                </a:solidFill>
                <a:latin typeface="+mn-lt"/>
              </a:rPr>
              <a:t>Международный диалог и сотрудничество с университетскими ассоциациями по всему миру</a:t>
            </a:r>
          </a:p>
          <a:p>
            <a:pPr lvl="2"/>
            <a:endParaRPr lang="en-GB" sz="16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B1399-B044-4542-AD4F-ED8983F6B1D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6A0CD4-89DD-9ABF-9A4F-B4F47A23670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056" y="-43285"/>
            <a:ext cx="8130014" cy="2273924"/>
          </a:xfrm>
        </p:spPr>
        <p:txBody>
          <a:bodyPr/>
          <a:lstStyle/>
          <a:p>
            <a:r>
              <a:rPr lang="ru" dirty="0"/>
              <a:t>Политический вклад: голос европейского университетского сектора в пользу Болонского процесса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F6A95-743D-93DC-6D55-E3FDC15888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6260" y="1079898"/>
            <a:ext cx="7930584" cy="3183731"/>
          </a:xfrm>
        </p:spPr>
        <p:txBody>
          <a:bodyPr/>
          <a:lstStyle/>
          <a:p>
            <a:r>
              <a:rPr lang="ru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3018E-9AE9-AD60-9077-6F4792DA7A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F2D6F-0804-7F82-762C-98BB373B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879871"/>
            <a:ext cx="8293100" cy="360957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DA1742C-ADAC-421F-8408-C2F84A2648B3}"/>
              </a:ext>
            </a:extLst>
          </p:cNvPr>
          <p:cNvSpPr txBox="1">
            <a:spLocks/>
          </p:cNvSpPr>
          <p:nvPr/>
        </p:nvSpPr>
        <p:spPr>
          <a:xfrm>
            <a:off x="592836" y="1012902"/>
            <a:ext cx="5048099" cy="5987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50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1400" b="1" dirty="0">
                <a:solidFill>
                  <a:schemeClr val="tx1"/>
                </a:solidFill>
              </a:rPr>
              <a:t>Тенденции в 2018 году: Обучение и преподавание в </a:t>
            </a:r>
            <a:r>
              <a:rPr lang="ru-RU" sz="1400" b="1" dirty="0">
                <a:solidFill>
                  <a:schemeClr val="tx1"/>
                </a:solidFill>
              </a:rPr>
              <a:t>Европейском пространстве высшего образования</a:t>
            </a:r>
            <a:endParaRPr lang="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6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E9C5B-9803-D34F-961D-814FB970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332051"/>
            <a:ext cx="7024430" cy="57264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" sz="3100" dirty="0"/>
              <a:t>Вклад в политику: Европейское исследовательское пространство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A692A-C7D7-2E36-6EEF-03D03D52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044700"/>
            <a:ext cx="7329840" cy="3512215"/>
          </a:xfrm>
          <a:prstGeom prst="rect">
            <a:avLst/>
          </a:prstGeom>
          <a:noFill/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B54E7F2-566B-4BA3-8B88-DC53AD681387}"/>
              </a:ext>
            </a:extLst>
          </p:cNvPr>
          <p:cNvSpPr txBox="1">
            <a:spLocks/>
          </p:cNvSpPr>
          <p:nvPr/>
        </p:nvSpPr>
        <p:spPr>
          <a:xfrm>
            <a:off x="480715" y="1931061"/>
            <a:ext cx="5048099" cy="4498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50" kern="1200" baseline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err="1">
                <a:solidFill>
                  <a:schemeClr val="tx1"/>
                </a:solidFill>
              </a:rPr>
              <a:t>Horizon</a:t>
            </a:r>
            <a:r>
              <a:rPr lang="ru-RU" sz="1200" b="1" dirty="0">
                <a:solidFill>
                  <a:schemeClr val="tx1"/>
                </a:solidFill>
              </a:rPr>
              <a:t> Europe – превосходная, открытая и инклюзивная программа ЕС по финансированию исследований и инноваций</a:t>
            </a:r>
            <a:endParaRPr lang="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3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0B68AF-C0FC-CDA3-57E6-A497D2437FD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0137" y="1350110"/>
            <a:ext cx="2704418" cy="2273924"/>
          </a:xfrm>
        </p:spPr>
        <p:txBody>
          <a:bodyPr/>
          <a:lstStyle/>
          <a:p>
            <a:r>
              <a:rPr lang="ru" dirty="0">
                <a:latin typeface="+mn-lt"/>
              </a:rPr>
              <a:t>EUA </a:t>
            </a:r>
            <a:r>
              <a:rPr lang="en-US" dirty="0">
                <a:latin typeface="+mn-lt"/>
              </a:rPr>
              <a:t>(</a:t>
            </a:r>
            <a:r>
              <a:rPr lang="ru-RU" dirty="0">
                <a:latin typeface="+mn-lt"/>
              </a:rPr>
              <a:t>АУЕ</a:t>
            </a:r>
            <a:r>
              <a:rPr lang="en-US" dirty="0">
                <a:latin typeface="+mn-lt"/>
              </a:rPr>
              <a:t>) </a:t>
            </a:r>
            <a:r>
              <a:rPr lang="ru" dirty="0">
                <a:latin typeface="+mn-lt"/>
              </a:rPr>
              <a:t>и окрестности:</a:t>
            </a:r>
          </a:p>
          <a:p>
            <a:r>
              <a:rPr lang="en-US" dirty="0">
                <a:latin typeface="+mn-lt"/>
              </a:rPr>
              <a:t>SPHERE</a:t>
            </a:r>
            <a:endParaRPr lang="ru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3E6D-0A5F-B291-0CE9-A14FD05950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34934" y="1019537"/>
            <a:ext cx="6006891" cy="385231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b="0" dirty="0">
                <a:latin typeface="+mn-lt"/>
              </a:rPr>
              <a:t>Финансируемая ЕС инициатива по поддержке сети </a:t>
            </a:r>
            <a:r>
              <a:rPr lang="ru" dirty="0">
                <a:latin typeface="+mn-lt"/>
              </a:rPr>
              <a:t>экспертов по реформе высшего образования </a:t>
            </a:r>
            <a:r>
              <a:rPr lang="ru" b="0" dirty="0">
                <a:latin typeface="+mn-lt"/>
              </a:rPr>
              <a:t>во всех соседних странах, включая Центральную Азию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b="0" dirty="0">
                <a:latin typeface="+mn-lt"/>
              </a:rPr>
              <a:t>Агенты по реформе политики: представляют стратегически отбираемых ректоров, министерства, студентов агентства по обеспечению качества, ученых….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b="0" dirty="0">
                <a:latin typeface="+mn-lt"/>
              </a:rPr>
              <a:t>Централизованная учебная деятельность, педагогическая помощь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b="0" dirty="0">
                <a:latin typeface="+mn-lt"/>
              </a:rPr>
              <a:t>Прямое направление к Болонским реформам/реформам, похожим на Болонские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b="0" dirty="0">
                <a:latin typeface="+mn-lt"/>
              </a:rPr>
              <a:t>Вращается вокруг Национального офиса Erasmus+ и связана с проектами/воздействием/оценкой политики ЕС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9992221B-B282-4182-EC78-7E4681EFB8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2" y="281175"/>
            <a:ext cx="1362075" cy="52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FDBD4-E742-8D35-7B8E-9C40E3719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33" y="281175"/>
            <a:ext cx="1776095" cy="419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36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A7C0A-F8BA-1368-673C-7EB190E476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6260" y="1391842"/>
            <a:ext cx="2235056" cy="1332613"/>
          </a:xfrm>
        </p:spPr>
        <p:txBody>
          <a:bodyPr/>
          <a:lstStyle/>
          <a:p>
            <a:r>
              <a:rPr lang="ru" dirty="0">
                <a:latin typeface="+mj-lt"/>
              </a:rPr>
              <a:t>Деятельность в рамках </a:t>
            </a:r>
            <a:r>
              <a:rPr lang="en-US" dirty="0">
                <a:latin typeface="+mj-lt"/>
              </a:rPr>
              <a:t>SPHERE</a:t>
            </a:r>
            <a:r>
              <a:rPr lang="ru" dirty="0">
                <a:latin typeface="+mj-lt"/>
              </a:rPr>
              <a:t>:</a:t>
            </a:r>
          </a:p>
          <a:p>
            <a:r>
              <a:rPr lang="ru" dirty="0">
                <a:latin typeface="+mj-lt"/>
              </a:rPr>
              <a:t>2015 – 2021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гг.</a:t>
            </a:r>
            <a:endParaRPr lang="ru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9626-74C4-1D11-5578-A437BEE3C47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892245" y="1044700"/>
            <a:ext cx="6190571" cy="3729736"/>
          </a:xfrm>
        </p:spPr>
        <p:txBody>
          <a:bodyPr>
            <a:normAutofit fontScale="92500" lnSpcReduction="20000"/>
          </a:bodyPr>
          <a:lstStyle/>
          <a:p>
            <a:r>
              <a:rPr lang="ru" dirty="0">
                <a:latin typeface="+mj-lt"/>
              </a:rPr>
              <a:t>1-2 семинара в год</a:t>
            </a:r>
          </a:p>
          <a:p>
            <a:pPr lvl="1"/>
            <a:r>
              <a:rPr lang="ru" sz="1300" b="0" dirty="0">
                <a:latin typeface="+mj-lt"/>
              </a:rPr>
              <a:t>Тематически ориентированные</a:t>
            </a:r>
          </a:p>
          <a:p>
            <a:r>
              <a:rPr lang="ru" dirty="0">
                <a:latin typeface="+mj-lt"/>
              </a:rPr>
              <a:t>2-3 учебных визита в год</a:t>
            </a:r>
          </a:p>
          <a:p>
            <a:pPr lvl="1"/>
            <a:r>
              <a:rPr lang="ru" sz="1300" b="0" dirty="0">
                <a:latin typeface="+mj-lt"/>
              </a:rPr>
              <a:t>В учреждение/город/страну: сфокусировано на конкретном случае/практический опыт</a:t>
            </a:r>
          </a:p>
          <a:p>
            <a:r>
              <a:rPr lang="ru" dirty="0">
                <a:latin typeface="+mj-lt"/>
                <a:hlinkClick r:id="rId2"/>
              </a:rPr>
              <a:t>Миссии по оказанию технической помощи </a:t>
            </a:r>
            <a:r>
              <a:rPr lang="ru" dirty="0">
                <a:latin typeface="+mj-lt"/>
              </a:rPr>
              <a:t>(TAM) (около 55 в год)</a:t>
            </a:r>
          </a:p>
          <a:p>
            <a:pPr lvl="1"/>
            <a:r>
              <a:rPr lang="ru" sz="1300" b="0" dirty="0">
                <a:latin typeface="+mj-lt"/>
              </a:rPr>
              <a:t>Адресная помощь странам</a:t>
            </a:r>
          </a:p>
          <a:p>
            <a:pPr lvl="1"/>
            <a:r>
              <a:rPr lang="ru" sz="1300" b="0" dirty="0">
                <a:latin typeface="+mj-lt"/>
              </a:rPr>
              <a:t>Предоставление экспертной помощи для национальной поддержки/национальной деятельности</a:t>
            </a:r>
          </a:p>
          <a:p>
            <a:r>
              <a:rPr lang="ru" dirty="0">
                <a:latin typeface="+mj-lt"/>
              </a:rPr>
              <a:t>Ежегодная конференция</a:t>
            </a:r>
          </a:p>
          <a:p>
            <a:pPr lvl="1"/>
            <a:r>
              <a:rPr lang="ru" sz="1300" b="0" dirty="0">
                <a:latin typeface="+mj-lt"/>
              </a:rPr>
              <a:t>Объединяющее мероприятие/связывание ключевых тем/крупномасштабное сетевое взаимодействие</a:t>
            </a:r>
          </a:p>
          <a:p>
            <a:endParaRPr lang="en-US" dirty="0">
              <a:latin typeface="+mj-lt"/>
            </a:endParaRPr>
          </a:p>
          <a:p>
            <a:r>
              <a:rPr lang="ru" dirty="0">
                <a:latin typeface="+mj-lt"/>
              </a:rPr>
              <a:t>3 основные публикации:</a:t>
            </a:r>
          </a:p>
          <a:p>
            <a:r>
              <a:rPr lang="ru" sz="1300" i="1" dirty="0"/>
              <a:t>Пример: </a:t>
            </a:r>
            <a:r>
              <a:rPr lang="ru" sz="1300" b="0" i="1" dirty="0"/>
              <a:t>Структурное влияние проектов по наращиванию потенциала Erasmus+ на системы высшего образования в странах-партнерах (2021 г.): </a:t>
            </a:r>
            <a:r>
              <a:rPr lang="ru" sz="1300" i="1" dirty="0">
                <a:hlinkClick r:id="rId3"/>
              </a:rPr>
              <a:t>https://supporthere.org/sites/default/files/sphere_1.pdf</a:t>
            </a:r>
            <a:r>
              <a:rPr lang="ru" sz="1300" i="1" dirty="0"/>
              <a:t> </a:t>
            </a:r>
          </a:p>
          <a:p>
            <a:endParaRPr lang="en-US" sz="1350" dirty="0">
              <a:latin typeface="+mj-lt"/>
            </a:endParaRPr>
          </a:p>
          <a:p>
            <a:endParaRPr lang="en-US" sz="1350" dirty="0">
              <a:latin typeface="+mj-lt"/>
            </a:endParaRPr>
          </a:p>
          <a:p>
            <a:r>
              <a:rPr lang="ru" dirty="0">
                <a:latin typeface="+mj-lt"/>
              </a:rPr>
              <a:t>Веб-сайт и виртуальное сообщество: </a:t>
            </a:r>
            <a:r>
              <a:rPr lang="ru" dirty="0">
                <a:latin typeface="+mj-lt"/>
                <a:hlinkClick r:id="rId4"/>
              </a:rPr>
              <a:t>www.supporthere.org</a:t>
            </a:r>
            <a:r>
              <a:rPr lang="ru" dirty="0">
                <a:latin typeface="+mj-lt"/>
              </a:rPr>
              <a:t> </a:t>
            </a:r>
          </a:p>
          <a:p>
            <a:endParaRPr lang="en-ES" dirty="0"/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08CE3822-7EAA-06F4-280F-AE787088FF4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2" y="281175"/>
            <a:ext cx="1362075" cy="52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4291D-76B6-A161-B5A0-F2059D7CF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33" y="281175"/>
            <a:ext cx="1776095" cy="419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34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D44396-E3B6-D6CB-7317-B73E6D7E5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>
            <a:normAutofit fontScale="92500" lnSpcReduction="20000"/>
          </a:bodyPr>
          <a:lstStyle/>
          <a:p>
            <a:r>
              <a:rPr lang="ru" sz="2400" dirty="0"/>
              <a:t>Всеобъемлющий отраслевой голос: представляет разнообразие университетов в ЕПВО / находит общие позиции в отношении Брюссельского / Болонского процесса.</a:t>
            </a:r>
          </a:p>
          <a:p>
            <a:r>
              <a:rPr lang="ru" sz="2400" dirty="0"/>
              <a:t>Структурная легитимность: управление опирается на национальные ассоциации университетов и университеты.</a:t>
            </a:r>
          </a:p>
          <a:p>
            <a:r>
              <a:rPr lang="ru" sz="2400" dirty="0"/>
              <a:t>Обслуживает несколько регионов: ЕС в отличие от ЕПВО</a:t>
            </a:r>
          </a:p>
          <a:p>
            <a:r>
              <a:rPr lang="ru" sz="2400" dirty="0"/>
              <a:t>Созревание переплелось с Болонским процессом/ЕПВО – оба выросли вместе</a:t>
            </a:r>
          </a:p>
          <a:p>
            <a:r>
              <a:rPr lang="ru" sz="2400" dirty="0"/>
              <a:t>Решительный сторонник укрепления институтов (разработка стратегии, структурная поддержка преподавания, обучения, исследований)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8F346A-C4E2-D072-12FD-6040A0D3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14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Добавленная ценность EUA/успех</a:t>
            </a:r>
          </a:p>
        </p:txBody>
      </p:sp>
    </p:spTree>
    <p:extLst>
      <p:ext uri="{BB962C8B-B14F-4D97-AF65-F5344CB8AC3E}">
        <p14:creationId xmlns:p14="http://schemas.microsoft.com/office/powerpoint/2010/main" val="385899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/>
          <a:p>
            <a: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сети: Coimbra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5316" y="1197407"/>
            <a:ext cx="8246070" cy="366491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82F65C6-39B4-9A1F-EF11-F70FE447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044700"/>
            <a:ext cx="8246070" cy="3664918"/>
          </a:xfrm>
        </p:spPr>
        <p:txBody>
          <a:bodyPr>
            <a:normAutofit lnSpcReduction="10000"/>
          </a:bodyPr>
          <a:lstStyle/>
          <a:p>
            <a:r>
              <a:rPr lang="ru" sz="1800" dirty="0"/>
              <a:t>41 член</a:t>
            </a:r>
          </a:p>
          <a:p>
            <a:r>
              <a:rPr lang="ru" sz="1800" dirty="0"/>
              <a:t>«давно зарекомендовавшие себя европейские комплексные, многопрофильные университеты высокого международного стандарта, стремящиеся к созданию особых академических и культурных связей, чтобы продвигать на благо своих членов интернационализацию, академическое сотрудничество, превосходство в обучении и исследованиях, а также служение обществу»</a:t>
            </a:r>
          </a:p>
          <a:p>
            <a:r>
              <a:rPr lang="ru" sz="1800" dirty="0"/>
              <a:t>Рабочие группы:</a:t>
            </a:r>
          </a:p>
          <a:p>
            <a:pPr lvl="1"/>
            <a:r>
              <a:rPr lang="ru" sz="1800" dirty="0"/>
              <a:t>Научные исследования (науки о жизни, гуманитарные науки, наука/технологии)</a:t>
            </a:r>
          </a:p>
          <a:p>
            <a:pPr lvl="1"/>
            <a:r>
              <a:rPr lang="ru" sz="1800" dirty="0"/>
              <a:t>Образование (мобильность, докторантура, инновации в образовании)</a:t>
            </a:r>
          </a:p>
          <a:p>
            <a:pPr lvl="1"/>
            <a:r>
              <a:rPr lang="ru" sz="1800" dirty="0"/>
              <a:t>Охват</a:t>
            </a:r>
          </a:p>
          <a:p>
            <a:pPr lvl="1"/>
            <a:r>
              <a:rPr lang="ru" sz="1800" dirty="0"/>
              <a:t>Семинары, бенчмаркинг, стипендии, летние школы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18</Value>
      <Value>11</Value>
      <Value>4</Value>
      <Value>3</Value>
      <Value>2</Value>
      <Value>1</Value>
    </TaxCatchAll>
    <lcf76f155ced4ddcb4097134ff3c332f xmlns="cf371439-f430-41b1-8688-7ef6c47b85d0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D7451D07-E77D-4223-B903-2B5F1BDD2F11}"/>
</file>

<file path=customXml/itemProps2.xml><?xml version="1.0" encoding="utf-8"?>
<ds:datastoreItem xmlns:ds="http://schemas.openxmlformats.org/officeDocument/2006/customXml" ds:itemID="{7398AB9A-8174-4A7D-AC80-46F505297D4D}"/>
</file>

<file path=customXml/itemProps3.xml><?xml version="1.0" encoding="utf-8"?>
<ds:datastoreItem xmlns:ds="http://schemas.openxmlformats.org/officeDocument/2006/customXml" ds:itemID="{EA074DAD-2463-4E78-8275-E75AAD8CC6E5}"/>
</file>

<file path=customXml/itemProps4.xml><?xml version="1.0" encoding="utf-8"?>
<ds:datastoreItem xmlns:ds="http://schemas.openxmlformats.org/officeDocument/2006/customXml" ds:itemID="{D40F974F-0A9D-4A41-B635-01281C5FD5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Экран (16:9)</PresentationFormat>
  <Paragraphs>108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Avante garde</vt:lpstr>
      <vt:lpstr>Calibri</vt:lpstr>
      <vt:lpstr>Wingdings</vt:lpstr>
      <vt:lpstr>Office Theme</vt:lpstr>
      <vt:lpstr>Укрепление регионального сотрудничества по развитию навыков в рамках Программы ЦАРЭС: основные достижения, проблемы и возможности для сотрудничества Начальное  совещание и международный круглый стол экспертов  30–31 мая 2022 г., Тбилиси, Грузия</vt:lpstr>
      <vt:lpstr>Относительная таксономия  для контекста ЕС</vt:lpstr>
      <vt:lpstr>Презентация PowerPoint</vt:lpstr>
      <vt:lpstr>Презентация PowerPoint</vt:lpstr>
      <vt:lpstr>Вклад в политику: Европейское исследовательское пространство</vt:lpstr>
      <vt:lpstr>Презентация PowerPoint</vt:lpstr>
      <vt:lpstr>Презентация PowerPoint</vt:lpstr>
      <vt:lpstr>Добавленная ценность EUA/успех</vt:lpstr>
      <vt:lpstr>Пример сети: Coimbra Group</vt:lpstr>
      <vt:lpstr>От сетей к альянсам европейских университетов</vt:lpstr>
      <vt:lpstr>Рекомендации для ЦАРЭС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2022-05-28T18:39:43Z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MediaServiceImageTags">
    <vt:lpwstr/>
  </property>
  <property fmtid="{D5CDD505-2E9C-101B-9397-08002B2CF9AE}" pid="10" name="ContentTypeId">
    <vt:lpwstr>0x010100A3BFD338C4D69F46BE33AA49AB50870100C520B00D8BB20C45814389052060F14C</vt:lpwstr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Sector">
    <vt:lpwstr/>
  </property>
  <property fmtid="{D5CDD505-2E9C-101B-9397-08002B2CF9AE}" pid="15" name="ADBDivision">
    <vt:lpwstr>4;#CWRC|ecfd6e9e-1aa8-422e-b0ee-5f69329336ed</vt:lpwstr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