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sldIdLst>
    <p:sldId id="259" r:id="rId2"/>
    <p:sldId id="530" r:id="rId3"/>
    <p:sldId id="529" r:id="rId4"/>
    <p:sldId id="533" r:id="rId5"/>
    <p:sldId id="534" r:id="rId6"/>
    <p:sldId id="536" r:id="rId7"/>
    <p:sldId id="537" r:id="rId8"/>
    <p:sldId id="535" r:id="rId9"/>
    <p:sldId id="257" r:id="rId10"/>
    <p:sldId id="357" r:id="rId11"/>
    <p:sldId id="532"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B9F8"/>
    <a:srgbClr val="02B4F2"/>
    <a:srgbClr val="FE9202"/>
    <a:srgbClr val="E7FF01"/>
    <a:srgbClr val="E39A39"/>
    <a:srgbClr val="1D3A00"/>
    <a:srgbClr val="5EEC3C"/>
    <a:srgbClr val="990099"/>
    <a:srgbClr val="CC0099"/>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84014" autoAdjust="0"/>
  </p:normalViewPr>
  <p:slideViewPr>
    <p:cSldViewPr>
      <p:cViewPr varScale="1">
        <p:scale>
          <a:sx n="106" d="100"/>
          <a:sy n="106" d="100"/>
        </p:scale>
        <p:origin x="1264" y="1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42176-0A71-4B98-9FC8-FE8C0F768145}"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LID4096"/>
        </a:p>
      </dgm:t>
    </dgm:pt>
    <dgm:pt modelId="{5723B730-B027-45D4-ADB5-D0DC204F9F15}" type="pres">
      <dgm:prSet presAssocID="{2E142176-0A71-4B98-9FC8-FE8C0F768145}" presName="cycle" presStyleCnt="0">
        <dgm:presLayoutVars>
          <dgm:dir/>
          <dgm:resizeHandles val="exact"/>
        </dgm:presLayoutVars>
      </dgm:prSet>
      <dgm:spPr/>
    </dgm:pt>
  </dgm:ptLst>
  <dgm:cxnLst>
    <dgm:cxn modelId="{02751B33-51C9-4FC3-9D1A-0BB911F33277}" type="presOf" srcId="{2E142176-0A71-4B98-9FC8-FE8C0F768145}" destId="{5723B730-B027-45D4-ADB5-D0DC204F9F15}" srcOrd="0" destOrd="0" presId="urn:microsoft.com/office/officeart/2005/8/layout/cycle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5/28/22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Association, such as EUA is one, as legally established bodies, with a clear membership basis, and managed by a secretariat. </a:t>
            </a:r>
          </a:p>
          <a:p>
            <a:r>
              <a:rPr lang="en-GB" dirty="0"/>
              <a:t>University networks – usually a bit lighter, and dynamic in their coming into existence, gathering around a certain thematic purpose, and/or geographic focus. Not easy to find to draw a clear line between association and networks. </a:t>
            </a:r>
          </a:p>
          <a:p>
            <a:r>
              <a:rPr lang="en-GB" dirty="0"/>
              <a:t>In addition, there are university partnerships and alliances, some of which are ad-hoc, of limited duration and purpose (often for project implementation), but some are also longstanding, thematically holistic. They may involve anything with 2 or more members (but usually stay under 10)</a:t>
            </a:r>
          </a:p>
          <a:p>
            <a:r>
              <a:rPr lang="en-GB" dirty="0"/>
              <a:t>A special case in this regards are the recent European University Alliances, which have been launched with E+ and HEU funding to establish sustainable alliances between universities across Europe.</a:t>
            </a:r>
          </a:p>
          <a:p>
            <a:endParaRPr lang="en-ES" dirty="0"/>
          </a:p>
        </p:txBody>
      </p:sp>
      <p:sp>
        <p:nvSpPr>
          <p:cNvPr id="4" name="Slide Number Placeholder 3"/>
          <p:cNvSpPr>
            <a:spLocks noGrp="1"/>
          </p:cNvSpPr>
          <p:nvPr>
            <p:ph type="sldNum" sz="quarter" idx="5"/>
          </p:nvPr>
        </p:nvSpPr>
        <p:spPr/>
        <p:txBody>
          <a:bodyPr/>
          <a:lstStyle/>
          <a:p>
            <a:fld id="{AF533E96-F078-4B3D-A8F4-F1AF21EBC357}" type="slidenum">
              <a:rPr lang="en-US" smtClean="0"/>
              <a:t>2</a:t>
            </a:fld>
            <a:endParaRPr lang="en-US"/>
          </a:p>
        </p:txBody>
      </p:sp>
    </p:spTree>
    <p:extLst>
      <p:ext uri="{BB962C8B-B14F-4D97-AF65-F5344CB8AC3E}">
        <p14:creationId xmlns:p14="http://schemas.microsoft.com/office/powerpoint/2010/main" val="63963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Kazakh full </a:t>
            </a:r>
            <a:r>
              <a:rPr lang="fr-BE" dirty="0" err="1"/>
              <a:t>members</a:t>
            </a:r>
            <a:r>
              <a:rPr lang="fr-BE" dirty="0"/>
              <a:t>: </a:t>
            </a:r>
          </a:p>
          <a:p>
            <a:r>
              <a:rPr lang="en-GB" dirty="0"/>
              <a:t>Al-</a:t>
            </a:r>
            <a:r>
              <a:rPr lang="en-GB" dirty="0" err="1"/>
              <a:t>Farabi</a:t>
            </a:r>
            <a:r>
              <a:rPr lang="en-GB" dirty="0"/>
              <a:t> Kazakh National University</a:t>
            </a:r>
          </a:p>
          <a:p>
            <a:r>
              <a:rPr lang="en-GB" dirty="0"/>
              <a:t>Nazarbayev University</a:t>
            </a:r>
          </a:p>
          <a:p>
            <a:endParaRPr lang="en-GB" dirty="0"/>
          </a:p>
          <a:p>
            <a:r>
              <a:rPr lang="en-GB" dirty="0"/>
              <a:t>10 associate members</a:t>
            </a:r>
          </a:p>
          <a:p>
            <a:endParaRPr lang="en-GB" dirty="0"/>
          </a:p>
          <a:p>
            <a:r>
              <a:rPr lang="en-GB" dirty="0"/>
              <a:t>Individual associate members are higher education institutions that award degrees at the first and second cycle level, but do not meet the research criteria as set for full individual members. They have access to all membership services and conferences; however, they do not have the right to vote in EUA's General Assembly or to hold elective office.</a:t>
            </a:r>
          </a:p>
          <a:p>
            <a:endParaRPr lang="en-GB" dirty="0"/>
          </a:p>
          <a:p>
            <a:r>
              <a:rPr lang="en-GB" dirty="0"/>
              <a:t>Teaching and learning forum, funding forum, QA forum </a:t>
            </a:r>
            <a:endParaRPr lang="fr-BE" dirty="0"/>
          </a:p>
        </p:txBody>
      </p:sp>
      <p:sp>
        <p:nvSpPr>
          <p:cNvPr id="4" name="Slide Number Placeholder 3"/>
          <p:cNvSpPr>
            <a:spLocks noGrp="1"/>
          </p:cNvSpPr>
          <p:nvPr>
            <p:ph type="sldNum" sz="quarter" idx="5"/>
          </p:nvPr>
        </p:nvSpPr>
        <p:spPr/>
        <p:txBody>
          <a:bodyPr/>
          <a:lstStyle/>
          <a:p>
            <a:fld id="{69763207-9AB5-BA43-B543-28A2276420EE}" type="slidenum">
              <a:rPr lang="en-US" smtClean="0"/>
              <a:t>3</a:t>
            </a:fld>
            <a:endParaRPr lang="en-US"/>
          </a:p>
        </p:txBody>
      </p:sp>
    </p:spTree>
    <p:extLst>
      <p:ext uri="{BB962C8B-B14F-4D97-AF65-F5344CB8AC3E}">
        <p14:creationId xmlns:p14="http://schemas.microsoft.com/office/powerpoint/2010/main" val="32188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Association, such as EUA is one, as legally established bodies, with a clear membership basis, and managed by a secretariat. </a:t>
            </a:r>
          </a:p>
          <a:p>
            <a:r>
              <a:rPr lang="en-GB" dirty="0"/>
              <a:t>University networks – usually a bit lighter, and dynamic in their coming into existence, gathering around a certain thematic purpose, and/or geographic focus. Not easy to find to draw a clear line between association and networks. </a:t>
            </a:r>
          </a:p>
          <a:p>
            <a:r>
              <a:rPr lang="en-GB" dirty="0"/>
              <a:t>In addition, there are university partnerships and alliances, some of which are ad-hoc, of limited duration and purpose (often for project implementation), but some are also longstanding, thematically holistic. They may involve anything with 2 or more members (but usually stay under 10)</a:t>
            </a:r>
          </a:p>
          <a:p>
            <a:r>
              <a:rPr lang="en-GB" dirty="0"/>
              <a:t>A special case in this regards are the recent European University Alliances, which have been launched with E+ and HEU funding to establish sustainable alliances between universities across Europe.</a:t>
            </a:r>
          </a:p>
          <a:p>
            <a:endParaRPr lang="en-ES" dirty="0"/>
          </a:p>
        </p:txBody>
      </p:sp>
      <p:sp>
        <p:nvSpPr>
          <p:cNvPr id="4" name="Slide Number Placeholder 3"/>
          <p:cNvSpPr>
            <a:spLocks noGrp="1"/>
          </p:cNvSpPr>
          <p:nvPr>
            <p:ph type="sldNum" sz="quarter" idx="5"/>
          </p:nvPr>
        </p:nvSpPr>
        <p:spPr/>
        <p:txBody>
          <a:bodyPr/>
          <a:lstStyle/>
          <a:p>
            <a:fld id="{AF533E96-F078-4B3D-A8F4-F1AF21EBC357}" type="slidenum">
              <a:rPr lang="en-US" smtClean="0"/>
              <a:t>8</a:t>
            </a:fld>
            <a:endParaRPr lang="en-US"/>
          </a:p>
        </p:txBody>
      </p:sp>
    </p:spTree>
    <p:extLst>
      <p:ext uri="{BB962C8B-B14F-4D97-AF65-F5344CB8AC3E}">
        <p14:creationId xmlns:p14="http://schemas.microsoft.com/office/powerpoint/2010/main" val="63114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dirty="0"/>
          </a:p>
        </p:txBody>
      </p:sp>
      <p:sp>
        <p:nvSpPr>
          <p:cNvPr id="4" name="Slide Number Placeholder 3"/>
          <p:cNvSpPr>
            <a:spLocks noGrp="1"/>
          </p:cNvSpPr>
          <p:nvPr>
            <p:ph type="sldNum" sz="quarter" idx="5"/>
          </p:nvPr>
        </p:nvSpPr>
        <p:spPr/>
        <p:txBody>
          <a:bodyPr/>
          <a:lstStyle/>
          <a:p>
            <a:fld id="{BD9DE6DC-D9F5-BE47-BE64-6E1D7F95D663}" type="slidenum">
              <a:rPr lang="en-US" smtClean="0"/>
              <a:t>10</a:t>
            </a:fld>
            <a:endParaRPr lang="en-US"/>
          </a:p>
        </p:txBody>
      </p:sp>
    </p:spTree>
    <p:extLst>
      <p:ext uri="{BB962C8B-B14F-4D97-AF65-F5344CB8AC3E}">
        <p14:creationId xmlns:p14="http://schemas.microsoft.com/office/powerpoint/2010/main" val="3705152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EUA not subsidised by the EU – independent – fees and project funding </a:t>
            </a:r>
          </a:p>
          <a:p>
            <a:endParaRPr lang="en-ES" dirty="0"/>
          </a:p>
          <a:p>
            <a:r>
              <a:rPr lang="en-ES" dirty="0"/>
              <a:t>EUA role in the BFUG</a:t>
            </a:r>
          </a:p>
        </p:txBody>
      </p:sp>
      <p:sp>
        <p:nvSpPr>
          <p:cNvPr id="4" name="Slide Number Placeholder 3"/>
          <p:cNvSpPr>
            <a:spLocks noGrp="1"/>
          </p:cNvSpPr>
          <p:nvPr>
            <p:ph type="sldNum" sz="quarter" idx="5"/>
          </p:nvPr>
        </p:nvSpPr>
        <p:spPr/>
        <p:txBody>
          <a:bodyPr/>
          <a:lstStyle/>
          <a:p>
            <a:fld id="{AF533E96-F078-4B3D-A8F4-F1AF21EBC357}" type="slidenum">
              <a:rPr lang="en-US" smtClean="0"/>
              <a:t>11</a:t>
            </a:fld>
            <a:endParaRPr lang="en-US"/>
          </a:p>
        </p:txBody>
      </p:sp>
    </p:spTree>
    <p:extLst>
      <p:ext uri="{BB962C8B-B14F-4D97-AF65-F5344CB8AC3E}">
        <p14:creationId xmlns:p14="http://schemas.microsoft.com/office/powerpoint/2010/main" val="2638178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1670" y="2571750"/>
            <a:ext cx="7177135" cy="1374345"/>
          </a:xfrm>
          <a:noFill/>
          <a:effectLst>
            <a:outerShdw blurRad="50800" dist="38100" dir="2700000" algn="tl" rotWithShape="0">
              <a:prstClr val="black">
                <a:alpha val="40000"/>
              </a:prstClr>
            </a:outerShdw>
          </a:effectLst>
        </p:spPr>
        <p:txBody>
          <a:bodyPr>
            <a:normAutofit/>
          </a:bodyPr>
          <a:lstStyle>
            <a:lvl1pPr algn="l">
              <a:defRPr sz="360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601670" y="1655520"/>
            <a:ext cx="7164342" cy="610821"/>
          </a:xfrm>
        </p:spPr>
        <p:txBody>
          <a:bodyPr>
            <a:normAutofit/>
          </a:bodyPr>
          <a:lstStyle>
            <a:lvl1pPr marL="0" indent="0" algn="l">
              <a:buNone/>
              <a:defRPr sz="2800" b="0" i="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Logo&#10;&#10;Description automatically generated">
            <a:extLst>
              <a:ext uri="{FF2B5EF4-FFF2-40B4-BE49-F238E27FC236}">
                <a16:creationId xmlns:a16="http://schemas.microsoft.com/office/drawing/2014/main" id="{DE531C40-5BCC-4413-AA5C-B41B8C684C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073" y="4556915"/>
            <a:ext cx="545597" cy="545597"/>
          </a:xfrm>
          <a:prstGeom prst="rect">
            <a:avLst/>
          </a:prstGeom>
        </p:spPr>
      </p:pic>
      <p:pic>
        <p:nvPicPr>
          <p:cNvPr id="10" name="Picture 9" descr="Logo&#10;&#10;Description automatically generated">
            <a:extLst>
              <a:ext uri="{FF2B5EF4-FFF2-40B4-BE49-F238E27FC236}">
                <a16:creationId xmlns:a16="http://schemas.microsoft.com/office/drawing/2014/main" id="{3BCD3074-E865-498A-A5A2-263675CEE5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997" y="4544038"/>
            <a:ext cx="558475" cy="558475"/>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43A11F9F-0F18-41EF-8401-07B664584F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805" y="4542001"/>
            <a:ext cx="1437430" cy="696325"/>
          </a:xfrm>
          <a:prstGeom prst="rect">
            <a:avLst/>
          </a:prstGeom>
        </p:spPr>
      </p:pic>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Content Placeholder 29"/>
          <p:cNvSpPr>
            <a:spLocks noGrp="1"/>
          </p:cNvSpPr>
          <p:nvPr>
            <p:ph sz="quarter" idx="18" hasCustomPrompt="1"/>
          </p:nvPr>
        </p:nvSpPr>
        <p:spPr>
          <a:xfrm>
            <a:off x="574818" y="1391842"/>
            <a:ext cx="2235056" cy="2273924"/>
          </a:xfrm>
        </p:spPr>
        <p:txBody>
          <a:bodyPr>
            <a:normAutofit/>
          </a:bodyPr>
          <a:lstStyle>
            <a:lvl1pPr marL="0" indent="0">
              <a:buNone/>
              <a:defRPr sz="2250" baseline="0">
                <a:solidFill>
                  <a:schemeClr val="accent1"/>
                </a:solidFill>
                <a:latin typeface="Arial" charset="0"/>
              </a:defRPr>
            </a:lvl1pPr>
          </a:lstStyle>
          <a:p>
            <a:pPr lvl="0"/>
            <a:r>
              <a:rPr lang="en-US" dirty="0"/>
              <a:t>headline</a:t>
            </a:r>
          </a:p>
        </p:txBody>
      </p:sp>
      <p:sp>
        <p:nvSpPr>
          <p:cNvPr id="22" name="Content Placeholder 29"/>
          <p:cNvSpPr>
            <a:spLocks noGrp="1"/>
          </p:cNvSpPr>
          <p:nvPr>
            <p:ph sz="quarter" idx="19" hasCustomPrompt="1"/>
          </p:nvPr>
        </p:nvSpPr>
        <p:spPr>
          <a:xfrm>
            <a:off x="3054540" y="1391842"/>
            <a:ext cx="5460810" cy="3183731"/>
          </a:xfrm>
        </p:spPr>
        <p:txBody>
          <a:bodyPr>
            <a:normAutofit/>
          </a:bodyPr>
          <a:lstStyle>
            <a:lvl1pPr marL="0" indent="0">
              <a:buNone/>
              <a:defRPr sz="1500" b="1" baseline="0">
                <a:solidFill>
                  <a:schemeClr val="accent1"/>
                </a:solidFill>
                <a:latin typeface="Arial" charset="0"/>
              </a:defRPr>
            </a:lvl1pPr>
            <a:lvl2pPr marL="261900" indent="-261900">
              <a:buFont typeface="Arial" panose="020B0604020202020204" pitchFamily="34" charset="0"/>
              <a:buChar char="•"/>
              <a:defRPr sz="1500" b="1" baseline="0">
                <a:solidFill>
                  <a:schemeClr val="accent1"/>
                </a:solidFill>
                <a:latin typeface="Arial" charset="0"/>
              </a:defRPr>
            </a:lvl2pPr>
            <a:lvl3pPr marL="0" indent="0">
              <a:buNone/>
              <a:defRPr sz="1500" baseline="0">
                <a:latin typeface="Arial" charset="0"/>
              </a:defRPr>
            </a:lvl3pPr>
            <a:lvl4pPr marL="261900" indent="-261900">
              <a:buFont typeface="Arial" panose="020B0604020202020204" pitchFamily="34" charset="0"/>
              <a:buChar char="•"/>
              <a:defRPr sz="1500" baseline="0">
                <a:latin typeface="Arial" charset="0"/>
              </a:defRPr>
            </a:lvl4pPr>
            <a:lvl5pPr marL="540000" indent="-257175">
              <a:buFont typeface="Wingdings" pitchFamily="2" charset="2"/>
              <a:buChar char="ü"/>
              <a:defRPr sz="1500" baseline="0">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22"/>
          </p:nvPr>
        </p:nvSpPr>
        <p:spPr>
          <a:xfrm>
            <a:off x="8505825" y="4672013"/>
            <a:ext cx="409575" cy="273844"/>
          </a:xfrm>
        </p:spPr>
        <p:txBody>
          <a:bodyPr/>
          <a:lstStyle>
            <a:lvl1pPr>
              <a:defRPr baseline="0">
                <a:solidFill>
                  <a:schemeClr val="tx1"/>
                </a:solidFill>
                <a:latin typeface="Arial" charset="0"/>
              </a:defRPr>
            </a:lvl1pPr>
          </a:lstStyle>
          <a:p>
            <a:fld id="{B15F1DB1-D9C2-1046-8BE7-EC5E2F9F1FD0}" type="slidenum">
              <a:rPr lang="en-US" smtClean="0"/>
              <a:pPr/>
              <a:t>‹#›</a:t>
            </a:fld>
            <a:endParaRPr lang="en-US" dirty="0"/>
          </a:p>
        </p:txBody>
      </p:sp>
      <p:sp>
        <p:nvSpPr>
          <p:cNvPr id="7" name="Text Placeholder 6"/>
          <p:cNvSpPr>
            <a:spLocks noGrp="1"/>
          </p:cNvSpPr>
          <p:nvPr>
            <p:ph type="body" sz="quarter" idx="23" hasCustomPrompt="1"/>
          </p:nvPr>
        </p:nvSpPr>
        <p:spPr>
          <a:xfrm>
            <a:off x="584766" y="3951685"/>
            <a:ext cx="2150269" cy="623888"/>
          </a:xfrm>
          <a:ln>
            <a:solidFill>
              <a:schemeClr val="bg1">
                <a:alpha val="0"/>
              </a:schemeClr>
            </a:solidFill>
          </a:ln>
        </p:spPr>
        <p:txBody>
          <a:bodyPr>
            <a:normAutofit/>
          </a:bodyPr>
          <a:lstStyle>
            <a:lvl1pPr marL="0" indent="0">
              <a:buNone/>
              <a:defRPr sz="1050" baseline="0">
                <a:solidFill>
                  <a:schemeClr val="bg2">
                    <a:lumMod val="50000"/>
                  </a:schemeClr>
                </a:solidFill>
                <a:latin typeface="Arial" charset="0"/>
              </a:defRPr>
            </a:lvl1pPr>
          </a:lstStyle>
          <a:p>
            <a:pPr lvl="0"/>
            <a:r>
              <a:rPr lang="en-US" dirty="0"/>
              <a:t>Source:</a:t>
            </a:r>
          </a:p>
        </p:txBody>
      </p:sp>
      <p:sp>
        <p:nvSpPr>
          <p:cNvPr id="10" name="Date Placeholder 1"/>
          <p:cNvSpPr txBox="1">
            <a:spLocks/>
          </p:cNvSpPr>
          <p:nvPr userDrawn="1"/>
        </p:nvSpPr>
        <p:spPr>
          <a:xfrm>
            <a:off x="7624134" y="4672012"/>
            <a:ext cx="777872"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baseline="0">
                <a:solidFill>
                  <a:schemeClr val="accent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900" b="1" dirty="0"/>
              <a:t>© EUA 2018</a:t>
            </a:r>
          </a:p>
        </p:txBody>
      </p:sp>
    </p:spTree>
    <p:extLst>
      <p:ext uri="{BB962C8B-B14F-4D97-AF65-F5344CB8AC3E}">
        <p14:creationId xmlns:p14="http://schemas.microsoft.com/office/powerpoint/2010/main" val="152598282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s-ES" dirty="0"/>
          </a:p>
        </p:txBody>
      </p:sp>
      <p:sp>
        <p:nvSpPr>
          <p:cNvPr id="8" name="AutoShape 2" descr="https://intranet.ub.edu/dyn/export/sites/ubintranet/galeries/imatges/4_eines_i_recursos/imatge_corporativa/nou_format_2015/Marca_negatiu_vertical/RGB/marcav_neg_rgb.jpg"/>
          <p:cNvSpPr>
            <a:spLocks noChangeAspect="1" noChangeArrowheads="1"/>
          </p:cNvSpPr>
          <p:nvPr userDrawn="1"/>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ES" sz="1350"/>
          </a:p>
        </p:txBody>
      </p:sp>
      <p:sp>
        <p:nvSpPr>
          <p:cNvPr id="9" name="AutoShape 4" descr="https://intranet.ub.edu/dyn/export/sites/ubintranet/galeries/imatges/4_eines_i_recursos/imatge_corporativa/nou_format_2015/Marca_negatiu_vertical/RGB/marcav_neg_rgb.jpg"/>
          <p:cNvSpPr>
            <a:spLocks noChangeAspect="1" noChangeArrowheads="1"/>
          </p:cNvSpPr>
          <p:nvPr userDrawn="1"/>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ES" sz="1350"/>
          </a:p>
        </p:txBody>
      </p:sp>
    </p:spTree>
    <p:extLst>
      <p:ext uri="{BB962C8B-B14F-4D97-AF65-F5344CB8AC3E}">
        <p14:creationId xmlns:p14="http://schemas.microsoft.com/office/powerpoint/2010/main" val="345768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6" y="1197405"/>
            <a:ext cx="8246070" cy="3664918"/>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847E726B-9D90-4860-AA11-BEC25578D0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7024430" cy="572644"/>
          </a:xfrm>
        </p:spPr>
        <p:txBody>
          <a:bodyPr>
            <a:normAutofit/>
          </a:bodyPr>
          <a:lstStyle>
            <a:lvl1pPr algn="l">
              <a:defRPr sz="360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044700"/>
            <a:ext cx="7024430"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128470"/>
            <a:ext cx="8093365" cy="763525"/>
          </a:xfrm>
        </p:spPr>
        <p:txBody>
          <a:bodyPr>
            <a:normAutofit/>
          </a:bodyPr>
          <a:lstStyle>
            <a:lvl1pPr algn="l">
              <a:defRPr sz="3600" baseline="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350110"/>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822507"/>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350110"/>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822507"/>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pic>
        <p:nvPicPr>
          <p:cNvPr id="8" name="Picture 7" descr="Logo&#10;&#10;Description automatically generated">
            <a:extLst>
              <a:ext uri="{FF2B5EF4-FFF2-40B4-BE49-F238E27FC236}">
                <a16:creationId xmlns:a16="http://schemas.microsoft.com/office/drawing/2014/main" id="{CD60A5A7-9F09-47D4-BC9F-BB1ADA5EA23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6073" y="4556915"/>
            <a:ext cx="545597" cy="545597"/>
          </a:xfrm>
          <a:prstGeom prst="rect">
            <a:avLst/>
          </a:prstGeom>
        </p:spPr>
      </p:pic>
      <p:pic>
        <p:nvPicPr>
          <p:cNvPr id="9" name="Picture 8" descr="Logo&#10;&#10;Description automatically generated">
            <a:extLst>
              <a:ext uri="{FF2B5EF4-FFF2-40B4-BE49-F238E27FC236}">
                <a16:creationId xmlns:a16="http://schemas.microsoft.com/office/drawing/2014/main" id="{52C8A23C-685D-43C1-B988-55AA07D6BE6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29997" y="4544038"/>
            <a:ext cx="558475" cy="558475"/>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B33467BE-478F-4B37-A5E8-813E9F16326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778805" y="4542001"/>
            <a:ext cx="1437430" cy="696325"/>
          </a:xfrm>
          <a:prstGeom prst="rect">
            <a:avLst/>
          </a:prstGeom>
        </p:spPr>
      </p:pic>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education/education-in-the-eu/european-education-area/european-universities-initiative_en"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supporthere.org/sites/default/files/sphere_1.pdf" TargetMode="External"/><Relationship Id="rId2" Type="http://schemas.openxmlformats.org/officeDocument/2006/relationships/hyperlink" Target="https://supporthere.org/page/technical-assistance-missions-tam" TargetMode="Externa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hyperlink" Target="http://www.supporthere.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18D8EA-F1CE-402D-A4F8-248FA285A6B5}"/>
              </a:ext>
            </a:extLst>
          </p:cNvPr>
          <p:cNvSpPr txBox="1">
            <a:spLocks/>
          </p:cNvSpPr>
          <p:nvPr/>
        </p:nvSpPr>
        <p:spPr>
          <a:xfrm>
            <a:off x="296260" y="1197405"/>
            <a:ext cx="8133594" cy="178659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rgbClr val="00B0F0"/>
                </a:solidFill>
                <a:effectLst>
                  <a:outerShdw blurRad="50800" dist="38100" dir="2700000" algn="tl" rotWithShape="0">
                    <a:prstClr val="black">
                      <a:alpha val="40000"/>
                    </a:prstClr>
                  </a:outerShdw>
                </a:effectLst>
                <a:latin typeface="+mj-lt"/>
                <a:ea typeface="+mj-ea"/>
                <a:cs typeface="+mj-cs"/>
              </a:defRPr>
            </a:lvl1pPr>
          </a:lstStyle>
          <a:p>
            <a:r>
              <a:rPr lang="en-US" dirty="0">
                <a:solidFill>
                  <a:schemeClr val="bg1"/>
                </a:solidFill>
                <a:latin typeface="Arial Black" panose="020B0A04020102020204" pitchFamily="34" charset="0"/>
              </a:rPr>
              <a:t>Networks and Associations for the HE sector: </a:t>
            </a:r>
          </a:p>
          <a:p>
            <a:r>
              <a:rPr lang="en-US" sz="2800" dirty="0">
                <a:solidFill>
                  <a:schemeClr val="bg1"/>
                </a:solidFill>
                <a:latin typeface="Arial Black" panose="020B0A04020102020204" pitchFamily="34" charset="0"/>
              </a:rPr>
              <a:t>The European example</a:t>
            </a:r>
          </a:p>
        </p:txBody>
      </p:sp>
      <p:sp>
        <p:nvSpPr>
          <p:cNvPr id="9" name="Subtitle 2">
            <a:extLst>
              <a:ext uri="{FF2B5EF4-FFF2-40B4-BE49-F238E27FC236}">
                <a16:creationId xmlns:a16="http://schemas.microsoft.com/office/drawing/2014/main" id="{FEA72FE8-9FBF-4530-85AF-6ABD622BB239}"/>
              </a:ext>
            </a:extLst>
          </p:cNvPr>
          <p:cNvSpPr txBox="1">
            <a:spLocks/>
          </p:cNvSpPr>
          <p:nvPr/>
        </p:nvSpPr>
        <p:spPr>
          <a:xfrm>
            <a:off x="296261" y="2983996"/>
            <a:ext cx="4275739" cy="13743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rgbClr val="00B0F0"/>
                </a:solidFill>
                <a:latin typeface="Arial" panose="020B0604020202020204" pitchFamily="34" charset="0"/>
                <a:cs typeface="Arial" panose="020B0604020202020204" pitchFamily="34" charset="0"/>
              </a:rPr>
              <a:t>Elizabeth Colucci </a:t>
            </a:r>
            <a:br>
              <a:rPr lang="en-US" sz="2000" dirty="0">
                <a:solidFill>
                  <a:srgbClr val="00B0F0"/>
                </a:solidFill>
                <a:latin typeface="Arial" panose="020B0604020202020204" pitchFamily="34" charset="0"/>
                <a:cs typeface="Arial" panose="020B0604020202020204" pitchFamily="34" charset="0"/>
              </a:rPr>
            </a:br>
            <a:r>
              <a:rPr lang="en-US" sz="2000" dirty="0">
                <a:solidFill>
                  <a:srgbClr val="00B0F0"/>
                </a:solidFill>
                <a:latin typeface="Arial" panose="020B0604020202020204" pitchFamily="34" charset="0"/>
                <a:cs typeface="Arial" panose="020B0604020202020204" pitchFamily="34" charset="0"/>
              </a:rPr>
              <a:t>Advisor for </a:t>
            </a:r>
            <a:r>
              <a:rPr lang="en-US" sz="2000" dirty="0" err="1">
                <a:solidFill>
                  <a:srgbClr val="00B0F0"/>
                </a:solidFill>
                <a:latin typeface="Arial" panose="020B0604020202020204" pitchFamily="34" charset="0"/>
                <a:cs typeface="Arial" panose="020B0604020202020204" pitchFamily="34" charset="0"/>
              </a:rPr>
              <a:t>Internationalisation</a:t>
            </a:r>
            <a:r>
              <a:rPr lang="en-US" sz="2000" dirty="0">
                <a:solidFill>
                  <a:srgbClr val="00B0F0"/>
                </a:solidFill>
                <a:latin typeface="Arial" panose="020B0604020202020204" pitchFamily="34" charset="0"/>
                <a:cs typeface="Arial" panose="020B0604020202020204" pitchFamily="34" charset="0"/>
              </a:rPr>
              <a:t> </a:t>
            </a:r>
            <a:br>
              <a:rPr lang="en-US" sz="2000" dirty="0">
                <a:solidFill>
                  <a:srgbClr val="00B0F0"/>
                </a:solidFill>
                <a:latin typeface="Arial" panose="020B0604020202020204" pitchFamily="34" charset="0"/>
                <a:cs typeface="Arial" panose="020B0604020202020204" pitchFamily="34" charset="0"/>
              </a:rPr>
            </a:br>
            <a:r>
              <a:rPr lang="en-US" sz="2000" dirty="0">
                <a:solidFill>
                  <a:srgbClr val="00B0F0"/>
                </a:solidFill>
                <a:latin typeface="Arial" panose="020B0604020202020204" pitchFamily="34" charset="0"/>
                <a:cs typeface="Arial" panose="020B0604020202020204" pitchFamily="34" charset="0"/>
              </a:rPr>
              <a:t>European University Association </a:t>
            </a:r>
          </a:p>
        </p:txBody>
      </p:sp>
      <p:sp>
        <p:nvSpPr>
          <p:cNvPr id="11" name="Title 10">
            <a:extLst>
              <a:ext uri="{FF2B5EF4-FFF2-40B4-BE49-F238E27FC236}">
                <a16:creationId xmlns:a16="http://schemas.microsoft.com/office/drawing/2014/main" id="{83F303A0-6AF5-4C4C-9ED4-98642EE50CBD}"/>
              </a:ext>
            </a:extLst>
          </p:cNvPr>
          <p:cNvSpPr>
            <a:spLocks noGrp="1"/>
          </p:cNvSpPr>
          <p:nvPr>
            <p:ph type="title"/>
          </p:nvPr>
        </p:nvSpPr>
        <p:spPr>
          <a:xfrm>
            <a:off x="0" y="-24235"/>
            <a:ext cx="4572000" cy="916230"/>
          </a:xfrm>
        </p:spPr>
        <p:txBody>
          <a:bodyPr>
            <a:noAutofit/>
          </a:bodyPr>
          <a:lstStyle/>
          <a:p>
            <a:r>
              <a:rPr kumimoji="0" lang="en-US" sz="1050" b="1" i="0" u="none" strike="noStrike" kern="1200" cap="none" spc="0" normalizeH="0" baseline="0" noProof="0" dirty="0">
                <a:ln>
                  <a:noFill/>
                </a:ln>
                <a:effectLst/>
                <a:uLnTx/>
                <a:uFillTx/>
                <a:latin typeface="+mn-lt"/>
                <a:ea typeface="Times New Roman" panose="02020603050405020304" pitchFamily="18" charset="0"/>
              </a:rPr>
              <a:t>Strengthening Regional Cooperation on Skills Development under the CAREC Program: Key Progress, Challenges, and Opportunities for Collabora</a:t>
            </a:r>
            <a:r>
              <a:rPr kumimoji="0" lang="en-US" sz="1050" i="0" u="none" strike="noStrike" kern="1200" cap="none" spc="0" normalizeH="0" baseline="0" noProof="0" dirty="0">
                <a:ln>
                  <a:noFill/>
                </a:ln>
                <a:effectLst/>
                <a:uLnTx/>
                <a:uFillTx/>
                <a:latin typeface="Avante garde"/>
                <a:ea typeface="Times New Roman" panose="02020603050405020304" pitchFamily="18" charset="0"/>
              </a:rPr>
              <a:t>tion</a:t>
            </a:r>
            <a:br>
              <a:rPr kumimoji="0" lang="en-US" sz="1050" i="0" u="none" strike="noStrike" kern="1200" cap="none" spc="0" normalizeH="0" baseline="0" noProof="0" dirty="0">
                <a:ln>
                  <a:noFill/>
                </a:ln>
                <a:solidFill>
                  <a:schemeClr val="bg1"/>
                </a:solidFill>
                <a:effectLst/>
                <a:uLnTx/>
                <a:uFillTx/>
                <a:latin typeface="Avante garde"/>
                <a:ea typeface="Times New Roman" panose="02020603050405020304" pitchFamily="18" charset="0"/>
              </a:rPr>
            </a:br>
            <a:r>
              <a:rPr kumimoji="0" lang="en-US" sz="1000" i="0" u="none" strike="noStrike" kern="1200" cap="none" spc="0" normalizeH="0" baseline="0" noProof="0" dirty="0">
                <a:ln>
                  <a:noFill/>
                </a:ln>
                <a:solidFill>
                  <a:schemeClr val="bg1"/>
                </a:solidFill>
                <a:effectLst/>
                <a:uLnTx/>
                <a:uFillTx/>
                <a:latin typeface="Avante garde"/>
                <a:ea typeface="Times New Roman" panose="02020603050405020304" pitchFamily="18" charset="0"/>
              </a:rPr>
              <a:t>Inception Meeting and International Expert Roundtable </a:t>
            </a:r>
            <a:br>
              <a:rPr kumimoji="0" lang="en-US" sz="1000" i="0" u="none" strike="noStrike" kern="1200" cap="none" spc="0" normalizeH="0" baseline="0" noProof="0" dirty="0">
                <a:ln>
                  <a:noFill/>
                </a:ln>
                <a:solidFill>
                  <a:schemeClr val="bg1"/>
                </a:solidFill>
                <a:effectLst/>
                <a:uLnTx/>
                <a:uFillTx/>
                <a:latin typeface="Avante garde"/>
                <a:ea typeface="Times New Roman" panose="02020603050405020304" pitchFamily="18" charset="0"/>
              </a:rPr>
            </a:br>
            <a:r>
              <a:rPr kumimoji="0" lang="en-US" sz="1000" i="0" u="none" strike="noStrike" kern="1200" cap="none" spc="0" normalizeH="0" baseline="0" noProof="0" dirty="0">
                <a:ln>
                  <a:noFill/>
                </a:ln>
                <a:solidFill>
                  <a:schemeClr val="bg1"/>
                </a:solidFill>
                <a:effectLst/>
                <a:uLnTx/>
                <a:uFillTx/>
                <a:latin typeface="Avante garde"/>
                <a:ea typeface="Times New Roman" panose="02020603050405020304" pitchFamily="18" charset="0"/>
              </a:rPr>
              <a:t>30–31 May 2022, Tbilisi, Georgia</a:t>
            </a:r>
            <a:endParaRPr lang="en-US" sz="1050" dirty="0">
              <a:solidFill>
                <a:schemeClr val="bg1"/>
              </a:solidFill>
            </a:endParaRPr>
          </a:p>
        </p:txBody>
      </p:sp>
    </p:spTree>
    <p:extLst>
      <p:ext uri="{BB962C8B-B14F-4D97-AF65-F5344CB8AC3E}">
        <p14:creationId xmlns:p14="http://schemas.microsoft.com/office/powerpoint/2010/main" val="110163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0EE72-AACA-6140-A378-3C9DA4A48841}"/>
              </a:ext>
            </a:extLst>
          </p:cNvPr>
          <p:cNvSpPr>
            <a:spLocks noGrp="1"/>
          </p:cNvSpPr>
          <p:nvPr>
            <p:ph type="title" idx="4294967295"/>
          </p:nvPr>
        </p:nvSpPr>
        <p:spPr>
          <a:xfrm>
            <a:off x="601671" y="-150711"/>
            <a:ext cx="5172132" cy="1333500"/>
          </a:xfrm>
        </p:spPr>
        <p:txBody>
          <a:bodyPr>
            <a:normAutofit/>
          </a:bodyPr>
          <a:lstStyle/>
          <a:p>
            <a:r>
              <a:rPr lang="en-ES" sz="2400" b="1" dirty="0">
                <a:solidFill>
                  <a:schemeClr val="bg1"/>
                </a:solidFill>
              </a:rPr>
              <a:t>From networks to European University Alliances</a:t>
            </a:r>
          </a:p>
        </p:txBody>
      </p:sp>
      <p:sp>
        <p:nvSpPr>
          <p:cNvPr id="3" name="Content Placeholder 2">
            <a:extLst>
              <a:ext uri="{FF2B5EF4-FFF2-40B4-BE49-F238E27FC236}">
                <a16:creationId xmlns:a16="http://schemas.microsoft.com/office/drawing/2014/main" id="{2FA75BD8-6519-9B42-991C-8C7559EE648E}"/>
              </a:ext>
            </a:extLst>
          </p:cNvPr>
          <p:cNvSpPr>
            <a:spLocks noGrp="1"/>
          </p:cNvSpPr>
          <p:nvPr>
            <p:ph idx="4294967295"/>
          </p:nvPr>
        </p:nvSpPr>
        <p:spPr>
          <a:xfrm>
            <a:off x="1441547" y="4208934"/>
            <a:ext cx="6260905" cy="1418034"/>
          </a:xfrm>
        </p:spPr>
        <p:txBody>
          <a:bodyPr anchor="ctr">
            <a:normAutofit/>
          </a:bodyPr>
          <a:lstStyle/>
          <a:p>
            <a:r>
              <a:rPr lang="en-ES" sz="1800" dirty="0"/>
              <a:t>European Universities Initiative: </a:t>
            </a:r>
            <a:r>
              <a:rPr lang="en-GB" sz="1200" dirty="0">
                <a:hlinkClick r:id="rId3"/>
              </a:rPr>
              <a:t>https://ec.europa.eu/education/education-in-the-eu/european-education-area/european-universities-initiative_en</a:t>
            </a:r>
            <a:r>
              <a:rPr lang="en-GB" sz="1200" dirty="0"/>
              <a:t>  </a:t>
            </a:r>
          </a:p>
          <a:p>
            <a:endParaRPr lang="en-ES" sz="1200" dirty="0"/>
          </a:p>
        </p:txBody>
      </p:sp>
      <p:pic>
        <p:nvPicPr>
          <p:cNvPr id="5" name="Picture 4">
            <a:extLst>
              <a:ext uri="{FF2B5EF4-FFF2-40B4-BE49-F238E27FC236}">
                <a16:creationId xmlns:a16="http://schemas.microsoft.com/office/drawing/2014/main" id="{7C36BFA0-ACEC-D042-977A-0710EF5ABEAC}"/>
              </a:ext>
            </a:extLst>
          </p:cNvPr>
          <p:cNvPicPr>
            <a:picLocks noChangeAspect="1"/>
          </p:cNvPicPr>
          <p:nvPr/>
        </p:nvPicPr>
        <p:blipFill rotWithShape="1">
          <a:blip r:embed="rId4"/>
          <a:srcRect r="3" b="2977"/>
          <a:stretch/>
        </p:blipFill>
        <p:spPr>
          <a:xfrm>
            <a:off x="4266590" y="891996"/>
            <a:ext cx="3970330" cy="3664920"/>
          </a:xfrm>
          <a:prstGeom prst="rect">
            <a:avLst/>
          </a:prstGeom>
        </p:spPr>
      </p:pic>
      <p:pic>
        <p:nvPicPr>
          <p:cNvPr id="4" name="Picture 3">
            <a:extLst>
              <a:ext uri="{FF2B5EF4-FFF2-40B4-BE49-F238E27FC236}">
                <a16:creationId xmlns:a16="http://schemas.microsoft.com/office/drawing/2014/main" id="{B1749963-5E72-9D43-9E70-2C04F46AE6C7}"/>
              </a:ext>
            </a:extLst>
          </p:cNvPr>
          <p:cNvPicPr>
            <a:picLocks noChangeAspect="1"/>
          </p:cNvPicPr>
          <p:nvPr/>
        </p:nvPicPr>
        <p:blipFill rotWithShape="1">
          <a:blip r:embed="rId5"/>
          <a:srcRect t="868" r="-2" b="-1"/>
          <a:stretch/>
        </p:blipFill>
        <p:spPr>
          <a:xfrm>
            <a:off x="765760" y="1312084"/>
            <a:ext cx="2643655" cy="2519331"/>
          </a:xfrm>
          <a:prstGeom prst="rect">
            <a:avLst/>
          </a:prstGeom>
        </p:spPr>
      </p:pic>
      <p:pic>
        <p:nvPicPr>
          <p:cNvPr id="6" name="Picture 5">
            <a:extLst>
              <a:ext uri="{FF2B5EF4-FFF2-40B4-BE49-F238E27FC236}">
                <a16:creationId xmlns:a16="http://schemas.microsoft.com/office/drawing/2014/main" id="{106E7718-672E-2847-9FD3-97ABEFA3E32B}"/>
              </a:ext>
            </a:extLst>
          </p:cNvPr>
          <p:cNvPicPr>
            <a:picLocks noChangeAspect="1"/>
          </p:cNvPicPr>
          <p:nvPr/>
        </p:nvPicPr>
        <p:blipFill>
          <a:blip r:embed="rId6"/>
          <a:stretch>
            <a:fillRect/>
          </a:stretch>
        </p:blipFill>
        <p:spPr>
          <a:xfrm>
            <a:off x="6790672" y="1398796"/>
            <a:ext cx="2177563" cy="559895"/>
          </a:xfrm>
          <a:prstGeom prst="rect">
            <a:avLst/>
          </a:prstGeom>
        </p:spPr>
      </p:pic>
      <p:sp>
        <p:nvSpPr>
          <p:cNvPr id="7" name="Right Arrow 6">
            <a:extLst>
              <a:ext uri="{FF2B5EF4-FFF2-40B4-BE49-F238E27FC236}">
                <a16:creationId xmlns:a16="http://schemas.microsoft.com/office/drawing/2014/main" id="{8B69A503-F763-9242-B51C-DE41165BCE50}"/>
              </a:ext>
            </a:extLst>
          </p:cNvPr>
          <p:cNvSpPr/>
          <p:nvPr/>
        </p:nvSpPr>
        <p:spPr>
          <a:xfrm>
            <a:off x="3423018" y="2208275"/>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sz="1350"/>
          </a:p>
        </p:txBody>
      </p:sp>
    </p:spTree>
    <p:extLst>
      <p:ext uri="{BB962C8B-B14F-4D97-AF65-F5344CB8AC3E}">
        <p14:creationId xmlns:p14="http://schemas.microsoft.com/office/powerpoint/2010/main" val="188720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7CD8A2-7E77-408C-48E6-B06397369CA8}"/>
              </a:ext>
            </a:extLst>
          </p:cNvPr>
          <p:cNvSpPr>
            <a:spLocks noGrp="1"/>
          </p:cNvSpPr>
          <p:nvPr>
            <p:ph idx="1"/>
          </p:nvPr>
        </p:nvSpPr>
        <p:spPr/>
        <p:txBody>
          <a:bodyPr>
            <a:normAutofit fontScale="70000" lnSpcReduction="20000"/>
          </a:bodyPr>
          <a:lstStyle/>
          <a:p>
            <a:r>
              <a:rPr lang="en-ES" dirty="0"/>
              <a:t>Strengthen and connect national HEI associations </a:t>
            </a:r>
          </a:p>
          <a:p>
            <a:pPr lvl="1"/>
            <a:r>
              <a:rPr lang="en-ES" dirty="0"/>
              <a:t>Autonomy (financial, political)</a:t>
            </a:r>
          </a:p>
          <a:p>
            <a:pPr lvl="1"/>
            <a:r>
              <a:rPr lang="en-ES" dirty="0"/>
              <a:t>Capacity to incentivise reform and monitor trends in the HE sector</a:t>
            </a:r>
          </a:p>
          <a:p>
            <a:r>
              <a:rPr lang="en-ES" dirty="0"/>
              <a:t>Concretise/formalise their role in t</a:t>
            </a:r>
            <a:r>
              <a:rPr lang="en-GB" dirty="0"/>
              <a:t>he</a:t>
            </a:r>
            <a:r>
              <a:rPr lang="en-ES" dirty="0"/>
              <a:t> regional integration space and processes</a:t>
            </a:r>
          </a:p>
          <a:p>
            <a:pPr lvl="1"/>
            <a:r>
              <a:rPr lang="en-ES" dirty="0"/>
              <a:t>Independent yet consistent partners of t</a:t>
            </a:r>
            <a:r>
              <a:rPr lang="en-GB" dirty="0"/>
              <a:t>he</a:t>
            </a:r>
            <a:r>
              <a:rPr lang="en-ES" dirty="0"/>
              <a:t> ministries</a:t>
            </a:r>
          </a:p>
          <a:p>
            <a:r>
              <a:rPr lang="en-ES" dirty="0"/>
              <a:t>Clarify the differentiated missions of networks and their potential complementarity </a:t>
            </a:r>
          </a:p>
          <a:p>
            <a:r>
              <a:rPr lang="en-ES" dirty="0"/>
              <a:t>Consider the ‘Alliance’ model as a means to incentivise </a:t>
            </a:r>
            <a:r>
              <a:rPr lang="en-ES"/>
              <a:t>groupings of </a:t>
            </a:r>
            <a:r>
              <a:rPr lang="en-ES" dirty="0"/>
              <a:t>HEI across CAREC to formalise and deepen strategic relationships in-line with the goals of t</a:t>
            </a:r>
            <a:r>
              <a:rPr lang="en-GB" dirty="0"/>
              <a:t>he</a:t>
            </a:r>
            <a:r>
              <a:rPr lang="en-ES" dirty="0"/>
              <a:t> regional skills agenda </a:t>
            </a:r>
          </a:p>
        </p:txBody>
      </p:sp>
      <p:sp>
        <p:nvSpPr>
          <p:cNvPr id="3" name="Title 2">
            <a:extLst>
              <a:ext uri="{FF2B5EF4-FFF2-40B4-BE49-F238E27FC236}">
                <a16:creationId xmlns:a16="http://schemas.microsoft.com/office/drawing/2014/main" id="{D1B77D4E-4245-3E52-4F2A-A37ADC5831C5}"/>
              </a:ext>
            </a:extLst>
          </p:cNvPr>
          <p:cNvSpPr>
            <a:spLocks noGrp="1"/>
          </p:cNvSpPr>
          <p:nvPr>
            <p:ph type="title"/>
          </p:nvPr>
        </p:nvSpPr>
        <p:spPr/>
        <p:txBody>
          <a:bodyPr/>
          <a:lstStyle/>
          <a:p>
            <a:r>
              <a:rPr lang="en-ES" dirty="0">
                <a:solidFill>
                  <a:schemeClr val="bg1"/>
                </a:solidFill>
              </a:rPr>
              <a:t>Recommendations for CAREC</a:t>
            </a:r>
          </a:p>
        </p:txBody>
      </p:sp>
    </p:spTree>
    <p:extLst>
      <p:ext uri="{BB962C8B-B14F-4D97-AF65-F5344CB8AC3E}">
        <p14:creationId xmlns:p14="http://schemas.microsoft.com/office/powerpoint/2010/main" val="206200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D44396-E3B6-D6CB-7317-B73E6D7E5360}"/>
              </a:ext>
            </a:extLst>
          </p:cNvPr>
          <p:cNvSpPr>
            <a:spLocks noGrp="1"/>
          </p:cNvSpPr>
          <p:nvPr>
            <p:ph idx="1"/>
          </p:nvPr>
        </p:nvSpPr>
        <p:spPr/>
        <p:txBody>
          <a:bodyPr>
            <a:normAutofit fontScale="47500" lnSpcReduction="20000"/>
          </a:bodyPr>
          <a:lstStyle/>
          <a:p>
            <a:r>
              <a:rPr lang="en-ES" b="1" dirty="0"/>
              <a:t>Associations: </a:t>
            </a:r>
          </a:p>
          <a:p>
            <a:pPr lvl="1"/>
            <a:r>
              <a:rPr lang="en-ES" dirty="0"/>
              <a:t>Legally established/ clear membership basis</a:t>
            </a:r>
          </a:p>
          <a:p>
            <a:pPr lvl="1"/>
            <a:r>
              <a:rPr lang="en-ES" dirty="0"/>
              <a:t>Defining statutes/governance structure</a:t>
            </a:r>
          </a:p>
          <a:p>
            <a:pPr lvl="1"/>
            <a:r>
              <a:rPr lang="en-ES" dirty="0"/>
              <a:t>Policy orientation</a:t>
            </a:r>
          </a:p>
          <a:p>
            <a:pPr lvl="1"/>
            <a:r>
              <a:rPr lang="en-ES" dirty="0"/>
              <a:t>Ex. EUA, EURASHE, ESU</a:t>
            </a:r>
          </a:p>
          <a:p>
            <a:r>
              <a:rPr lang="en-ES" b="1" dirty="0"/>
              <a:t>Networks</a:t>
            </a:r>
          </a:p>
          <a:p>
            <a:pPr lvl="1"/>
            <a:r>
              <a:rPr lang="en-ES" dirty="0"/>
              <a:t>Can be lighter</a:t>
            </a:r>
          </a:p>
          <a:p>
            <a:pPr lvl="1"/>
            <a:r>
              <a:rPr lang="en-ES" dirty="0"/>
              <a:t>Thematically/mission or geographically defined – institutions or academics/individuals </a:t>
            </a:r>
          </a:p>
          <a:p>
            <a:pPr lvl="1"/>
            <a:r>
              <a:rPr lang="en-ES" dirty="0"/>
              <a:t>Some project-defined/some longstanding</a:t>
            </a:r>
          </a:p>
          <a:p>
            <a:pPr lvl="1"/>
            <a:r>
              <a:rPr lang="en-ES" dirty="0"/>
              <a:t>Often fewer members than associations</a:t>
            </a:r>
          </a:p>
          <a:p>
            <a:pPr lvl="1"/>
            <a:r>
              <a:rPr lang="en-ES" dirty="0"/>
              <a:t>Practically oriented as opposed to politically oriented </a:t>
            </a:r>
          </a:p>
          <a:p>
            <a:pPr lvl="1"/>
            <a:r>
              <a:rPr lang="en-ES" dirty="0"/>
              <a:t>Ex. Coimbra Group, Santander Group, LERU</a:t>
            </a:r>
          </a:p>
          <a:p>
            <a:r>
              <a:rPr lang="en-ES" b="1" dirty="0"/>
              <a:t>University Alliances</a:t>
            </a:r>
          </a:p>
          <a:p>
            <a:pPr lvl="1"/>
            <a:r>
              <a:rPr lang="en-ES" dirty="0"/>
              <a:t>Newer development: European University Alliances (EU funded/ response to European Education Area) </a:t>
            </a:r>
          </a:p>
          <a:p>
            <a:pPr lvl="1"/>
            <a:r>
              <a:rPr lang="en-ES" dirty="0"/>
              <a:t>Holistic/sustainable institutional alliances based on common mission</a:t>
            </a:r>
          </a:p>
          <a:p>
            <a:pPr lvl="1"/>
            <a:r>
              <a:rPr lang="en-ES" dirty="0"/>
              <a:t>Consortia for joint degrees, joint teaching, integrated/ strategic mobility, joint research etc. </a:t>
            </a:r>
          </a:p>
          <a:p>
            <a:endParaRPr lang="en-ES" dirty="0"/>
          </a:p>
        </p:txBody>
      </p:sp>
      <p:sp>
        <p:nvSpPr>
          <p:cNvPr id="3" name="Title 2">
            <a:extLst>
              <a:ext uri="{FF2B5EF4-FFF2-40B4-BE49-F238E27FC236}">
                <a16:creationId xmlns:a16="http://schemas.microsoft.com/office/drawing/2014/main" id="{F88F346A-C4E2-D072-12FD-6040A0D39B3B}"/>
              </a:ext>
            </a:extLst>
          </p:cNvPr>
          <p:cNvSpPr>
            <a:spLocks noGrp="1"/>
          </p:cNvSpPr>
          <p:nvPr>
            <p:ph type="title"/>
          </p:nvPr>
        </p:nvSpPr>
        <p:spPr/>
        <p:txBody>
          <a:bodyPr>
            <a:normAutofit fontScale="90000"/>
          </a:bodyPr>
          <a:lstStyle/>
          <a:p>
            <a:r>
              <a:rPr lang="en-ES" dirty="0">
                <a:solidFill>
                  <a:schemeClr val="bg1"/>
                </a:solidFill>
              </a:rPr>
              <a:t>Relative Taxonomy for the EU context </a:t>
            </a:r>
          </a:p>
        </p:txBody>
      </p:sp>
    </p:spTree>
    <p:extLst>
      <p:ext uri="{BB962C8B-B14F-4D97-AF65-F5344CB8AC3E}">
        <p14:creationId xmlns:p14="http://schemas.microsoft.com/office/powerpoint/2010/main" val="104148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8D567032-73C5-495E-8AA9-868429CE3FBE}"/>
              </a:ext>
            </a:extLst>
          </p:cNvPr>
          <p:cNvGraphicFramePr/>
          <p:nvPr>
            <p:extLst>
              <p:ext uri="{D42A27DB-BD31-4B8C-83A1-F6EECF244321}">
                <p14:modId xmlns:p14="http://schemas.microsoft.com/office/powerpoint/2010/main" val="4173803404"/>
              </p:ext>
            </p:extLst>
          </p:nvPr>
        </p:nvGraphicFramePr>
        <p:xfrm>
          <a:off x="34776" y="3975439"/>
          <a:ext cx="4967368" cy="1020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3" descr="A close up of a map&#10;&#10;Description automatically generated">
            <a:extLst>
              <a:ext uri="{FF2B5EF4-FFF2-40B4-BE49-F238E27FC236}">
                <a16:creationId xmlns:a16="http://schemas.microsoft.com/office/drawing/2014/main" id="{913B2285-83D3-49C8-975C-0E9E8891E3C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284" t="-12783" r="-2108" b="12783"/>
          <a:stretch/>
        </p:blipFill>
        <p:spPr bwMode="auto">
          <a:xfrm>
            <a:off x="3463927" y="-23117"/>
            <a:ext cx="6117417" cy="5166617"/>
          </a:xfrm>
          <a:prstGeom prst="rect">
            <a:avLst/>
          </a:prstGeom>
          <a:solidFill>
            <a:schemeClr val="bg1"/>
          </a:solidFill>
          <a:ln>
            <a:noFill/>
          </a:ln>
        </p:spPr>
      </p:pic>
      <p:sp>
        <p:nvSpPr>
          <p:cNvPr id="3" name="Content Placeholder 2">
            <a:extLst>
              <a:ext uri="{FF2B5EF4-FFF2-40B4-BE49-F238E27FC236}">
                <a16:creationId xmlns:a16="http://schemas.microsoft.com/office/drawing/2014/main" id="{0EB63397-C062-4183-8750-AC1CDEBFB634}"/>
              </a:ext>
            </a:extLst>
          </p:cNvPr>
          <p:cNvSpPr>
            <a:spLocks noGrp="1"/>
          </p:cNvSpPr>
          <p:nvPr>
            <p:ph sz="quarter" idx="18"/>
          </p:nvPr>
        </p:nvSpPr>
        <p:spPr>
          <a:xfrm>
            <a:off x="56524" y="119462"/>
            <a:ext cx="5732636" cy="2273924"/>
          </a:xfrm>
        </p:spPr>
        <p:txBody>
          <a:bodyPr/>
          <a:lstStyle/>
          <a:p>
            <a:r>
              <a:rPr lang="en-GB" noProof="0" dirty="0"/>
              <a:t>European University Association (EUA)</a:t>
            </a:r>
          </a:p>
          <a:p>
            <a:endParaRPr lang="en-GB" noProof="0" dirty="0">
              <a:latin typeface="+mn-lt"/>
            </a:endParaRPr>
          </a:p>
        </p:txBody>
      </p:sp>
      <p:sp>
        <p:nvSpPr>
          <p:cNvPr id="4" name="Content Placeholder 3">
            <a:extLst>
              <a:ext uri="{FF2B5EF4-FFF2-40B4-BE49-F238E27FC236}">
                <a16:creationId xmlns:a16="http://schemas.microsoft.com/office/drawing/2014/main" id="{2102CD31-FEF0-4FAA-82A0-60A1AE3EDACC}"/>
              </a:ext>
            </a:extLst>
          </p:cNvPr>
          <p:cNvSpPr>
            <a:spLocks noGrp="1"/>
          </p:cNvSpPr>
          <p:nvPr>
            <p:ph sz="quarter" idx="19"/>
          </p:nvPr>
        </p:nvSpPr>
        <p:spPr>
          <a:xfrm>
            <a:off x="163536" y="867065"/>
            <a:ext cx="4408463" cy="4276435"/>
          </a:xfrm>
        </p:spPr>
        <p:txBody>
          <a:bodyPr>
            <a:normAutofit/>
          </a:bodyPr>
          <a:lstStyle/>
          <a:p>
            <a:pPr lvl="1"/>
            <a:r>
              <a:rPr lang="en-GB" sz="1650" b="0" dirty="0">
                <a:solidFill>
                  <a:schemeClr val="tx1"/>
                </a:solidFill>
                <a:latin typeface="+mn-lt"/>
              </a:rPr>
              <a:t>850 members (HEI and national university associations – diversity of size and mission)</a:t>
            </a:r>
          </a:p>
          <a:p>
            <a:pPr lvl="1"/>
            <a:r>
              <a:rPr lang="en-GB" sz="1650" b="0" dirty="0">
                <a:solidFill>
                  <a:schemeClr val="tx1"/>
                </a:solidFill>
                <a:latin typeface="+mn-lt"/>
              </a:rPr>
              <a:t>Independent voice of the European university sector</a:t>
            </a:r>
          </a:p>
          <a:p>
            <a:pPr lvl="1"/>
            <a:r>
              <a:rPr lang="en-GB" sz="1650" b="0" dirty="0">
                <a:solidFill>
                  <a:schemeClr val="tx1"/>
                </a:solidFill>
                <a:latin typeface="+mn-lt"/>
              </a:rPr>
              <a:t>Merger of previous association of rectors conferences and pan-European university association: Two-tiered governance</a:t>
            </a:r>
          </a:p>
          <a:p>
            <a:pPr lvl="1"/>
            <a:r>
              <a:rPr lang="en-GB" sz="1650" b="0" dirty="0">
                <a:solidFill>
                  <a:schemeClr val="tx1"/>
                </a:solidFill>
                <a:latin typeface="+mn-lt"/>
              </a:rPr>
              <a:t>Forum for exchange, peer learning of members (collaborative projects, forums)</a:t>
            </a:r>
          </a:p>
          <a:p>
            <a:pPr lvl="1"/>
            <a:r>
              <a:rPr lang="en-GB" sz="1650" b="0" dirty="0">
                <a:solidFill>
                  <a:schemeClr val="tx1"/>
                </a:solidFill>
                <a:latin typeface="+mn-lt"/>
              </a:rPr>
              <a:t>Policy making/lobbying: EU and the wider Europe – Bologna Process</a:t>
            </a:r>
          </a:p>
          <a:p>
            <a:pPr lvl="1"/>
            <a:r>
              <a:rPr lang="en-GB" sz="1650" b="0" dirty="0">
                <a:solidFill>
                  <a:schemeClr val="tx1"/>
                </a:solidFill>
                <a:latin typeface="+mn-lt"/>
              </a:rPr>
              <a:t>International dialogue &amp; cooperation with university associations around the world</a:t>
            </a:r>
          </a:p>
          <a:p>
            <a:pPr lvl="2"/>
            <a:endParaRPr lang="en-GB" sz="1650" dirty="0">
              <a:solidFill>
                <a:schemeClr val="accent3">
                  <a:lumMod val="75000"/>
                </a:schemeClr>
              </a:solidFill>
              <a:latin typeface="+mn-lt"/>
            </a:endParaRPr>
          </a:p>
          <a:p>
            <a:endParaRPr lang="en-GB" noProof="0" dirty="0"/>
          </a:p>
        </p:txBody>
      </p:sp>
      <p:sp>
        <p:nvSpPr>
          <p:cNvPr id="5" name="Slide Number Placeholder 4">
            <a:extLst>
              <a:ext uri="{FF2B5EF4-FFF2-40B4-BE49-F238E27FC236}">
                <a16:creationId xmlns:a16="http://schemas.microsoft.com/office/drawing/2014/main" id="{D78B1399-B044-4542-AD4F-ED8983F6B1D7}"/>
              </a:ext>
            </a:extLst>
          </p:cNvPr>
          <p:cNvSpPr>
            <a:spLocks noGrp="1"/>
          </p:cNvSpPr>
          <p:nvPr>
            <p:ph type="sldNum" sz="quarter" idx="22"/>
          </p:nvPr>
        </p:nvSpPr>
        <p:spPr/>
        <p:txBody>
          <a:bodyPr/>
          <a:lstStyle/>
          <a:p>
            <a:fld id="{B15F1DB1-D9C2-1046-8BE7-EC5E2F9F1FD0}" type="slidenum">
              <a:rPr lang="en-US" smtClean="0"/>
              <a:pPr/>
              <a:t>3</a:t>
            </a:fld>
            <a:endParaRPr lang="en-US" dirty="0"/>
          </a:p>
        </p:txBody>
      </p:sp>
    </p:spTree>
    <p:extLst>
      <p:ext uri="{BB962C8B-B14F-4D97-AF65-F5344CB8AC3E}">
        <p14:creationId xmlns:p14="http://schemas.microsoft.com/office/powerpoint/2010/main" val="64673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6A0CD4-89DD-9ABF-9A4F-B4F47A236701}"/>
              </a:ext>
            </a:extLst>
          </p:cNvPr>
          <p:cNvSpPr>
            <a:spLocks noGrp="1"/>
          </p:cNvSpPr>
          <p:nvPr>
            <p:ph sz="quarter" idx="18"/>
          </p:nvPr>
        </p:nvSpPr>
        <p:spPr>
          <a:xfrm>
            <a:off x="296260" y="32274"/>
            <a:ext cx="6108200" cy="2273924"/>
          </a:xfrm>
        </p:spPr>
        <p:txBody>
          <a:bodyPr/>
          <a:lstStyle/>
          <a:p>
            <a:r>
              <a:rPr lang="en-ES" dirty="0"/>
              <a:t>Policy input: Voice of the European university sector towards Bologna</a:t>
            </a:r>
          </a:p>
        </p:txBody>
      </p:sp>
      <p:sp>
        <p:nvSpPr>
          <p:cNvPr id="3" name="Content Placeholder 2">
            <a:extLst>
              <a:ext uri="{FF2B5EF4-FFF2-40B4-BE49-F238E27FC236}">
                <a16:creationId xmlns:a16="http://schemas.microsoft.com/office/drawing/2014/main" id="{72FF6A95-743D-93DC-6D55-E3FDC158880D}"/>
              </a:ext>
            </a:extLst>
          </p:cNvPr>
          <p:cNvSpPr>
            <a:spLocks noGrp="1"/>
          </p:cNvSpPr>
          <p:nvPr>
            <p:ph sz="quarter" idx="19"/>
          </p:nvPr>
        </p:nvSpPr>
        <p:spPr>
          <a:xfrm>
            <a:off x="542266" y="1079898"/>
            <a:ext cx="7930584" cy="3183731"/>
          </a:xfrm>
        </p:spPr>
        <p:txBody>
          <a:bodyPr/>
          <a:lstStyle/>
          <a:p>
            <a:r>
              <a:rPr lang="en-ES" dirty="0"/>
              <a:t> </a:t>
            </a:r>
          </a:p>
        </p:txBody>
      </p:sp>
      <p:sp>
        <p:nvSpPr>
          <p:cNvPr id="4" name="Text Placeholder 3">
            <a:extLst>
              <a:ext uri="{FF2B5EF4-FFF2-40B4-BE49-F238E27FC236}">
                <a16:creationId xmlns:a16="http://schemas.microsoft.com/office/drawing/2014/main" id="{6523018E-9AE9-AD60-9077-6F4792DA7A8C}"/>
              </a:ext>
            </a:extLst>
          </p:cNvPr>
          <p:cNvSpPr>
            <a:spLocks noGrp="1"/>
          </p:cNvSpPr>
          <p:nvPr>
            <p:ph type="body" sz="quarter" idx="23"/>
          </p:nvPr>
        </p:nvSpPr>
        <p:spPr/>
        <p:txBody>
          <a:bodyPr/>
          <a:lstStyle/>
          <a:p>
            <a:endParaRPr lang="en-ES"/>
          </a:p>
        </p:txBody>
      </p:sp>
      <p:pic>
        <p:nvPicPr>
          <p:cNvPr id="7" name="Picture 6">
            <a:extLst>
              <a:ext uri="{FF2B5EF4-FFF2-40B4-BE49-F238E27FC236}">
                <a16:creationId xmlns:a16="http://schemas.microsoft.com/office/drawing/2014/main" id="{9DAF2D6F-0804-7F82-762C-98BB373BB070}"/>
              </a:ext>
            </a:extLst>
          </p:cNvPr>
          <p:cNvPicPr>
            <a:picLocks noChangeAspect="1"/>
          </p:cNvPicPr>
          <p:nvPr/>
        </p:nvPicPr>
        <p:blipFill>
          <a:blip r:embed="rId2"/>
          <a:stretch>
            <a:fillRect/>
          </a:stretch>
        </p:blipFill>
        <p:spPr>
          <a:xfrm>
            <a:off x="425450" y="879871"/>
            <a:ext cx="8293100" cy="3609578"/>
          </a:xfrm>
          <a:prstGeom prst="rect">
            <a:avLst/>
          </a:prstGeom>
        </p:spPr>
      </p:pic>
    </p:spTree>
    <p:extLst>
      <p:ext uri="{BB962C8B-B14F-4D97-AF65-F5344CB8AC3E}">
        <p14:creationId xmlns:p14="http://schemas.microsoft.com/office/powerpoint/2010/main" val="3439261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2E9C5B-9803-D34F-961D-814FB970165D}"/>
              </a:ext>
            </a:extLst>
          </p:cNvPr>
          <p:cNvSpPr>
            <a:spLocks noGrp="1"/>
          </p:cNvSpPr>
          <p:nvPr>
            <p:ph type="title"/>
          </p:nvPr>
        </p:nvSpPr>
        <p:spPr>
          <a:xfrm>
            <a:off x="448965" y="433880"/>
            <a:ext cx="7024430" cy="572644"/>
          </a:xfrm>
        </p:spPr>
        <p:txBody>
          <a:bodyPr anchor="ctr">
            <a:normAutofit/>
          </a:bodyPr>
          <a:lstStyle/>
          <a:p>
            <a:pPr>
              <a:lnSpc>
                <a:spcPct val="90000"/>
              </a:lnSpc>
            </a:pPr>
            <a:r>
              <a:rPr lang="en-ES" sz="3100" dirty="0"/>
              <a:t>Policy input: The European Research Area</a:t>
            </a:r>
          </a:p>
        </p:txBody>
      </p:sp>
      <p:pic>
        <p:nvPicPr>
          <p:cNvPr id="5" name="Picture 4">
            <a:extLst>
              <a:ext uri="{FF2B5EF4-FFF2-40B4-BE49-F238E27FC236}">
                <a16:creationId xmlns:a16="http://schemas.microsoft.com/office/drawing/2014/main" id="{DEEA692A-C7D7-2E36-6EEF-03D03D526AEE}"/>
              </a:ext>
            </a:extLst>
          </p:cNvPr>
          <p:cNvPicPr>
            <a:picLocks noChangeAspect="1"/>
          </p:cNvPicPr>
          <p:nvPr/>
        </p:nvPicPr>
        <p:blipFill>
          <a:blip r:embed="rId2"/>
          <a:stretch>
            <a:fillRect/>
          </a:stretch>
        </p:blipFill>
        <p:spPr>
          <a:xfrm>
            <a:off x="448965" y="1044700"/>
            <a:ext cx="7329840" cy="3512215"/>
          </a:xfrm>
          <a:prstGeom prst="rect">
            <a:avLst/>
          </a:prstGeom>
          <a:noFill/>
        </p:spPr>
      </p:pic>
    </p:spTree>
    <p:extLst>
      <p:ext uri="{BB962C8B-B14F-4D97-AF65-F5344CB8AC3E}">
        <p14:creationId xmlns:p14="http://schemas.microsoft.com/office/powerpoint/2010/main" val="182633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0B68AF-C0FC-CDA3-57E6-A497D2437FD6}"/>
              </a:ext>
            </a:extLst>
          </p:cNvPr>
          <p:cNvSpPr>
            <a:spLocks noGrp="1"/>
          </p:cNvSpPr>
          <p:nvPr>
            <p:ph sz="quarter" idx="18"/>
          </p:nvPr>
        </p:nvSpPr>
        <p:spPr/>
        <p:txBody>
          <a:bodyPr/>
          <a:lstStyle/>
          <a:p>
            <a:r>
              <a:rPr lang="en-ES" dirty="0">
                <a:latin typeface="+mn-lt"/>
              </a:rPr>
              <a:t>EUA and the nieghborhood: </a:t>
            </a:r>
          </a:p>
          <a:p>
            <a:r>
              <a:rPr lang="en-ES" dirty="0">
                <a:latin typeface="+mn-lt"/>
              </a:rPr>
              <a:t>SPHERE</a:t>
            </a:r>
          </a:p>
        </p:txBody>
      </p:sp>
      <p:sp>
        <p:nvSpPr>
          <p:cNvPr id="3" name="Content Placeholder 2">
            <a:extLst>
              <a:ext uri="{FF2B5EF4-FFF2-40B4-BE49-F238E27FC236}">
                <a16:creationId xmlns:a16="http://schemas.microsoft.com/office/drawing/2014/main" id="{75D93E6D-0A5F-B291-0CE9-A14FD059501E}"/>
              </a:ext>
            </a:extLst>
          </p:cNvPr>
          <p:cNvSpPr>
            <a:spLocks noGrp="1"/>
          </p:cNvSpPr>
          <p:nvPr>
            <p:ph sz="quarter" idx="19"/>
          </p:nvPr>
        </p:nvSpPr>
        <p:spPr>
          <a:xfrm>
            <a:off x="3098424" y="1112172"/>
            <a:ext cx="5460810" cy="3183731"/>
          </a:xfrm>
        </p:spPr>
        <p:txBody>
          <a:bodyPr>
            <a:normAutofit lnSpcReduction="10000"/>
          </a:bodyPr>
          <a:lstStyle/>
          <a:p>
            <a:pPr marL="285750" indent="-285750">
              <a:lnSpc>
                <a:spcPct val="150000"/>
              </a:lnSpc>
              <a:buFont typeface="Arial" panose="020B0604020202020204" pitchFamily="34" charset="0"/>
              <a:buChar char="•"/>
            </a:pPr>
            <a:r>
              <a:rPr lang="en-ES" b="0" dirty="0">
                <a:latin typeface="+mn-lt"/>
              </a:rPr>
              <a:t>EU funded initiative to support a network of </a:t>
            </a:r>
            <a:r>
              <a:rPr lang="en-ES" dirty="0">
                <a:latin typeface="+mn-lt"/>
              </a:rPr>
              <a:t>Higher Education Reform Experts </a:t>
            </a:r>
            <a:r>
              <a:rPr lang="en-ES" b="0" dirty="0">
                <a:latin typeface="+mn-lt"/>
              </a:rPr>
              <a:t>in all neighborhood countries, including Central Asia</a:t>
            </a:r>
          </a:p>
          <a:p>
            <a:pPr marL="285750" indent="-285750">
              <a:lnSpc>
                <a:spcPct val="150000"/>
              </a:lnSpc>
              <a:buFont typeface="Arial" panose="020B0604020202020204" pitchFamily="34" charset="0"/>
              <a:buChar char="•"/>
            </a:pPr>
            <a:r>
              <a:rPr lang="en-ES" b="0" dirty="0">
                <a:latin typeface="+mn-lt"/>
              </a:rPr>
              <a:t>Agents for policy reform: represent rectors, ministry, QA agency students, academics…. Strategically selected</a:t>
            </a:r>
          </a:p>
          <a:p>
            <a:pPr marL="285750" indent="-285750">
              <a:lnSpc>
                <a:spcPct val="150000"/>
              </a:lnSpc>
              <a:buFont typeface="Arial" panose="020B0604020202020204" pitchFamily="34" charset="0"/>
              <a:buChar char="•"/>
            </a:pPr>
            <a:r>
              <a:rPr lang="en-ES" b="0" dirty="0">
                <a:latin typeface="+mn-lt"/>
              </a:rPr>
              <a:t>Centralised training activities, teachnical assistance</a:t>
            </a:r>
          </a:p>
          <a:p>
            <a:pPr marL="285750" indent="-285750">
              <a:lnSpc>
                <a:spcPct val="150000"/>
              </a:lnSpc>
              <a:buFont typeface="Arial" panose="020B0604020202020204" pitchFamily="34" charset="0"/>
              <a:buChar char="•"/>
            </a:pPr>
            <a:r>
              <a:rPr lang="en-ES" b="0" dirty="0">
                <a:latin typeface="+mn-lt"/>
              </a:rPr>
              <a:t>Direct line to Bologna/Bologna like reforms</a:t>
            </a:r>
          </a:p>
          <a:p>
            <a:pPr marL="285750" indent="-285750">
              <a:lnSpc>
                <a:spcPct val="150000"/>
              </a:lnSpc>
              <a:buFont typeface="Arial" panose="020B0604020202020204" pitchFamily="34" charset="0"/>
              <a:buChar char="•"/>
            </a:pPr>
            <a:r>
              <a:rPr lang="en-ES" b="0" dirty="0">
                <a:latin typeface="+mn-lt"/>
              </a:rPr>
              <a:t>Revolve around National Erasmus+ Office and linked to EU projects/impact/policy assessment</a:t>
            </a:r>
          </a:p>
        </p:txBody>
      </p:sp>
      <p:sp>
        <p:nvSpPr>
          <p:cNvPr id="4" name="Text Placeholder 3">
            <a:extLst>
              <a:ext uri="{FF2B5EF4-FFF2-40B4-BE49-F238E27FC236}">
                <a16:creationId xmlns:a16="http://schemas.microsoft.com/office/drawing/2014/main" id="{A4E07D7D-4726-2982-4418-5FA2E0D164F8}"/>
              </a:ext>
            </a:extLst>
          </p:cNvPr>
          <p:cNvSpPr>
            <a:spLocks noGrp="1"/>
          </p:cNvSpPr>
          <p:nvPr>
            <p:ph type="body" sz="quarter" idx="23"/>
          </p:nvPr>
        </p:nvSpPr>
        <p:spPr/>
        <p:txBody>
          <a:bodyPr/>
          <a:lstStyle/>
          <a:p>
            <a:endParaRPr lang="en-ES"/>
          </a:p>
        </p:txBody>
      </p:sp>
      <p:pic>
        <p:nvPicPr>
          <p:cNvPr id="5" name="Imagen 1">
            <a:extLst>
              <a:ext uri="{FF2B5EF4-FFF2-40B4-BE49-F238E27FC236}">
                <a16:creationId xmlns:a16="http://schemas.microsoft.com/office/drawing/2014/main" id="{9992221B-B282-4182-EC78-7E4681EFB8F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6752" y="281175"/>
            <a:ext cx="1362075" cy="528320"/>
          </a:xfrm>
          <a:prstGeom prst="rect">
            <a:avLst/>
          </a:prstGeom>
          <a:noFill/>
          <a:ln>
            <a:noFill/>
          </a:ln>
        </p:spPr>
      </p:pic>
      <p:pic>
        <p:nvPicPr>
          <p:cNvPr id="6" name="Picture 5">
            <a:extLst>
              <a:ext uri="{FF2B5EF4-FFF2-40B4-BE49-F238E27FC236}">
                <a16:creationId xmlns:a16="http://schemas.microsoft.com/office/drawing/2014/main" id="{082FDBD4-E742-8D35-7B8E-9C40E3719F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2333" y="281175"/>
            <a:ext cx="1776095" cy="419735"/>
          </a:xfrm>
          <a:prstGeom prst="rect">
            <a:avLst/>
          </a:prstGeom>
          <a:noFill/>
          <a:ln>
            <a:noFill/>
          </a:ln>
        </p:spPr>
      </p:pic>
    </p:spTree>
    <p:extLst>
      <p:ext uri="{BB962C8B-B14F-4D97-AF65-F5344CB8AC3E}">
        <p14:creationId xmlns:p14="http://schemas.microsoft.com/office/powerpoint/2010/main" val="52936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6A7C0A-F8BA-1368-673C-7EB190E476EE}"/>
              </a:ext>
            </a:extLst>
          </p:cNvPr>
          <p:cNvSpPr>
            <a:spLocks noGrp="1"/>
          </p:cNvSpPr>
          <p:nvPr>
            <p:ph sz="quarter" idx="18"/>
          </p:nvPr>
        </p:nvSpPr>
        <p:spPr>
          <a:xfrm>
            <a:off x="574818" y="1391842"/>
            <a:ext cx="2235056" cy="1332613"/>
          </a:xfrm>
        </p:spPr>
        <p:txBody>
          <a:bodyPr/>
          <a:lstStyle/>
          <a:p>
            <a:r>
              <a:rPr lang="en-ES" dirty="0">
                <a:latin typeface="+mj-lt"/>
              </a:rPr>
              <a:t>SPHERE Activities: </a:t>
            </a:r>
          </a:p>
          <a:p>
            <a:r>
              <a:rPr lang="en-ES" dirty="0">
                <a:latin typeface="+mj-lt"/>
              </a:rPr>
              <a:t>2015 - 2021</a:t>
            </a:r>
          </a:p>
        </p:txBody>
      </p:sp>
      <p:sp>
        <p:nvSpPr>
          <p:cNvPr id="3" name="Content Placeholder 2">
            <a:extLst>
              <a:ext uri="{FF2B5EF4-FFF2-40B4-BE49-F238E27FC236}">
                <a16:creationId xmlns:a16="http://schemas.microsoft.com/office/drawing/2014/main" id="{09209626-74C4-1D11-5578-A437BEE3C47F}"/>
              </a:ext>
            </a:extLst>
          </p:cNvPr>
          <p:cNvSpPr>
            <a:spLocks noGrp="1"/>
          </p:cNvSpPr>
          <p:nvPr>
            <p:ph sz="quarter" idx="19"/>
          </p:nvPr>
        </p:nvSpPr>
        <p:spPr>
          <a:xfrm>
            <a:off x="2673002" y="1044700"/>
            <a:ext cx="6190571" cy="3729736"/>
          </a:xfrm>
        </p:spPr>
        <p:txBody>
          <a:bodyPr>
            <a:normAutofit fontScale="92500" lnSpcReduction="10000"/>
          </a:bodyPr>
          <a:lstStyle/>
          <a:p>
            <a:r>
              <a:rPr lang="en-US" dirty="0">
                <a:latin typeface="+mj-lt"/>
              </a:rPr>
              <a:t>1-2 seminars per year</a:t>
            </a:r>
          </a:p>
          <a:p>
            <a:pPr lvl="1"/>
            <a:r>
              <a:rPr lang="en-US" sz="1300" b="0" dirty="0">
                <a:latin typeface="+mj-lt"/>
              </a:rPr>
              <a:t>Thematically focused</a:t>
            </a:r>
          </a:p>
          <a:p>
            <a:r>
              <a:rPr lang="en-US" dirty="0">
                <a:latin typeface="+mj-lt"/>
              </a:rPr>
              <a:t>2-3 study visits per year</a:t>
            </a:r>
          </a:p>
          <a:p>
            <a:pPr lvl="1"/>
            <a:r>
              <a:rPr lang="en-US" sz="1300" b="0" dirty="0">
                <a:latin typeface="+mj-lt"/>
              </a:rPr>
              <a:t>To an institution/city/country: case focused/ ‘hands on’</a:t>
            </a:r>
          </a:p>
          <a:p>
            <a:r>
              <a:rPr lang="en-US" dirty="0">
                <a:latin typeface="+mj-lt"/>
                <a:hlinkClick r:id="rId2"/>
              </a:rPr>
              <a:t>Technical Assistance Missions </a:t>
            </a:r>
            <a:r>
              <a:rPr lang="en-US" dirty="0">
                <a:latin typeface="+mj-lt"/>
              </a:rPr>
              <a:t>(TAM) (</a:t>
            </a:r>
            <a:r>
              <a:rPr lang="en-US" dirty="0" err="1">
                <a:latin typeface="+mj-lt"/>
              </a:rPr>
              <a:t>approx</a:t>
            </a:r>
            <a:r>
              <a:rPr lang="en-US" dirty="0">
                <a:latin typeface="+mj-lt"/>
              </a:rPr>
              <a:t> 55/year)</a:t>
            </a:r>
          </a:p>
          <a:p>
            <a:pPr lvl="1"/>
            <a:r>
              <a:rPr lang="en-US" sz="1300" b="0" dirty="0">
                <a:latin typeface="+mj-lt"/>
              </a:rPr>
              <a:t>Targeted county assistance</a:t>
            </a:r>
          </a:p>
          <a:p>
            <a:pPr lvl="1"/>
            <a:r>
              <a:rPr lang="en-US" sz="1300" b="0" dirty="0">
                <a:latin typeface="+mj-lt"/>
              </a:rPr>
              <a:t>Expert provided for national support/national activity</a:t>
            </a:r>
          </a:p>
          <a:p>
            <a:r>
              <a:rPr lang="en-US" dirty="0">
                <a:latin typeface="+mj-lt"/>
              </a:rPr>
              <a:t>Annual conference</a:t>
            </a:r>
          </a:p>
          <a:p>
            <a:pPr lvl="1"/>
            <a:r>
              <a:rPr lang="en-US" sz="1300" b="0" dirty="0">
                <a:latin typeface="+mj-lt"/>
              </a:rPr>
              <a:t>Bridging event/ linking key themes/ larger-scale networking</a:t>
            </a:r>
          </a:p>
          <a:p>
            <a:endParaRPr lang="en-US" dirty="0">
              <a:latin typeface="+mj-lt"/>
            </a:endParaRPr>
          </a:p>
          <a:p>
            <a:r>
              <a:rPr lang="en-US" dirty="0">
                <a:latin typeface="+mj-lt"/>
              </a:rPr>
              <a:t>3 major publications: </a:t>
            </a:r>
          </a:p>
          <a:p>
            <a:r>
              <a:rPr lang="en-GB" sz="1300" i="1" dirty="0"/>
              <a:t>Ex:) </a:t>
            </a:r>
            <a:r>
              <a:rPr lang="en-GB" sz="1300" b="0" i="1" dirty="0"/>
              <a:t>Structural Impact of Erasmus+ Capacity Building Projects on Higher Education Systems in Partner Countries (2021) : </a:t>
            </a:r>
            <a:r>
              <a:rPr lang="en-GB" sz="1300" i="1" dirty="0">
                <a:hlinkClick r:id="rId3"/>
              </a:rPr>
              <a:t>https://supporthere.org/sites/default/files/sphere_1.pdf</a:t>
            </a:r>
            <a:r>
              <a:rPr lang="en-GB" sz="1300" i="1" dirty="0"/>
              <a:t> </a:t>
            </a:r>
          </a:p>
          <a:p>
            <a:endParaRPr lang="en-US" sz="1350" dirty="0">
              <a:latin typeface="+mj-lt"/>
            </a:endParaRPr>
          </a:p>
          <a:p>
            <a:endParaRPr lang="en-US" sz="1350" dirty="0">
              <a:latin typeface="+mj-lt"/>
            </a:endParaRPr>
          </a:p>
          <a:p>
            <a:r>
              <a:rPr lang="en-US" dirty="0">
                <a:latin typeface="+mj-lt"/>
              </a:rPr>
              <a:t>Website and Virtual Community: </a:t>
            </a:r>
            <a:r>
              <a:rPr lang="en-US" dirty="0">
                <a:latin typeface="+mj-lt"/>
                <a:hlinkClick r:id="rId4"/>
              </a:rPr>
              <a:t>www.supporthere.org</a:t>
            </a:r>
            <a:r>
              <a:rPr lang="en-US" dirty="0">
                <a:latin typeface="+mj-lt"/>
              </a:rPr>
              <a:t> </a:t>
            </a:r>
          </a:p>
          <a:p>
            <a:endParaRPr lang="en-ES" dirty="0"/>
          </a:p>
        </p:txBody>
      </p:sp>
      <p:sp>
        <p:nvSpPr>
          <p:cNvPr id="4" name="Text Placeholder 3">
            <a:extLst>
              <a:ext uri="{FF2B5EF4-FFF2-40B4-BE49-F238E27FC236}">
                <a16:creationId xmlns:a16="http://schemas.microsoft.com/office/drawing/2014/main" id="{4E9AB5DF-2566-9F3E-D1B8-3451F231850F}"/>
              </a:ext>
            </a:extLst>
          </p:cNvPr>
          <p:cNvSpPr>
            <a:spLocks noGrp="1"/>
          </p:cNvSpPr>
          <p:nvPr>
            <p:ph type="body" sz="quarter" idx="23"/>
          </p:nvPr>
        </p:nvSpPr>
        <p:spPr/>
        <p:txBody>
          <a:bodyPr/>
          <a:lstStyle/>
          <a:p>
            <a:endParaRPr lang="en-ES"/>
          </a:p>
        </p:txBody>
      </p:sp>
      <p:pic>
        <p:nvPicPr>
          <p:cNvPr id="5" name="Imagen 1">
            <a:extLst>
              <a:ext uri="{FF2B5EF4-FFF2-40B4-BE49-F238E27FC236}">
                <a16:creationId xmlns:a16="http://schemas.microsoft.com/office/drawing/2014/main" id="{08CE3822-7EAA-06F4-280F-AE787088FF4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36752" y="281175"/>
            <a:ext cx="1362075" cy="528320"/>
          </a:xfrm>
          <a:prstGeom prst="rect">
            <a:avLst/>
          </a:prstGeom>
          <a:noFill/>
          <a:ln>
            <a:noFill/>
          </a:ln>
        </p:spPr>
      </p:pic>
      <p:pic>
        <p:nvPicPr>
          <p:cNvPr id="6" name="Picture 5">
            <a:extLst>
              <a:ext uri="{FF2B5EF4-FFF2-40B4-BE49-F238E27FC236}">
                <a16:creationId xmlns:a16="http://schemas.microsoft.com/office/drawing/2014/main" id="{30B4291D-76B6-A161-B5A0-F2059D7CFB0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42333" y="281175"/>
            <a:ext cx="1776095" cy="419735"/>
          </a:xfrm>
          <a:prstGeom prst="rect">
            <a:avLst/>
          </a:prstGeom>
          <a:noFill/>
          <a:ln>
            <a:noFill/>
          </a:ln>
        </p:spPr>
      </p:pic>
    </p:spTree>
    <p:extLst>
      <p:ext uri="{BB962C8B-B14F-4D97-AF65-F5344CB8AC3E}">
        <p14:creationId xmlns:p14="http://schemas.microsoft.com/office/powerpoint/2010/main" val="3560348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D44396-E3B6-D6CB-7317-B73E6D7E5360}"/>
              </a:ext>
            </a:extLst>
          </p:cNvPr>
          <p:cNvSpPr>
            <a:spLocks noGrp="1"/>
          </p:cNvSpPr>
          <p:nvPr>
            <p:ph idx="1"/>
          </p:nvPr>
        </p:nvSpPr>
        <p:spPr/>
        <p:txBody>
          <a:bodyPr>
            <a:normAutofit fontScale="92500"/>
          </a:bodyPr>
          <a:lstStyle/>
          <a:p>
            <a:r>
              <a:rPr lang="en-ES" sz="2400" dirty="0"/>
              <a:t>Comprehensive sectoral voice: Represents diversity of universities in EHEA/finds common positions towards Brussels/Bologna</a:t>
            </a:r>
          </a:p>
          <a:p>
            <a:r>
              <a:rPr lang="en-ES" sz="2400" dirty="0"/>
              <a:t>Structural legitimacy: Governance predicated on national university associations and universities </a:t>
            </a:r>
          </a:p>
          <a:p>
            <a:r>
              <a:rPr lang="en-ES" sz="2400" dirty="0"/>
              <a:t>Serves multiple spaces: EU versus EHEA</a:t>
            </a:r>
          </a:p>
          <a:p>
            <a:r>
              <a:rPr lang="en-ES" sz="2400" dirty="0"/>
              <a:t>Maturation intertwined with Bologna/EHEA – have grown together</a:t>
            </a:r>
          </a:p>
          <a:p>
            <a:r>
              <a:rPr lang="en-ES" sz="2400" dirty="0"/>
              <a:t>Strong advocate of strengthening institutions (strategy development, structural supports to teaching, learning, research) </a:t>
            </a:r>
          </a:p>
          <a:p>
            <a:endParaRPr lang="en-ES" dirty="0"/>
          </a:p>
        </p:txBody>
      </p:sp>
      <p:sp>
        <p:nvSpPr>
          <p:cNvPr id="3" name="Title 2">
            <a:extLst>
              <a:ext uri="{FF2B5EF4-FFF2-40B4-BE49-F238E27FC236}">
                <a16:creationId xmlns:a16="http://schemas.microsoft.com/office/drawing/2014/main" id="{F88F346A-C4E2-D072-12FD-6040A0D39B3B}"/>
              </a:ext>
            </a:extLst>
          </p:cNvPr>
          <p:cNvSpPr>
            <a:spLocks noGrp="1"/>
          </p:cNvSpPr>
          <p:nvPr>
            <p:ph type="title"/>
          </p:nvPr>
        </p:nvSpPr>
        <p:spPr/>
        <p:txBody>
          <a:bodyPr/>
          <a:lstStyle/>
          <a:p>
            <a:r>
              <a:rPr lang="en-ES" dirty="0">
                <a:solidFill>
                  <a:schemeClr val="bg1"/>
                </a:solidFill>
              </a:rPr>
              <a:t>EUA value-add/ success</a:t>
            </a:r>
          </a:p>
        </p:txBody>
      </p:sp>
    </p:spTree>
    <p:extLst>
      <p:ext uri="{BB962C8B-B14F-4D97-AF65-F5344CB8AC3E}">
        <p14:creationId xmlns:p14="http://schemas.microsoft.com/office/powerpoint/2010/main" val="385899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763525"/>
          </a:xfrm>
        </p:spPr>
        <p:txBody>
          <a:bodyPr>
            <a:normAutofit/>
          </a:bodyPr>
          <a:lstStyle/>
          <a:p>
            <a:r>
              <a:rPr lang="en-US" dirty="0">
                <a:solidFill>
                  <a:schemeClr val="bg1"/>
                </a:solidFill>
              </a:rPr>
              <a:t>Network ex.: Coimbra Group </a:t>
            </a:r>
          </a:p>
        </p:txBody>
      </p:sp>
      <p:sp>
        <p:nvSpPr>
          <p:cNvPr id="3" name="Content Placeholder 2"/>
          <p:cNvSpPr>
            <a:spLocks noGrp="1"/>
          </p:cNvSpPr>
          <p:nvPr>
            <p:ph idx="4294967295"/>
          </p:nvPr>
        </p:nvSpPr>
        <p:spPr>
          <a:xfrm>
            <a:off x="448966" y="1197405"/>
            <a:ext cx="8246070" cy="3664918"/>
          </a:xfrm>
        </p:spPr>
        <p:txBody>
          <a:bodyPr>
            <a:normAutofit/>
          </a:bodyPr>
          <a:lstStyle/>
          <a:p>
            <a:endParaRPr lang="en-US" dirty="0"/>
          </a:p>
          <a:p>
            <a:endParaRPr lang="en-US" dirty="0"/>
          </a:p>
          <a:p>
            <a:endParaRPr lang="en-US" dirty="0"/>
          </a:p>
        </p:txBody>
      </p:sp>
      <p:sp>
        <p:nvSpPr>
          <p:cNvPr id="4" name="Content Placeholder 1">
            <a:extLst>
              <a:ext uri="{FF2B5EF4-FFF2-40B4-BE49-F238E27FC236}">
                <a16:creationId xmlns:a16="http://schemas.microsoft.com/office/drawing/2014/main" id="{782F65C6-39B4-9A1F-EF11-F70FE4477435}"/>
              </a:ext>
            </a:extLst>
          </p:cNvPr>
          <p:cNvSpPr>
            <a:spLocks noGrp="1"/>
          </p:cNvSpPr>
          <p:nvPr>
            <p:ph idx="1"/>
          </p:nvPr>
        </p:nvSpPr>
        <p:spPr>
          <a:xfrm>
            <a:off x="601670" y="1207230"/>
            <a:ext cx="8246070" cy="3664918"/>
          </a:xfrm>
        </p:spPr>
        <p:txBody>
          <a:bodyPr>
            <a:normAutofit/>
          </a:bodyPr>
          <a:lstStyle/>
          <a:p>
            <a:r>
              <a:rPr lang="en-ES" sz="1800" dirty="0"/>
              <a:t>41 members</a:t>
            </a:r>
          </a:p>
          <a:p>
            <a:r>
              <a:rPr lang="en-GB" sz="1800" dirty="0"/>
              <a:t>“long-established European comprehensive, multidisciplinary universities of high international standard committed to creating special academic and cultural ties in order to promote, for the benefits of its members, internationalisation, academic collaboration, excellence in learning and research, and service to society”</a:t>
            </a:r>
          </a:p>
          <a:p>
            <a:r>
              <a:rPr lang="en-ES" sz="1800" dirty="0"/>
              <a:t>Working groups:</a:t>
            </a:r>
          </a:p>
          <a:p>
            <a:pPr lvl="1"/>
            <a:r>
              <a:rPr lang="en-ES" sz="1800" dirty="0"/>
              <a:t>Research (life sciences, humanities, science/technology)</a:t>
            </a:r>
          </a:p>
          <a:p>
            <a:pPr lvl="1"/>
            <a:r>
              <a:rPr lang="en-ES" sz="1800" dirty="0"/>
              <a:t>Education (mobility, doctoral studies, education innovation)</a:t>
            </a:r>
          </a:p>
          <a:p>
            <a:pPr lvl="1"/>
            <a:r>
              <a:rPr lang="en-ES" sz="1800" dirty="0"/>
              <a:t>Outreach</a:t>
            </a:r>
          </a:p>
          <a:p>
            <a:pPr lvl="1"/>
            <a:r>
              <a:rPr lang="en-ES" sz="1800" dirty="0"/>
              <a:t>Seminars, benchmarking, scholarships, summer schools</a:t>
            </a:r>
          </a:p>
        </p:txBody>
      </p:sp>
    </p:spTree>
    <p:extLst>
      <p:ext uri="{BB962C8B-B14F-4D97-AF65-F5344CB8AC3E}">
        <p14:creationId xmlns:p14="http://schemas.microsoft.com/office/powerpoint/2010/main" val="4103309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DB Project Document" ma:contentTypeID="0x010100A3BFD338C4D69F46BE33AA49AB50870100C520B00D8BB20C45814389052060F14C" ma:contentTypeVersion="21" ma:contentTypeDescription="" ma:contentTypeScope="" ma:versionID="58be340fe5619450d09685c0a5b7b67a">
  <xsd:schema xmlns:xsd="http://www.w3.org/2001/XMLSchema" xmlns:xs="http://www.w3.org/2001/XMLSchema" xmlns:p="http://schemas.microsoft.com/office/2006/metadata/properties" xmlns:ns2="c1fdd505-2570-46c2-bd04-3e0f2d874cf5" xmlns:ns3="cf371439-f430-41b1-8688-7ef6c47b85d0" xmlns:ns4="374793f7-8f2b-4177-9cc3-2a8d0cfae40f" targetNamespace="http://schemas.microsoft.com/office/2006/metadata/properties" ma:root="true" ma:fieldsID="4ba4e69ffd3f543ad970e0b458f0e8b3" ns2:_="" ns3:_="" ns4:_="">
    <xsd:import namespace="c1fdd505-2570-46c2-bd04-3e0f2d874cf5"/>
    <xsd:import namespace="cf371439-f430-41b1-8688-7ef6c47b85d0"/>
    <xsd:import namespace="374793f7-8f2b-4177-9cc3-2a8d0cfae40f"/>
    <xsd:element name="properties">
      <xsd:complexType>
        <xsd:sequence>
          <xsd:element name="documentManagement">
            <xsd:complexType>
              <xsd:all>
                <xsd:element ref="ns2:ADBDocumentDate" minOccurs="0"/>
                <xsd:element ref="ns2:ADBMonth" minOccurs="0"/>
                <xsd:element ref="ns2:ADBYear" minOccurs="0"/>
                <xsd:element ref="ns2:ADBAuthors" minOccurs="0"/>
                <xsd:element ref="ns2:ADBSourceLink" minOccurs="0"/>
                <xsd:element ref="ns2:ADBCirculatedLink" minOccurs="0"/>
                <xsd:element ref="ns2:a0d1b14b197747dfafc19f70ff45d4f6" minOccurs="0"/>
                <xsd:element ref="ns2:d01a0ce1b141461dbfb235a3ab729a2c" minOccurs="0"/>
                <xsd:element ref="ns2:TaxCatchAll" minOccurs="0"/>
                <xsd:element ref="ns2:hca2169e3b0945318411f30479ba40c8" minOccurs="0"/>
                <xsd:element ref="ns2:p030e467f78f45b4ae8f7e2c17ea4d82" minOccurs="0"/>
                <xsd:element ref="ns2:h00e4aaaf4624e24a7df7f06faa038c6" minOccurs="0"/>
                <xsd:element ref="ns2:d61536b25a8a4fedb48bb564279be82a" minOccurs="0"/>
                <xsd:element ref="ns2:j78542b1fffc4a1c84659474212e3133" minOccurs="0"/>
                <xsd:element ref="ns2:ADBDocumentTypeValue" minOccurs="0"/>
                <xsd:element ref="ns2:ia017ac09b1942648b563fe0b2b14d52" minOccurs="0"/>
                <xsd:element ref="ns2:h35d3bd3f16b4964a022bfaedf90233f" minOccurs="0"/>
                <xsd:element ref="ns2:kc098dd651dc4f4b9248417ab8ccab6f" minOccurs="0"/>
                <xsd:element ref="ns2:k985dbdc596c44d7acaf8184f33920f0"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ADBDocumentDate" ma:index="3" nillable="true" ma:displayName="Document Date" ma:format="DateOnly" ma:internalName="ADBDocumentDate">
      <xsd:simpleType>
        <xsd:restriction base="dms:DateTime"/>
      </xsd:simpleType>
    </xsd:element>
    <xsd:element name="ADBMonth" ma:index="4" nillable="true" ma:displayName="Month" ma:format="Dropdown" ma:internalName="ADBMonth">
      <xsd:simpleType>
        <xsd:restriction base="dms:Choice">
          <xsd:enumeration value="01-Jan"/>
          <xsd:enumeration value="02-Feb"/>
          <xsd:enumeration value="03-Mar"/>
          <xsd:enumeration value="04-Apr"/>
          <xsd:enumeration value="05-May"/>
          <xsd:enumeration value="06-Jun"/>
          <xsd:enumeration value="07-Jul"/>
          <xsd:enumeration value="08-Aug"/>
          <xsd:enumeration value="09-Sep"/>
          <xsd:enumeration value="10-Oct"/>
          <xsd:enumeration value="11-Nov"/>
          <xsd:enumeration value="12-Dec"/>
        </xsd:restriction>
      </xsd:simpleType>
    </xsd:element>
    <xsd:element name="ADBYear" ma:index="5" nillable="true" ma:displayName="Year" ma:internalName="ADBYear">
      <xsd:simpleType>
        <xsd:restriction base="dms:Text">
          <xsd:maxLength value="4"/>
        </xsd:restriction>
      </xsd:simpleType>
    </xsd:element>
    <xsd:element name="ADBAuthors" ma:index="6" nillable="true" ma:displayName="Authors" ma:list="UserInfo" ma:SharePointGroup="0" ma:internalName="ADBAuth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DBSourceLink" ma:index="16" nillable="true" ma:displayName="Source Link" ma:format="Hyperlink" ma:internalName="ADBSourceLink">
      <xsd:complexType>
        <xsd:complexContent>
          <xsd:extension base="dms:URL">
            <xsd:sequence>
              <xsd:element name="Url" type="dms:ValidUrl" minOccurs="0" nillable="true"/>
              <xsd:element name="Description" type="xsd:string" nillable="true"/>
            </xsd:sequence>
          </xsd:extension>
        </xsd:complexContent>
      </xsd:complexType>
    </xsd:element>
    <xsd:element name="ADBCirculatedLink" ma:index="17" nillable="true" ma:displayName="Final Document Link" ma:format="Hyperlink" ma:internalName="ADBCirculatedLink">
      <xsd:complexType>
        <xsd:complexContent>
          <xsd:extension base="dms:URL">
            <xsd:sequence>
              <xsd:element name="Url" type="dms:ValidUrl" minOccurs="0" nillable="true"/>
              <xsd:element name="Description" type="xsd:string" nillable="true"/>
            </xsd:sequence>
          </xsd:extension>
        </xsd:complexContent>
      </xsd:complexType>
    </xsd:element>
    <xsd:element name="a0d1b14b197747dfafc19f70ff45d4f6" ma:index="18" nillable="true" ma:taxonomy="true" ma:internalName="a0d1b14b197747dfafc19f70ff45d4f6" ma:taxonomyFieldName="ADBProjectDocumentType" ma:displayName="ADB Project Document Type" ma:default="" ma:fieldId="{a0d1b14b-1977-47df-afc1-9f70ff45d4f6}" ma:sspId="115af50e-efb3-4a0e-b425-875ff625e09e" ma:termSetId="14b53411-9553-454e-9031-2e4b08df825b" ma:anchorId="00000000-0000-0000-0000-000000000000" ma:open="false" ma:isKeyword="false">
      <xsd:complexType>
        <xsd:sequence>
          <xsd:element ref="pc:Terms" minOccurs="0" maxOccurs="1"/>
        </xsd:sequence>
      </xsd:complexType>
    </xsd:element>
    <xsd:element name="d01a0ce1b141461dbfb235a3ab729a2c" ma:index="19" nillable="true" ma:taxonomy="true" ma:internalName="d01a0ce1b141461dbfb235a3ab729a2c" ma:taxonomyFieldName="ADBSector" ma:displayName="Sector" ma:default="" ma:fieldId="{d01a0ce1-b141-461d-bfb2-35a3ab729a2c}" ma:sspId="115af50e-efb3-4a0e-b425-875ff625e09e" ma:termSetId="bae01210-cdc5-4479-86d7-616c28c0a9b3"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386ab4f6-7bbe-4882-af96-60d4468885a4}" ma:internalName="TaxCatchAll" ma:showField="CatchAllData" ma:web="374793f7-8f2b-4177-9cc3-2a8d0cfae40f">
      <xsd:complexType>
        <xsd:complexContent>
          <xsd:extension base="dms:MultiChoiceLookup">
            <xsd:sequence>
              <xsd:element name="Value" type="dms:Lookup" maxOccurs="unbounded" minOccurs="0" nillable="true"/>
            </xsd:sequence>
          </xsd:extension>
        </xsd:complexContent>
      </xsd:complexType>
    </xsd:element>
    <xsd:element name="hca2169e3b0945318411f30479ba40c8" ma:index="21" nillable="true" ma:taxonomy="true" ma:internalName="hca2169e3b0945318411f30479ba40c8" ma:taxonomyFieldName="ADBProject" ma:displayName="Project" ma:default="" ma:fieldId="{1ca2169e-3b09-4531-8411-f30479ba40c8}" ma:sspId="115af50e-efb3-4a0e-b425-875ff625e09e" ma:termSetId="7a252312-03a3-44f4-bc5c-a08b11dfe2f6" ma:anchorId="00000000-0000-0000-0000-000000000000" ma:open="false" ma:isKeyword="false">
      <xsd:complexType>
        <xsd:sequence>
          <xsd:element ref="pc:Terms" minOccurs="0" maxOccurs="1"/>
        </xsd:sequence>
      </xsd:complexType>
    </xsd:element>
    <xsd:element name="p030e467f78f45b4ae8f7e2c17ea4d82" ma:index="22" nillable="true" ma:taxonomy="true" ma:internalName="p030e467f78f45b4ae8f7e2c17ea4d82" ma:taxonomyFieldName="ADBDocumentSecurity" ma:displayName="Document Security" ma:default="" ma:fieldId="{9030e467-f78f-45b4-ae8f-7e2c17ea4d82}" ma:sspId="115af50e-efb3-4a0e-b425-875ff625e09e" ma:termSetId="9b0b4686-afa9-4a02-bc15-8fbc99f17210" ma:anchorId="00000000-0000-0000-0000-000000000000" ma:open="false" ma:isKeyword="false">
      <xsd:complexType>
        <xsd:sequence>
          <xsd:element ref="pc:Terms" minOccurs="0" maxOccurs="1"/>
        </xsd:sequence>
      </xsd:complexType>
    </xsd:element>
    <xsd:element name="h00e4aaaf4624e24a7df7f06faa038c6" ma:index="24" nillable="true" ma:taxonomy="true" ma:internalName="h00e4aaaf4624e24a7df7f06faa038c6" ma:taxonomyFieldName="ADBDocumentLanguage" ma:displayName="Document Language" ma:default="1;#English|16ac8743-31bb-43f8-9a73-533a041667d6" ma:fieldId="{100e4aaa-f462-4e24-a7df-7f06faa038c6}" ma:sspId="115af50e-efb3-4a0e-b425-875ff625e09e" ma:termSetId="fdf74959-6eb2-4689-a0fc-b9e1ab230b09" ma:anchorId="00000000-0000-0000-0000-000000000000" ma:open="false" ma:isKeyword="false">
      <xsd:complexType>
        <xsd:sequence>
          <xsd:element ref="pc:Terms" minOccurs="0" maxOccurs="1"/>
        </xsd:sequence>
      </xsd:complexType>
    </xsd:element>
    <xsd:element name="d61536b25a8a4fedb48bb564279be82a" ma:index="27" nillable="true" ma:taxonomy="true" ma:internalName="d61536b25a8a4fedb48bb564279be82a" ma:taxonomyFieldName="ADBDepartmentOwner" ma:displayName="Department Owner" ma:default="" ma:fieldId="{d61536b2-5a8a-4fed-b48b-b564279be82a}" ma:sspId="115af50e-efb3-4a0e-b425-875ff625e09e" ma:termSetId="b965cdb6-1071-4c6a-a9a3-189d53a950d4" ma:anchorId="00000000-0000-0000-0000-000000000000" ma:open="false" ma:isKeyword="false">
      <xsd:complexType>
        <xsd:sequence>
          <xsd:element ref="pc:Terms" minOccurs="0" maxOccurs="1"/>
        </xsd:sequence>
      </xsd:complexType>
    </xsd:element>
    <xsd:element name="j78542b1fffc4a1c84659474212e3133" ma:index="31" nillable="true" ma:taxonomy="true" ma:internalName="j78542b1fffc4a1c84659474212e3133" ma:taxonomyFieldName="ADBContentGroup" ma:displayName="Content Group" ma:default="2;#CWRD|6d71ff58-4882-4388-ab5c-218969b1e9c8" ma:fieldId="{378542b1-fffc-4a1c-8465-9474212e3133}" ma:taxonomyMulti="true" ma:sspId="115af50e-efb3-4a0e-b425-875ff625e09e" ma:termSetId="2a9ffbee-93a5-418b-bcdb-8d6817936e6b" ma:anchorId="00000000-0000-0000-0000-000000000000" ma:open="false" ma:isKeyword="false">
      <xsd:complexType>
        <xsd:sequence>
          <xsd:element ref="pc:Terms" minOccurs="0" maxOccurs="1"/>
        </xsd:sequence>
      </xsd:complexType>
    </xsd:element>
    <xsd:element name="ADBDocumentTypeValue" ma:index="32" nillable="true" ma:displayName="Document Type" ma:hidden="true" ma:internalName="ADBDocumentTypeValue" ma:readOnly="false">
      <xsd:simpleType>
        <xsd:restriction base="dms:Text">
          <xsd:maxLength value="255"/>
        </xsd:restriction>
      </xsd:simpleType>
    </xsd:element>
    <xsd:element name="ia017ac09b1942648b563fe0b2b14d52" ma:index="33" nillable="true" ma:taxonomy="true" ma:internalName="ia017ac09b1942648b563fe0b2b14d52" ma:taxonomyFieldName="ADBDivision" ma:displayName="Division" ma:default="" ma:fieldId="{2a017ac0-9b19-4264-8b56-3fe0b2b14d52}" ma:sspId="115af50e-efb3-4a0e-b425-875ff625e09e" ma:termSetId="d736278f-2140-40cc-b46b-6a0ab0de2d29" ma:anchorId="00000000-0000-0000-0000-000000000000" ma:open="false" ma:isKeyword="false">
      <xsd:complexType>
        <xsd:sequence>
          <xsd:element ref="pc:Terms" minOccurs="0" maxOccurs="1"/>
        </xsd:sequence>
      </xsd:complexType>
    </xsd:element>
    <xsd:element name="h35d3bd3f16b4964a022bfaedf90233f" ma:index="34" nillable="true" ma:taxonomy="true" ma:internalName="h35d3bd3f16b4964a022bfaedf90233f" ma:taxonomyFieldName="ADBSubRegion" ma:displayName="Subregion" ma:default="" ma:fieldId="{135d3bd3-f16b-4964-a022-bfaedf90233f}" ma:taxonomyMulti="true" ma:sspId="115af50e-efb3-4a0e-b425-875ff625e09e" ma:termSetId="26887811-cbc8-440f-ae3c-476d537525b4" ma:anchorId="00000000-0000-0000-0000-000000000000" ma:open="false" ma:isKeyword="false">
      <xsd:complexType>
        <xsd:sequence>
          <xsd:element ref="pc:Terms" minOccurs="0" maxOccurs="1"/>
        </xsd:sequence>
      </xsd:complexType>
    </xsd:element>
    <xsd:element name="kc098dd651dc4f4b9248417ab8ccab6f" ma:index="36" nillable="true" ma:taxonomy="true" ma:internalName="kc098dd651dc4f4b9248417ab8ccab6f" ma:taxonomyFieldName="Segment" ma:displayName="Segment" ma:readOnly="false" ma:default="" ma:fieldId="{4c098dd6-51dc-4f4b-9248-417ab8ccab6f}" ma:sspId="115af50e-efb3-4a0e-b425-875ff625e09e" ma:termSetId="ca487498-3907-4013-84b5-72a7400220c5" ma:anchorId="00000000-0000-0000-0000-000000000000" ma:open="false" ma:isKeyword="false">
      <xsd:complexType>
        <xsd:sequence>
          <xsd:element ref="pc:Terms" minOccurs="0" maxOccurs="1"/>
        </xsd:sequence>
      </xsd:complexType>
    </xsd:element>
    <xsd:element name="k985dbdc596c44d7acaf8184f33920f0" ma:index="37" nillable="true" ma:taxonomy="true" ma:internalName="k985dbdc596c44d7acaf8184f33920f0" ma:taxonomyFieldName="ADBCountry" ma:displayName="Country" ma:default="" ma:fieldId="{4985dbdc-596c-44d7-acaf-8184f33920f0}" ma:sspId="115af50e-efb3-4a0e-b425-875ff625e09e" ma:termSetId="169202c7-46da-431e-ac86-348c41a1f49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371439-f430-41b1-8688-7ef6c47b85d0" elementFormDefault="qualified">
    <xsd:import namespace="http://schemas.microsoft.com/office/2006/documentManagement/types"/>
    <xsd:import namespace="http://schemas.microsoft.com/office/infopath/2007/PartnerControls"/>
    <xsd:element name="MediaServiceMetadata" ma:index="38" nillable="true" ma:displayName="MediaServiceMetadata" ma:hidden="true" ma:internalName="MediaServiceMetadata" ma:readOnly="true">
      <xsd:simpleType>
        <xsd:restriction base="dms:Note"/>
      </xsd:simpleType>
    </xsd:element>
    <xsd:element name="MediaServiceFastMetadata" ma:index="39" nillable="true" ma:displayName="MediaServiceFastMetadata" ma:hidden="true" ma:internalName="MediaServiceFastMetadata" ma:readOnly="true">
      <xsd:simpleType>
        <xsd:restriction base="dms:Note"/>
      </xsd:simpleType>
    </xsd:element>
    <xsd:element name="MediaServiceAutoTags" ma:index="42" nillable="true" ma:displayName="Tags" ma:internalName="MediaServiceAutoTags" ma:readOnly="true">
      <xsd:simpleType>
        <xsd:restriction base="dms:Text"/>
      </xsd:simpleType>
    </xsd:element>
    <xsd:element name="MediaServiceOCR" ma:index="43" nillable="true" ma:displayName="Extracted Text" ma:internalName="MediaServiceOCR" ma:readOnly="true">
      <xsd:simpleType>
        <xsd:restriction base="dms:Note">
          <xsd:maxLength value="255"/>
        </xsd:restriction>
      </xsd:simpleType>
    </xsd:element>
    <xsd:element name="MediaServiceGenerationTime" ma:index="44" nillable="true" ma:displayName="MediaServiceGenerationTime" ma:hidden="true" ma:internalName="MediaServiceGenerationTime" ma:readOnly="true">
      <xsd:simpleType>
        <xsd:restriction base="dms:Text"/>
      </xsd:simpleType>
    </xsd:element>
    <xsd:element name="MediaServiceEventHashCode" ma:index="45" nillable="true" ma:displayName="MediaServiceEventHashCode" ma:hidden="true" ma:internalName="MediaServiceEventHashCode" ma:readOnly="true">
      <xsd:simpleType>
        <xsd:restriction base="dms:Text"/>
      </xsd:simpleType>
    </xsd:element>
    <xsd:element name="MediaServiceDateTaken" ma:index="46" nillable="true" ma:displayName="MediaServiceDateTaken" ma:hidden="true" ma:internalName="MediaServiceDateTaken" ma:readOnly="true">
      <xsd:simpleType>
        <xsd:restriction base="dms:Text"/>
      </xsd:simpleType>
    </xsd:element>
    <xsd:element name="MediaServiceLocation" ma:index="47" nillable="true" ma:displayName="Location" ma:internalName="MediaServiceLocation" ma:readOnly="true">
      <xsd:simpleType>
        <xsd:restriction base="dms:Text"/>
      </xsd:simpleType>
    </xsd:element>
    <xsd:element name="MediaServiceAutoKeyPoints" ma:index="48" nillable="true" ma:displayName="MediaServiceAutoKeyPoints" ma:hidden="true" ma:internalName="MediaServiceAutoKeyPoints" ma:readOnly="true">
      <xsd:simpleType>
        <xsd:restriction base="dms:Note"/>
      </xsd:simpleType>
    </xsd:element>
    <xsd:element name="MediaServiceKeyPoints" ma:index="49" nillable="true" ma:displayName="KeyPoints" ma:internalName="MediaServiceKeyPoints" ma:readOnly="true">
      <xsd:simpleType>
        <xsd:restriction base="dms:Note">
          <xsd:maxLength value="255"/>
        </xsd:restriction>
      </xsd:simpleType>
    </xsd:element>
    <xsd:element name="MediaLengthInSeconds" ma:index="50" nillable="true" ma:displayName="Length (seconds)" ma:internalName="MediaLengthInSeconds" ma:readOnly="true">
      <xsd:simpleType>
        <xsd:restriction base="dms:Unknown"/>
      </xsd:simpleType>
    </xsd:element>
    <xsd:element name="lcf76f155ced4ddcb4097134ff3c332f" ma:index="5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4793f7-8f2b-4177-9cc3-2a8d0cfae40f" elementFormDefault="qualified">
    <xsd:import namespace="http://schemas.microsoft.com/office/2006/documentManagement/types"/>
    <xsd:import namespace="http://schemas.microsoft.com/office/infopath/2007/PartnerControls"/>
    <xsd:element name="SharedWithUsers" ma:index="4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5" ma:displayName="Content Type"/>
        <xsd:element ref="dc:title" minOccurs="0" maxOccurs="1" ma:index="1" ma:displayName="Task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15af50e-efb3-4a0e-b425-875ff625e09e" ContentTypeId="0x010100A3BFD338C4D69F46BE33AA49AB5087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61536b25a8a4fedb48bb564279be82a xmlns="c1fdd505-2570-46c2-bd04-3e0f2d874cf5">
      <Terms xmlns="http://schemas.microsoft.com/office/infopath/2007/PartnerControls">
        <TermInfo xmlns="http://schemas.microsoft.com/office/infopath/2007/PartnerControls">
          <TermName xmlns="http://schemas.microsoft.com/office/infopath/2007/PartnerControls">CWRD</TermName>
          <TermId xmlns="http://schemas.microsoft.com/office/infopath/2007/PartnerControls">6d71ff58-4882-4388-ab5c-218969b1e9c8</TermId>
        </TermInfo>
      </Terms>
    </d61536b25a8a4fedb48bb564279be82a>
    <TaxCatchAll xmlns="c1fdd505-2570-46c2-bd04-3e0f2d874cf5">
      <Value>18</Value>
      <Value>11</Value>
      <Value>4</Value>
      <Value>3</Value>
      <Value>2</Value>
      <Value>1</Value>
    </TaxCatchAll>
    <lcf76f155ced4ddcb4097134ff3c332f xmlns="cf371439-f430-41b1-8688-7ef6c47b85d0">
      <Terms xmlns="http://schemas.microsoft.com/office/infopath/2007/PartnerControls"/>
    </lcf76f155ced4ddcb4097134ff3c332f>
    <h35d3bd3f16b4964a022bfaedf90233f xmlns="c1fdd505-2570-46c2-bd04-3e0f2d874cf5">
      <Terms xmlns="http://schemas.microsoft.com/office/infopath/2007/PartnerControls">
        <TermInfo xmlns="http://schemas.microsoft.com/office/infopath/2007/PartnerControls">
          <TermName xmlns="http://schemas.microsoft.com/office/infopath/2007/PartnerControls">CAREC</TermName>
          <TermId xmlns="http://schemas.microsoft.com/office/infopath/2007/PartnerControls">815c4229-ad07-427a-8f71-a8b862b1014a</TermId>
        </TermInfo>
      </Terms>
    </h35d3bd3f16b4964a022bfaedf90233f>
    <a0d1b14b197747dfafc19f70ff45d4f6 xmlns="c1fdd505-2570-46c2-bd04-3e0f2d874cf5">
      <Terms xmlns="http://schemas.microsoft.com/office/infopath/2007/PartnerControls"/>
    </a0d1b14b197747dfafc19f70ff45d4f6>
    <h00e4aaaf4624e24a7df7f06faa038c6 xmlns="c1fdd505-2570-46c2-bd04-3e0f2d874cf5">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16ac8743-31bb-43f8-9a73-533a041667d6</TermId>
        </TermInfo>
      </Terms>
    </h00e4aaaf4624e24a7df7f06faa038c6>
    <kc098dd651dc4f4b9248417ab8ccab6f xmlns="c1fdd505-2570-46c2-bd04-3e0f2d874cf5">
      <Terms xmlns="http://schemas.microsoft.com/office/infopath/2007/PartnerControls"/>
    </kc098dd651dc4f4b9248417ab8ccab6f>
    <d01a0ce1b141461dbfb235a3ab729a2c xmlns="c1fdd505-2570-46c2-bd04-3e0f2d874cf5">
      <Terms xmlns="http://schemas.microsoft.com/office/infopath/2007/PartnerControls"/>
    </d01a0ce1b141461dbfb235a3ab729a2c>
    <hca2169e3b0945318411f30479ba40c8 xmlns="c1fdd505-2570-46c2-bd04-3e0f2d874cf5">
      <Terms xmlns="http://schemas.microsoft.com/office/infopath/2007/PartnerControls"/>
    </hca2169e3b0945318411f30479ba40c8>
    <p030e467f78f45b4ae8f7e2c17ea4d82 xmlns="c1fdd505-2570-46c2-bd04-3e0f2d874cf5">
      <Terms xmlns="http://schemas.microsoft.com/office/infopath/2007/PartnerControls"/>
    </p030e467f78f45b4ae8f7e2c17ea4d82>
    <j78542b1fffc4a1c84659474212e3133 xmlns="c1fdd505-2570-46c2-bd04-3e0f2d874cf5">
      <Terms xmlns="http://schemas.microsoft.com/office/infopath/2007/PartnerControls">
        <TermInfo xmlns="http://schemas.microsoft.com/office/infopath/2007/PartnerControls">
          <TermName xmlns="http://schemas.microsoft.com/office/infopath/2007/PartnerControls">CWRD</TermName>
          <TermId xmlns="http://schemas.microsoft.com/office/infopath/2007/PartnerControls">6d71ff58-4882-4388-ab5c-218969b1e9c8</TermId>
        </TermInfo>
      </Terms>
    </j78542b1fffc4a1c84659474212e3133>
    <k985dbdc596c44d7acaf8184f33920f0 xmlns="c1fdd505-2570-46c2-bd04-3e0f2d874cf5">
      <Terms xmlns="http://schemas.microsoft.com/office/infopath/2007/PartnerControls">
        <TermInfo xmlns="http://schemas.microsoft.com/office/infopath/2007/PartnerControls">
          <TermName xmlns="http://schemas.microsoft.com/office/infopath/2007/PartnerControls">Regional</TermName>
          <TermId xmlns="http://schemas.microsoft.com/office/infopath/2007/PartnerControls">d4cb8265-5963-4e16-b4f8-5ada18938c78</TermId>
        </TermInfo>
      </Terms>
    </k985dbdc596c44d7acaf8184f33920f0>
    <ia017ac09b1942648b563fe0b2b14d52 xmlns="c1fdd505-2570-46c2-bd04-3e0f2d874cf5">
      <Terms xmlns="http://schemas.microsoft.com/office/infopath/2007/PartnerControls">
        <TermInfo xmlns="http://schemas.microsoft.com/office/infopath/2007/PartnerControls">
          <TermName xmlns="http://schemas.microsoft.com/office/infopath/2007/PartnerControls">CWRC</TermName>
          <TermId xmlns="http://schemas.microsoft.com/office/infopath/2007/PartnerControls">ecfd6e9e-1aa8-422e-b0ee-5f69329336ed</TermId>
        </TermInfo>
      </Terms>
    </ia017ac09b1942648b563fe0b2b14d52>
    <ADBDocumentDate xmlns="c1fdd505-2570-46c2-bd04-3e0f2d874cf5" xsi:nil="true"/>
    <ADBMonth xmlns="c1fdd505-2570-46c2-bd04-3e0f2d874cf5" xsi:nil="true"/>
    <ADBYear xmlns="c1fdd505-2570-46c2-bd04-3e0f2d874cf5" xsi:nil="true"/>
    <ADBAuthors xmlns="c1fdd505-2570-46c2-bd04-3e0f2d874cf5">
      <UserInfo>
        <DisplayName/>
        <AccountId xsi:nil="true"/>
        <AccountType/>
      </UserInfo>
    </ADBAuthors>
    <ADBSourceLink xmlns="c1fdd505-2570-46c2-bd04-3e0f2d874cf5">
      <Url xsi:nil="true"/>
      <Description xsi:nil="true"/>
    </ADBSourceLink>
    <ADBDocumentTypeValue xmlns="c1fdd505-2570-46c2-bd04-3e0f2d874cf5" xsi:nil="true"/>
    <ADBCirculatedLink xmlns="c1fdd505-2570-46c2-bd04-3e0f2d874cf5">
      <Url xsi:nil="true"/>
      <Description xsi:nil="true"/>
    </ADBCirculatedLink>
  </documentManagement>
</p:properties>
</file>

<file path=customXml/itemProps1.xml><?xml version="1.0" encoding="utf-8"?>
<ds:datastoreItem xmlns:ds="http://schemas.openxmlformats.org/officeDocument/2006/customXml" ds:itemID="{2D4AC588-D957-44B2-A0D1-2651F1DA0C72}"/>
</file>

<file path=customXml/itemProps2.xml><?xml version="1.0" encoding="utf-8"?>
<ds:datastoreItem xmlns:ds="http://schemas.openxmlformats.org/officeDocument/2006/customXml" ds:itemID="{B9C00BAB-88D7-4E2B-B283-6FE5509CC6DF}"/>
</file>

<file path=customXml/itemProps3.xml><?xml version="1.0" encoding="utf-8"?>
<ds:datastoreItem xmlns:ds="http://schemas.openxmlformats.org/officeDocument/2006/customXml" ds:itemID="{B9B5EA17-6F41-48F7-AB67-35020651A377}"/>
</file>

<file path=customXml/itemProps4.xml><?xml version="1.0" encoding="utf-8"?>
<ds:datastoreItem xmlns:ds="http://schemas.openxmlformats.org/officeDocument/2006/customXml" ds:itemID="{08F7AB19-015D-4F4F-91E2-9B0DF6E343DD}"/>
</file>

<file path=docProps/app.xml><?xml version="1.0" encoding="utf-8"?>
<Properties xmlns="http://schemas.openxmlformats.org/officeDocument/2006/extended-properties" xmlns:vt="http://schemas.openxmlformats.org/officeDocument/2006/docPropsVTypes">
  <TotalTime>0</TotalTime>
  <Words>1144</Words>
  <Application>Microsoft Macintosh PowerPoint</Application>
  <PresentationFormat>On-screen Show (16:9)</PresentationFormat>
  <Paragraphs>106</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Avante garde</vt:lpstr>
      <vt:lpstr>Calibri</vt:lpstr>
      <vt:lpstr>Wingdings</vt:lpstr>
      <vt:lpstr>Office Theme</vt:lpstr>
      <vt:lpstr>Strengthening Regional Cooperation on Skills Development under the CAREC Program: Key Progress, Challenges, and Opportunities for Collaboration Inception Meeting and International Expert Roundtable  30–31 May 2022, Tbilisi, Georgia</vt:lpstr>
      <vt:lpstr>Relative Taxonomy for the EU context </vt:lpstr>
      <vt:lpstr>PowerPoint Presentation</vt:lpstr>
      <vt:lpstr>PowerPoint Presentation</vt:lpstr>
      <vt:lpstr>Policy input: The European Research Area</vt:lpstr>
      <vt:lpstr>PowerPoint Presentation</vt:lpstr>
      <vt:lpstr>PowerPoint Presentation</vt:lpstr>
      <vt:lpstr>EUA value-add/ success</vt:lpstr>
      <vt:lpstr>Network ex.: Coimbra Group </vt:lpstr>
      <vt:lpstr>From networks to European University Alliances</vt:lpstr>
      <vt:lpstr>Recommendations for CAREC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2022-05-28T08:14:10Z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2022-05-22T15:46:09Z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52994b1c-c9a4-4201-a1b1-818b038f7711</vt:lpwstr>
  </property>
  <property fmtid="{D5CDD505-2E9C-101B-9397-08002B2CF9AE}" pid="8" name="MSIP_Label_817d4574-7375-4d17-b29c-6e4c6df0fcb0_ContentBits">
    <vt:lpwstr>2</vt:lpwstr>
  </property>
  <property fmtid="{D5CDD505-2E9C-101B-9397-08002B2CF9AE}" pid="9" name="MediaServiceImageTags">
    <vt:lpwstr/>
  </property>
  <property fmtid="{D5CDD505-2E9C-101B-9397-08002B2CF9AE}" pid="10" name="ContentTypeId">
    <vt:lpwstr>0x010100A3BFD338C4D69F46BE33AA49AB50870100C520B00D8BB20C45814389052060F14C</vt:lpwstr>
  </property>
  <property fmtid="{D5CDD505-2E9C-101B-9397-08002B2CF9AE}" pid="11" name="ADBProjectDocumentType">
    <vt:lpwstr/>
  </property>
  <property fmtid="{D5CDD505-2E9C-101B-9397-08002B2CF9AE}" pid="12" name="ADBProject">
    <vt:lpwstr/>
  </property>
  <property fmtid="{D5CDD505-2E9C-101B-9397-08002B2CF9AE}" pid="13" name="ADBContentGroup">
    <vt:lpwstr>2;#CWRD|6d71ff58-4882-4388-ab5c-218969b1e9c8</vt:lpwstr>
  </property>
  <property fmtid="{D5CDD505-2E9C-101B-9397-08002B2CF9AE}" pid="14" name="ADBSector">
    <vt:lpwstr/>
  </property>
  <property fmtid="{D5CDD505-2E9C-101B-9397-08002B2CF9AE}" pid="15" name="ADBDivision">
    <vt:lpwstr>4;#CWRC|ecfd6e9e-1aa8-422e-b0ee-5f69329336ed</vt:lpwstr>
  </property>
  <property fmtid="{D5CDD505-2E9C-101B-9397-08002B2CF9AE}" pid="16" name="ADBDocumentSecurity">
    <vt:lpwstr/>
  </property>
  <property fmtid="{D5CDD505-2E9C-101B-9397-08002B2CF9AE}" pid="17" name="ADBDocumentLanguage">
    <vt:lpwstr>1;#English|16ac8743-31bb-43f8-9a73-533a041667d6</vt:lpwstr>
  </property>
  <property fmtid="{D5CDD505-2E9C-101B-9397-08002B2CF9AE}" pid="18" name="ADBSubRegion">
    <vt:lpwstr>11;#CAREC|815c4229-ad07-427a-8f71-a8b862b1014a</vt:lpwstr>
  </property>
  <property fmtid="{D5CDD505-2E9C-101B-9397-08002B2CF9AE}" pid="19" name="Segment">
    <vt:lpwstr/>
  </property>
  <property fmtid="{D5CDD505-2E9C-101B-9397-08002B2CF9AE}" pid="20" name="ADBDepartmentOwner">
    <vt:lpwstr>3;#CWRD|6d71ff58-4882-4388-ab5c-218969b1e9c8</vt:lpwstr>
  </property>
  <property fmtid="{D5CDD505-2E9C-101B-9397-08002B2CF9AE}" pid="21" name="ADBCountry">
    <vt:lpwstr>18;#Regional|d4cb8265-5963-4e16-b4f8-5ada18938c78</vt:lpwstr>
  </property>
</Properties>
</file>