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7Oy3SKHD0GmH44VOMQ5+RM/YD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25" autoAdjust="0"/>
  </p:normalViewPr>
  <p:slideViewPr>
    <p:cSldViewPr snapToGrid="0">
      <p:cViewPr varScale="1">
        <p:scale>
          <a:sx n="75" d="100"/>
          <a:sy n="75" d="100"/>
        </p:scale>
        <p:origin x="2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ru"/>
              <a:t>Правильно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1" y="5090476"/>
            <a:ext cx="12192000" cy="1767524"/>
          </a:xfrm>
          <a:prstGeom prst="rect">
            <a:avLst/>
          </a:prstGeom>
          <a:gradFill>
            <a:gsLst>
              <a:gs pos="0">
                <a:srgbClr val="21ACDF"/>
              </a:gs>
              <a:gs pos="76000">
                <a:srgbClr val="18447A"/>
              </a:gs>
              <a:gs pos="87000">
                <a:srgbClr val="22456E"/>
              </a:gs>
              <a:gs pos="100000">
                <a:srgbClr val="1C3A5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273429" y="1828801"/>
            <a:ext cx="8358507" cy="176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273429" y="3773070"/>
            <a:ext cx="6419979" cy="68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429" y="466895"/>
            <a:ext cx="1508156" cy="71826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5"/>
          <p:cNvSpPr txBox="1"/>
          <p:nvPr/>
        </p:nvSpPr>
        <p:spPr>
          <a:xfrm>
            <a:off x="1972272" y="429436"/>
            <a:ext cx="6280516" cy="96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en-US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SEAMEO VOCTECH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r>
              <a:rPr lang="en-US" sz="14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Regional Centre for Technical and Vocational Education and Training</a:t>
            </a:r>
            <a:br>
              <a:rPr lang="en-US" sz="14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400" b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Brunei Darussalam</a:t>
            </a:r>
            <a:endParaRPr sz="36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6" name="Google Shape;136;p24"/>
          <p:cNvGrpSpPr/>
          <p:nvPr/>
        </p:nvGrpSpPr>
        <p:grpSpPr>
          <a:xfrm>
            <a:off x="161327" y="4001294"/>
            <a:ext cx="2733523" cy="3841989"/>
            <a:chOff x="174206" y="4242235"/>
            <a:chExt cx="2733523" cy="3841989"/>
          </a:xfrm>
        </p:grpSpPr>
        <p:grpSp>
          <p:nvGrpSpPr>
            <p:cNvPr id="137" name="Google Shape;137;p24"/>
            <p:cNvGrpSpPr/>
            <p:nvPr/>
          </p:nvGrpSpPr>
          <p:grpSpPr>
            <a:xfrm>
              <a:off x="786672" y="4242235"/>
              <a:ext cx="914400" cy="914400"/>
              <a:chOff x="786672" y="4242235"/>
              <a:chExt cx="914400" cy="914400"/>
            </a:xfrm>
          </p:grpSpPr>
          <p:sp>
            <p:nvSpPr>
              <p:cNvPr id="138" name="Google Shape;138;p24"/>
              <p:cNvSpPr/>
              <p:nvPr/>
            </p:nvSpPr>
            <p:spPr>
              <a:xfrm>
                <a:off x="786672" y="4242235"/>
                <a:ext cx="914400" cy="914400"/>
              </a:xfrm>
              <a:prstGeom prst="ellipse">
                <a:avLst/>
              </a:prstGeom>
              <a:noFill/>
              <a:ln w="1460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4"/>
              <p:cNvSpPr/>
              <p:nvPr/>
            </p:nvSpPr>
            <p:spPr>
              <a:xfrm>
                <a:off x="827014" y="4282576"/>
                <a:ext cx="833718" cy="833718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" name="Google Shape;140;p24"/>
            <p:cNvGrpSpPr/>
            <p:nvPr/>
          </p:nvGrpSpPr>
          <p:grpSpPr>
            <a:xfrm>
              <a:off x="797199" y="5960453"/>
              <a:ext cx="2110529" cy="2123772"/>
              <a:chOff x="1155958" y="1493228"/>
              <a:chExt cx="2110529" cy="2123772"/>
            </a:xfrm>
          </p:grpSpPr>
          <p:sp>
            <p:nvSpPr>
              <p:cNvPr id="141" name="Google Shape;141;p24"/>
              <p:cNvSpPr/>
              <p:nvPr/>
            </p:nvSpPr>
            <p:spPr>
              <a:xfrm rot="-1669020">
                <a:off x="1435651" y="1763693"/>
                <a:ext cx="1551144" cy="1582841"/>
              </a:xfrm>
              <a:prstGeom prst="ellipse">
                <a:avLst/>
              </a:prstGeom>
              <a:noFill/>
              <a:ln w="2222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4"/>
              <p:cNvSpPr/>
              <p:nvPr/>
            </p:nvSpPr>
            <p:spPr>
              <a:xfrm rot="-1669020">
                <a:off x="1504084" y="1833524"/>
                <a:ext cx="1414278" cy="1443179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24"/>
            <p:cNvGrpSpPr/>
            <p:nvPr/>
          </p:nvGrpSpPr>
          <p:grpSpPr>
            <a:xfrm>
              <a:off x="174206" y="5214775"/>
              <a:ext cx="1188720" cy="1188720"/>
              <a:chOff x="174206" y="5214775"/>
              <a:chExt cx="1188720" cy="1188720"/>
            </a:xfrm>
          </p:grpSpPr>
          <p:sp>
            <p:nvSpPr>
              <p:cNvPr id="144" name="Google Shape;144;p24"/>
              <p:cNvSpPr/>
              <p:nvPr/>
            </p:nvSpPr>
            <p:spPr>
              <a:xfrm>
                <a:off x="174206" y="5214775"/>
                <a:ext cx="1188720" cy="1188720"/>
              </a:xfrm>
              <a:prstGeom prst="ellipse">
                <a:avLst/>
              </a:prstGeom>
              <a:noFill/>
              <a:ln w="2095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4"/>
              <p:cNvSpPr/>
              <p:nvPr/>
            </p:nvSpPr>
            <p:spPr>
              <a:xfrm>
                <a:off x="226650" y="5267218"/>
                <a:ext cx="1083833" cy="1083833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0" name="Google Shape;150;p25"/>
          <p:cNvGrpSpPr/>
          <p:nvPr/>
        </p:nvGrpSpPr>
        <p:grpSpPr>
          <a:xfrm>
            <a:off x="161327" y="4001294"/>
            <a:ext cx="2733523" cy="3841989"/>
            <a:chOff x="174206" y="4242235"/>
            <a:chExt cx="2733523" cy="3841989"/>
          </a:xfrm>
        </p:grpSpPr>
        <p:grpSp>
          <p:nvGrpSpPr>
            <p:cNvPr id="151" name="Google Shape;151;p25"/>
            <p:cNvGrpSpPr/>
            <p:nvPr/>
          </p:nvGrpSpPr>
          <p:grpSpPr>
            <a:xfrm>
              <a:off x="786672" y="4242235"/>
              <a:ext cx="914400" cy="914400"/>
              <a:chOff x="786672" y="4242235"/>
              <a:chExt cx="914400" cy="914400"/>
            </a:xfrm>
          </p:grpSpPr>
          <p:sp>
            <p:nvSpPr>
              <p:cNvPr id="152" name="Google Shape;152;p25"/>
              <p:cNvSpPr/>
              <p:nvPr/>
            </p:nvSpPr>
            <p:spPr>
              <a:xfrm>
                <a:off x="786672" y="4242235"/>
                <a:ext cx="914400" cy="914400"/>
              </a:xfrm>
              <a:prstGeom prst="ellipse">
                <a:avLst/>
              </a:prstGeom>
              <a:noFill/>
              <a:ln w="1460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5"/>
              <p:cNvSpPr/>
              <p:nvPr/>
            </p:nvSpPr>
            <p:spPr>
              <a:xfrm>
                <a:off x="827014" y="4282576"/>
                <a:ext cx="833718" cy="833718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" name="Google Shape;154;p25"/>
            <p:cNvGrpSpPr/>
            <p:nvPr/>
          </p:nvGrpSpPr>
          <p:grpSpPr>
            <a:xfrm>
              <a:off x="797199" y="5960453"/>
              <a:ext cx="2110529" cy="2123772"/>
              <a:chOff x="1155958" y="1493228"/>
              <a:chExt cx="2110529" cy="2123772"/>
            </a:xfrm>
          </p:grpSpPr>
          <p:sp>
            <p:nvSpPr>
              <p:cNvPr id="155" name="Google Shape;155;p25"/>
              <p:cNvSpPr/>
              <p:nvPr/>
            </p:nvSpPr>
            <p:spPr>
              <a:xfrm rot="-1669020">
                <a:off x="1435651" y="1763693"/>
                <a:ext cx="1551144" cy="1582841"/>
              </a:xfrm>
              <a:prstGeom prst="ellipse">
                <a:avLst/>
              </a:prstGeom>
              <a:noFill/>
              <a:ln w="2222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5"/>
              <p:cNvSpPr/>
              <p:nvPr/>
            </p:nvSpPr>
            <p:spPr>
              <a:xfrm rot="-1669020">
                <a:off x="1504084" y="1833524"/>
                <a:ext cx="1414278" cy="1443179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" name="Google Shape;157;p25"/>
            <p:cNvGrpSpPr/>
            <p:nvPr/>
          </p:nvGrpSpPr>
          <p:grpSpPr>
            <a:xfrm>
              <a:off x="174206" y="5214775"/>
              <a:ext cx="1188720" cy="1188720"/>
              <a:chOff x="174206" y="5214775"/>
              <a:chExt cx="1188720" cy="1188720"/>
            </a:xfrm>
          </p:grpSpPr>
          <p:sp>
            <p:nvSpPr>
              <p:cNvPr id="158" name="Google Shape;158;p25"/>
              <p:cNvSpPr/>
              <p:nvPr/>
            </p:nvSpPr>
            <p:spPr>
              <a:xfrm>
                <a:off x="174206" y="5214775"/>
                <a:ext cx="1188720" cy="1188720"/>
              </a:xfrm>
              <a:prstGeom prst="ellipse">
                <a:avLst/>
              </a:prstGeom>
              <a:noFill/>
              <a:ln w="2095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5"/>
              <p:cNvSpPr/>
              <p:nvPr/>
            </p:nvSpPr>
            <p:spPr>
              <a:xfrm>
                <a:off x="226650" y="5267218"/>
                <a:ext cx="1083833" cy="1083833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4" name="Google Shape;164;p26"/>
          <p:cNvGrpSpPr/>
          <p:nvPr/>
        </p:nvGrpSpPr>
        <p:grpSpPr>
          <a:xfrm>
            <a:off x="161327" y="4001294"/>
            <a:ext cx="2733523" cy="3841989"/>
            <a:chOff x="174206" y="4242235"/>
            <a:chExt cx="2733523" cy="3841989"/>
          </a:xfrm>
        </p:grpSpPr>
        <p:grpSp>
          <p:nvGrpSpPr>
            <p:cNvPr id="165" name="Google Shape;165;p26"/>
            <p:cNvGrpSpPr/>
            <p:nvPr/>
          </p:nvGrpSpPr>
          <p:grpSpPr>
            <a:xfrm>
              <a:off x="786672" y="4242235"/>
              <a:ext cx="914400" cy="914400"/>
              <a:chOff x="786672" y="4242235"/>
              <a:chExt cx="914400" cy="914400"/>
            </a:xfrm>
          </p:grpSpPr>
          <p:sp>
            <p:nvSpPr>
              <p:cNvPr id="166" name="Google Shape;166;p26"/>
              <p:cNvSpPr/>
              <p:nvPr/>
            </p:nvSpPr>
            <p:spPr>
              <a:xfrm>
                <a:off x="786672" y="4242235"/>
                <a:ext cx="914400" cy="914400"/>
              </a:xfrm>
              <a:prstGeom prst="ellipse">
                <a:avLst/>
              </a:prstGeom>
              <a:noFill/>
              <a:ln w="1460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827014" y="4282576"/>
                <a:ext cx="833718" cy="833718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" name="Google Shape;168;p26"/>
            <p:cNvGrpSpPr/>
            <p:nvPr/>
          </p:nvGrpSpPr>
          <p:grpSpPr>
            <a:xfrm>
              <a:off x="797199" y="5960453"/>
              <a:ext cx="2110529" cy="2123772"/>
              <a:chOff x="1155958" y="1493228"/>
              <a:chExt cx="2110529" cy="2123772"/>
            </a:xfrm>
          </p:grpSpPr>
          <p:sp>
            <p:nvSpPr>
              <p:cNvPr id="169" name="Google Shape;169;p26"/>
              <p:cNvSpPr/>
              <p:nvPr/>
            </p:nvSpPr>
            <p:spPr>
              <a:xfrm rot="-1669020">
                <a:off x="1435651" y="1763693"/>
                <a:ext cx="1551144" cy="1582841"/>
              </a:xfrm>
              <a:prstGeom prst="ellipse">
                <a:avLst/>
              </a:prstGeom>
              <a:noFill/>
              <a:ln w="2222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6"/>
              <p:cNvSpPr/>
              <p:nvPr/>
            </p:nvSpPr>
            <p:spPr>
              <a:xfrm rot="-1669020">
                <a:off x="1504084" y="1833524"/>
                <a:ext cx="1414278" cy="1443179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26"/>
            <p:cNvGrpSpPr/>
            <p:nvPr/>
          </p:nvGrpSpPr>
          <p:grpSpPr>
            <a:xfrm>
              <a:off x="174206" y="5214775"/>
              <a:ext cx="1188720" cy="1188720"/>
              <a:chOff x="174206" y="5214775"/>
              <a:chExt cx="1188720" cy="1188720"/>
            </a:xfrm>
          </p:grpSpPr>
          <p:sp>
            <p:nvSpPr>
              <p:cNvPr id="172" name="Google Shape;172;p26"/>
              <p:cNvSpPr/>
              <p:nvPr/>
            </p:nvSpPr>
            <p:spPr>
              <a:xfrm>
                <a:off x="174206" y="5214775"/>
                <a:ext cx="1188720" cy="1188720"/>
              </a:xfrm>
              <a:prstGeom prst="ellipse">
                <a:avLst/>
              </a:prstGeom>
              <a:noFill/>
              <a:ln w="2095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226650" y="5267218"/>
                <a:ext cx="1083833" cy="1083833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 r="5962" b="9643"/>
          <a:stretch/>
        </p:blipFill>
        <p:spPr>
          <a:xfrm>
            <a:off x="-7764" y="-1"/>
            <a:ext cx="1219976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344" y="6390042"/>
            <a:ext cx="695916" cy="33143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6"/>
          <p:cNvSpPr txBox="1"/>
          <p:nvPr/>
        </p:nvSpPr>
        <p:spPr>
          <a:xfrm>
            <a:off x="2801738" y="6390042"/>
            <a:ext cx="237917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Preparing TVET for Industry 4.0</a:t>
            </a:r>
            <a:endParaRPr/>
          </a:p>
        </p:txBody>
      </p:sp>
      <p:sp>
        <p:nvSpPr>
          <p:cNvPr id="30" name="Google Shape;30;p16"/>
          <p:cNvSpPr/>
          <p:nvPr/>
        </p:nvSpPr>
        <p:spPr>
          <a:xfrm>
            <a:off x="5460642" y="6356349"/>
            <a:ext cx="6731358" cy="365125"/>
          </a:xfrm>
          <a:prstGeom prst="rect">
            <a:avLst/>
          </a:prstGeom>
          <a:gradFill>
            <a:gsLst>
              <a:gs pos="0">
                <a:srgbClr val="21ACDF"/>
              </a:gs>
              <a:gs pos="76000">
                <a:srgbClr val="18447A"/>
              </a:gs>
              <a:gs pos="87000">
                <a:srgbClr val="22456E"/>
              </a:gs>
              <a:gs pos="100000">
                <a:srgbClr val="1C3A5E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0" y="6356350"/>
            <a:ext cx="838200" cy="365125"/>
          </a:xfrm>
          <a:prstGeom prst="rect">
            <a:avLst/>
          </a:prstGeom>
          <a:gradFill>
            <a:gsLst>
              <a:gs pos="0">
                <a:srgbClr val="21ACDF"/>
              </a:gs>
              <a:gs pos="76000">
                <a:srgbClr val="18447A"/>
              </a:gs>
              <a:gs pos="87000">
                <a:srgbClr val="22456E"/>
              </a:gs>
              <a:gs pos="100000">
                <a:srgbClr val="1C3A5E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 txBox="1">
            <a:spLocks noGrp="1"/>
          </p:cNvSpPr>
          <p:nvPr>
            <p:ph type="title"/>
          </p:nvPr>
        </p:nvSpPr>
        <p:spPr>
          <a:xfrm>
            <a:off x="838200" y="253000"/>
            <a:ext cx="10515600" cy="11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ts val="4000"/>
              <a:buFont typeface="Calibri"/>
              <a:buNone/>
              <a:defRPr sz="4000" b="1">
                <a:solidFill>
                  <a:srgbClr val="22456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6" name="Google Shape;36;p17"/>
          <p:cNvGrpSpPr/>
          <p:nvPr/>
        </p:nvGrpSpPr>
        <p:grpSpPr>
          <a:xfrm>
            <a:off x="161327" y="4001294"/>
            <a:ext cx="2733523" cy="3841989"/>
            <a:chOff x="174206" y="4242235"/>
            <a:chExt cx="2733523" cy="3841989"/>
          </a:xfrm>
        </p:grpSpPr>
        <p:grpSp>
          <p:nvGrpSpPr>
            <p:cNvPr id="37" name="Google Shape;37;p17"/>
            <p:cNvGrpSpPr/>
            <p:nvPr/>
          </p:nvGrpSpPr>
          <p:grpSpPr>
            <a:xfrm>
              <a:off x="786672" y="4242235"/>
              <a:ext cx="914400" cy="914400"/>
              <a:chOff x="786672" y="4242235"/>
              <a:chExt cx="914400" cy="914400"/>
            </a:xfrm>
          </p:grpSpPr>
          <p:sp>
            <p:nvSpPr>
              <p:cNvPr id="38" name="Google Shape;38;p17"/>
              <p:cNvSpPr/>
              <p:nvPr/>
            </p:nvSpPr>
            <p:spPr>
              <a:xfrm>
                <a:off x="786672" y="4242235"/>
                <a:ext cx="914400" cy="914400"/>
              </a:xfrm>
              <a:prstGeom prst="ellipse">
                <a:avLst/>
              </a:prstGeom>
              <a:noFill/>
              <a:ln w="1460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17"/>
              <p:cNvSpPr/>
              <p:nvPr/>
            </p:nvSpPr>
            <p:spPr>
              <a:xfrm>
                <a:off x="827014" y="4282576"/>
                <a:ext cx="833718" cy="833718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oogle Shape;40;p17"/>
            <p:cNvGrpSpPr/>
            <p:nvPr/>
          </p:nvGrpSpPr>
          <p:grpSpPr>
            <a:xfrm>
              <a:off x="797199" y="5960453"/>
              <a:ext cx="2110529" cy="2123772"/>
              <a:chOff x="1155958" y="1493228"/>
              <a:chExt cx="2110529" cy="2123772"/>
            </a:xfrm>
          </p:grpSpPr>
          <p:sp>
            <p:nvSpPr>
              <p:cNvPr id="41" name="Google Shape;41;p17"/>
              <p:cNvSpPr/>
              <p:nvPr/>
            </p:nvSpPr>
            <p:spPr>
              <a:xfrm rot="-1669020">
                <a:off x="1435651" y="1763693"/>
                <a:ext cx="1551144" cy="1582841"/>
              </a:xfrm>
              <a:prstGeom prst="ellipse">
                <a:avLst/>
              </a:prstGeom>
              <a:noFill/>
              <a:ln w="2222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17"/>
              <p:cNvSpPr/>
              <p:nvPr/>
            </p:nvSpPr>
            <p:spPr>
              <a:xfrm rot="-1669020">
                <a:off x="1504084" y="1833524"/>
                <a:ext cx="1414278" cy="1443179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" name="Google Shape;43;p17"/>
            <p:cNvGrpSpPr/>
            <p:nvPr/>
          </p:nvGrpSpPr>
          <p:grpSpPr>
            <a:xfrm>
              <a:off x="174206" y="5214775"/>
              <a:ext cx="1188720" cy="1188720"/>
              <a:chOff x="174206" y="5214775"/>
              <a:chExt cx="1188720" cy="1188720"/>
            </a:xfrm>
          </p:grpSpPr>
          <p:sp>
            <p:nvSpPr>
              <p:cNvPr id="44" name="Google Shape;44;p17"/>
              <p:cNvSpPr/>
              <p:nvPr/>
            </p:nvSpPr>
            <p:spPr>
              <a:xfrm>
                <a:off x="174206" y="5214775"/>
                <a:ext cx="1188720" cy="1188720"/>
              </a:xfrm>
              <a:prstGeom prst="ellipse">
                <a:avLst/>
              </a:prstGeom>
              <a:noFill/>
              <a:ln w="2095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17"/>
              <p:cNvSpPr/>
              <p:nvPr/>
            </p:nvSpPr>
            <p:spPr>
              <a:xfrm>
                <a:off x="226650" y="5267218"/>
                <a:ext cx="1083833" cy="1083833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" name="Google Shape;46;p17"/>
          <p:cNvSpPr/>
          <p:nvPr/>
        </p:nvSpPr>
        <p:spPr>
          <a:xfrm>
            <a:off x="701793" y="0"/>
            <a:ext cx="72000" cy="1289304"/>
          </a:xfrm>
          <a:prstGeom prst="rect">
            <a:avLst/>
          </a:prstGeom>
          <a:solidFill>
            <a:srgbClr val="2245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1" name="Google Shape;51;p18"/>
          <p:cNvGrpSpPr/>
          <p:nvPr/>
        </p:nvGrpSpPr>
        <p:grpSpPr>
          <a:xfrm>
            <a:off x="161327" y="4001294"/>
            <a:ext cx="2733523" cy="3841989"/>
            <a:chOff x="174206" y="4242235"/>
            <a:chExt cx="2733523" cy="3841989"/>
          </a:xfrm>
        </p:grpSpPr>
        <p:grpSp>
          <p:nvGrpSpPr>
            <p:cNvPr id="52" name="Google Shape;52;p18"/>
            <p:cNvGrpSpPr/>
            <p:nvPr/>
          </p:nvGrpSpPr>
          <p:grpSpPr>
            <a:xfrm>
              <a:off x="786672" y="4242235"/>
              <a:ext cx="914400" cy="914400"/>
              <a:chOff x="786672" y="4242235"/>
              <a:chExt cx="914400" cy="914400"/>
            </a:xfrm>
          </p:grpSpPr>
          <p:sp>
            <p:nvSpPr>
              <p:cNvPr id="53" name="Google Shape;53;p18"/>
              <p:cNvSpPr/>
              <p:nvPr/>
            </p:nvSpPr>
            <p:spPr>
              <a:xfrm>
                <a:off x="786672" y="4242235"/>
                <a:ext cx="914400" cy="914400"/>
              </a:xfrm>
              <a:prstGeom prst="ellipse">
                <a:avLst/>
              </a:prstGeom>
              <a:noFill/>
              <a:ln w="1460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18"/>
              <p:cNvSpPr/>
              <p:nvPr/>
            </p:nvSpPr>
            <p:spPr>
              <a:xfrm>
                <a:off x="827014" y="4282576"/>
                <a:ext cx="833718" cy="833718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18"/>
            <p:cNvGrpSpPr/>
            <p:nvPr/>
          </p:nvGrpSpPr>
          <p:grpSpPr>
            <a:xfrm>
              <a:off x="797199" y="5960453"/>
              <a:ext cx="2110529" cy="2123772"/>
              <a:chOff x="1155958" y="1493228"/>
              <a:chExt cx="2110529" cy="2123772"/>
            </a:xfrm>
          </p:grpSpPr>
          <p:sp>
            <p:nvSpPr>
              <p:cNvPr id="56" name="Google Shape;56;p18"/>
              <p:cNvSpPr/>
              <p:nvPr/>
            </p:nvSpPr>
            <p:spPr>
              <a:xfrm rot="-1669020">
                <a:off x="1435651" y="1763693"/>
                <a:ext cx="1551144" cy="1582841"/>
              </a:xfrm>
              <a:prstGeom prst="ellipse">
                <a:avLst/>
              </a:prstGeom>
              <a:noFill/>
              <a:ln w="2222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18"/>
              <p:cNvSpPr/>
              <p:nvPr/>
            </p:nvSpPr>
            <p:spPr>
              <a:xfrm rot="-1669020">
                <a:off x="1504084" y="1833524"/>
                <a:ext cx="1414278" cy="1443179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18"/>
            <p:cNvGrpSpPr/>
            <p:nvPr/>
          </p:nvGrpSpPr>
          <p:grpSpPr>
            <a:xfrm>
              <a:off x="174206" y="5214775"/>
              <a:ext cx="1188720" cy="1188720"/>
              <a:chOff x="174206" y="5214775"/>
              <a:chExt cx="1188720" cy="1188720"/>
            </a:xfrm>
          </p:grpSpPr>
          <p:sp>
            <p:nvSpPr>
              <p:cNvPr id="59" name="Google Shape;59;p18"/>
              <p:cNvSpPr/>
              <p:nvPr/>
            </p:nvSpPr>
            <p:spPr>
              <a:xfrm>
                <a:off x="174206" y="5214775"/>
                <a:ext cx="1188720" cy="1188720"/>
              </a:xfrm>
              <a:prstGeom prst="ellipse">
                <a:avLst/>
              </a:prstGeom>
              <a:noFill/>
              <a:ln w="2095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18"/>
              <p:cNvSpPr/>
              <p:nvPr/>
            </p:nvSpPr>
            <p:spPr>
              <a:xfrm>
                <a:off x="226650" y="5267218"/>
                <a:ext cx="1083833" cy="1083833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Slide2">
  <p:cSld name="Title and Content Slide2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rgbClr val="E7E6E6">
                  <a:alpha val="84705"/>
                </a:srgbClr>
              </a:gs>
              <a:gs pos="100000">
                <a:srgbClr val="5B9BD5">
                  <a:alpha val="8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9"/>
          <p:cNvSpPr txBox="1"/>
          <p:nvPr/>
        </p:nvSpPr>
        <p:spPr>
          <a:xfrm>
            <a:off x="1527519" y="1700327"/>
            <a:ext cx="4143555" cy="153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CONTENT</a:t>
            </a:r>
            <a:br>
              <a:rPr lang="en-US" sz="4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SLIDE</a:t>
            </a:r>
            <a:endParaRPr sz="44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6914145" y="2138878"/>
            <a:ext cx="4361941" cy="3122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1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i="1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i="1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i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/>
          <p:nvPr/>
        </p:nvSpPr>
        <p:spPr>
          <a:xfrm>
            <a:off x="1285167" y="1941196"/>
            <a:ext cx="72000" cy="9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/>
          </a:p>
        </p:txBody>
      </p:sp>
      <p:cxnSp>
        <p:nvCxnSpPr>
          <p:cNvPr id="67" name="Google Shape;67;p19"/>
          <p:cNvCxnSpPr/>
          <p:nvPr/>
        </p:nvCxnSpPr>
        <p:spPr>
          <a:xfrm>
            <a:off x="1666741" y="3139153"/>
            <a:ext cx="630936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8" name="Google Shape;68;p19"/>
          <p:cNvSpPr txBox="1">
            <a:spLocks noGrp="1"/>
          </p:cNvSpPr>
          <p:nvPr>
            <p:ph type="subTitle" idx="2"/>
          </p:nvPr>
        </p:nvSpPr>
        <p:spPr>
          <a:xfrm>
            <a:off x="1527519" y="3279799"/>
            <a:ext cx="4143555" cy="69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 b="1" i="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69" name="Google Shape;69;p19"/>
          <p:cNvCxnSpPr/>
          <p:nvPr/>
        </p:nvCxnSpPr>
        <p:spPr>
          <a:xfrm>
            <a:off x="11190767" y="800959"/>
            <a:ext cx="1001233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19"/>
          <p:cNvCxnSpPr/>
          <p:nvPr/>
        </p:nvCxnSpPr>
        <p:spPr>
          <a:xfrm rot="-5400000">
            <a:off x="11384397" y="6579108"/>
            <a:ext cx="557784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6" name="Google Shape;76;p20"/>
          <p:cNvGrpSpPr/>
          <p:nvPr/>
        </p:nvGrpSpPr>
        <p:grpSpPr>
          <a:xfrm>
            <a:off x="161327" y="4001294"/>
            <a:ext cx="2733523" cy="3841989"/>
            <a:chOff x="174206" y="4242235"/>
            <a:chExt cx="2733523" cy="3841989"/>
          </a:xfrm>
        </p:grpSpPr>
        <p:grpSp>
          <p:nvGrpSpPr>
            <p:cNvPr id="77" name="Google Shape;77;p20"/>
            <p:cNvGrpSpPr/>
            <p:nvPr/>
          </p:nvGrpSpPr>
          <p:grpSpPr>
            <a:xfrm>
              <a:off x="786672" y="4242235"/>
              <a:ext cx="914400" cy="914400"/>
              <a:chOff x="786672" y="4242235"/>
              <a:chExt cx="914400" cy="914400"/>
            </a:xfrm>
          </p:grpSpPr>
          <p:sp>
            <p:nvSpPr>
              <p:cNvPr id="78" name="Google Shape;78;p20"/>
              <p:cNvSpPr/>
              <p:nvPr/>
            </p:nvSpPr>
            <p:spPr>
              <a:xfrm>
                <a:off x="786672" y="4242235"/>
                <a:ext cx="914400" cy="914400"/>
              </a:xfrm>
              <a:prstGeom prst="ellipse">
                <a:avLst/>
              </a:prstGeom>
              <a:noFill/>
              <a:ln w="1460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0"/>
              <p:cNvSpPr/>
              <p:nvPr/>
            </p:nvSpPr>
            <p:spPr>
              <a:xfrm>
                <a:off x="827014" y="4282576"/>
                <a:ext cx="833718" cy="833718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0" name="Google Shape;80;p20"/>
            <p:cNvGrpSpPr/>
            <p:nvPr/>
          </p:nvGrpSpPr>
          <p:grpSpPr>
            <a:xfrm>
              <a:off x="797199" y="5960453"/>
              <a:ext cx="2110529" cy="2123772"/>
              <a:chOff x="1155958" y="1493228"/>
              <a:chExt cx="2110529" cy="2123772"/>
            </a:xfrm>
          </p:grpSpPr>
          <p:sp>
            <p:nvSpPr>
              <p:cNvPr id="81" name="Google Shape;81;p20"/>
              <p:cNvSpPr/>
              <p:nvPr/>
            </p:nvSpPr>
            <p:spPr>
              <a:xfrm rot="-1669020">
                <a:off x="1435651" y="1763693"/>
                <a:ext cx="1551144" cy="1582841"/>
              </a:xfrm>
              <a:prstGeom prst="ellipse">
                <a:avLst/>
              </a:prstGeom>
              <a:noFill/>
              <a:ln w="2222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0"/>
              <p:cNvSpPr/>
              <p:nvPr/>
            </p:nvSpPr>
            <p:spPr>
              <a:xfrm rot="-1669020">
                <a:off x="1504084" y="1833524"/>
                <a:ext cx="1414278" cy="1443179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83;p20"/>
            <p:cNvGrpSpPr/>
            <p:nvPr/>
          </p:nvGrpSpPr>
          <p:grpSpPr>
            <a:xfrm>
              <a:off x="174206" y="5214775"/>
              <a:ext cx="1188720" cy="1188720"/>
              <a:chOff x="174206" y="5214775"/>
              <a:chExt cx="1188720" cy="1188720"/>
            </a:xfrm>
          </p:grpSpPr>
          <p:sp>
            <p:nvSpPr>
              <p:cNvPr id="84" name="Google Shape;84;p20"/>
              <p:cNvSpPr/>
              <p:nvPr/>
            </p:nvSpPr>
            <p:spPr>
              <a:xfrm>
                <a:off x="174206" y="5214775"/>
                <a:ext cx="1188720" cy="1188720"/>
              </a:xfrm>
              <a:prstGeom prst="ellipse">
                <a:avLst/>
              </a:prstGeom>
              <a:noFill/>
              <a:ln w="2095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0"/>
              <p:cNvSpPr/>
              <p:nvPr/>
            </p:nvSpPr>
            <p:spPr>
              <a:xfrm>
                <a:off x="226650" y="5267218"/>
                <a:ext cx="1083833" cy="1083833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3" name="Google Shape;93;p21"/>
          <p:cNvGrpSpPr/>
          <p:nvPr/>
        </p:nvGrpSpPr>
        <p:grpSpPr>
          <a:xfrm>
            <a:off x="161327" y="4001294"/>
            <a:ext cx="2733523" cy="3841989"/>
            <a:chOff x="174206" y="4242235"/>
            <a:chExt cx="2733523" cy="3841989"/>
          </a:xfrm>
        </p:grpSpPr>
        <p:grpSp>
          <p:nvGrpSpPr>
            <p:cNvPr id="94" name="Google Shape;94;p21"/>
            <p:cNvGrpSpPr/>
            <p:nvPr/>
          </p:nvGrpSpPr>
          <p:grpSpPr>
            <a:xfrm>
              <a:off x="786672" y="4242235"/>
              <a:ext cx="914400" cy="914400"/>
              <a:chOff x="786672" y="4242235"/>
              <a:chExt cx="914400" cy="914400"/>
            </a:xfrm>
          </p:grpSpPr>
          <p:sp>
            <p:nvSpPr>
              <p:cNvPr id="95" name="Google Shape;95;p21"/>
              <p:cNvSpPr/>
              <p:nvPr/>
            </p:nvSpPr>
            <p:spPr>
              <a:xfrm>
                <a:off x="786672" y="4242235"/>
                <a:ext cx="914400" cy="914400"/>
              </a:xfrm>
              <a:prstGeom prst="ellipse">
                <a:avLst/>
              </a:prstGeom>
              <a:noFill/>
              <a:ln w="1460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1"/>
              <p:cNvSpPr/>
              <p:nvPr/>
            </p:nvSpPr>
            <p:spPr>
              <a:xfrm>
                <a:off x="827014" y="4282576"/>
                <a:ext cx="833718" cy="833718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21"/>
            <p:cNvGrpSpPr/>
            <p:nvPr/>
          </p:nvGrpSpPr>
          <p:grpSpPr>
            <a:xfrm>
              <a:off x="797199" y="5960453"/>
              <a:ext cx="2110529" cy="2123772"/>
              <a:chOff x="1155958" y="1493228"/>
              <a:chExt cx="2110529" cy="2123772"/>
            </a:xfrm>
          </p:grpSpPr>
          <p:sp>
            <p:nvSpPr>
              <p:cNvPr id="98" name="Google Shape;98;p21"/>
              <p:cNvSpPr/>
              <p:nvPr/>
            </p:nvSpPr>
            <p:spPr>
              <a:xfrm rot="-1669020">
                <a:off x="1435651" y="1763693"/>
                <a:ext cx="1551144" cy="1582841"/>
              </a:xfrm>
              <a:prstGeom prst="ellipse">
                <a:avLst/>
              </a:prstGeom>
              <a:noFill/>
              <a:ln w="2222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1"/>
              <p:cNvSpPr/>
              <p:nvPr/>
            </p:nvSpPr>
            <p:spPr>
              <a:xfrm rot="-1669020">
                <a:off x="1504084" y="1833524"/>
                <a:ext cx="1414278" cy="1443179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21"/>
            <p:cNvGrpSpPr/>
            <p:nvPr/>
          </p:nvGrpSpPr>
          <p:grpSpPr>
            <a:xfrm>
              <a:off x="174206" y="5214775"/>
              <a:ext cx="1188720" cy="1188720"/>
              <a:chOff x="174206" y="5214775"/>
              <a:chExt cx="1188720" cy="1188720"/>
            </a:xfrm>
          </p:grpSpPr>
          <p:sp>
            <p:nvSpPr>
              <p:cNvPr id="101" name="Google Shape;101;p21"/>
              <p:cNvSpPr/>
              <p:nvPr/>
            </p:nvSpPr>
            <p:spPr>
              <a:xfrm>
                <a:off x="174206" y="5214775"/>
                <a:ext cx="1188720" cy="1188720"/>
              </a:xfrm>
              <a:prstGeom prst="ellipse">
                <a:avLst/>
              </a:prstGeom>
              <a:noFill/>
              <a:ln w="2095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1"/>
              <p:cNvSpPr/>
              <p:nvPr/>
            </p:nvSpPr>
            <p:spPr>
              <a:xfrm>
                <a:off x="226650" y="5267218"/>
                <a:ext cx="1083833" cy="1083833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161327" y="4001294"/>
            <a:ext cx="2733523" cy="3841989"/>
            <a:chOff x="174206" y="4242235"/>
            <a:chExt cx="2733523" cy="3841989"/>
          </a:xfrm>
        </p:grpSpPr>
        <p:grpSp>
          <p:nvGrpSpPr>
            <p:cNvPr id="106" name="Google Shape;106;p22"/>
            <p:cNvGrpSpPr/>
            <p:nvPr/>
          </p:nvGrpSpPr>
          <p:grpSpPr>
            <a:xfrm>
              <a:off x="786672" y="4242235"/>
              <a:ext cx="914400" cy="914400"/>
              <a:chOff x="786672" y="4242235"/>
              <a:chExt cx="914400" cy="914400"/>
            </a:xfrm>
          </p:grpSpPr>
          <p:sp>
            <p:nvSpPr>
              <p:cNvPr id="107" name="Google Shape;107;p22"/>
              <p:cNvSpPr/>
              <p:nvPr/>
            </p:nvSpPr>
            <p:spPr>
              <a:xfrm>
                <a:off x="786672" y="4242235"/>
                <a:ext cx="914400" cy="914400"/>
              </a:xfrm>
              <a:prstGeom prst="ellipse">
                <a:avLst/>
              </a:prstGeom>
              <a:noFill/>
              <a:ln w="1460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2"/>
              <p:cNvSpPr/>
              <p:nvPr/>
            </p:nvSpPr>
            <p:spPr>
              <a:xfrm>
                <a:off x="827014" y="4282576"/>
                <a:ext cx="833718" cy="833718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" name="Google Shape;109;p22"/>
            <p:cNvGrpSpPr/>
            <p:nvPr/>
          </p:nvGrpSpPr>
          <p:grpSpPr>
            <a:xfrm>
              <a:off x="797199" y="5960453"/>
              <a:ext cx="2110529" cy="2123772"/>
              <a:chOff x="1155958" y="1493228"/>
              <a:chExt cx="2110529" cy="2123772"/>
            </a:xfrm>
          </p:grpSpPr>
          <p:sp>
            <p:nvSpPr>
              <p:cNvPr id="110" name="Google Shape;110;p22"/>
              <p:cNvSpPr/>
              <p:nvPr/>
            </p:nvSpPr>
            <p:spPr>
              <a:xfrm rot="-1669020">
                <a:off x="1435651" y="1763693"/>
                <a:ext cx="1551144" cy="1582841"/>
              </a:xfrm>
              <a:prstGeom prst="ellipse">
                <a:avLst/>
              </a:prstGeom>
              <a:noFill/>
              <a:ln w="2222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2"/>
              <p:cNvSpPr/>
              <p:nvPr/>
            </p:nvSpPr>
            <p:spPr>
              <a:xfrm rot="-1669020">
                <a:off x="1504084" y="1833524"/>
                <a:ext cx="1414278" cy="1443179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" name="Google Shape;112;p22"/>
            <p:cNvGrpSpPr/>
            <p:nvPr/>
          </p:nvGrpSpPr>
          <p:grpSpPr>
            <a:xfrm>
              <a:off x="174206" y="5214775"/>
              <a:ext cx="1188720" cy="1188720"/>
              <a:chOff x="174206" y="5214775"/>
              <a:chExt cx="1188720" cy="1188720"/>
            </a:xfrm>
          </p:grpSpPr>
          <p:sp>
            <p:nvSpPr>
              <p:cNvPr id="113" name="Google Shape;113;p22"/>
              <p:cNvSpPr/>
              <p:nvPr/>
            </p:nvSpPr>
            <p:spPr>
              <a:xfrm>
                <a:off x="174206" y="5214775"/>
                <a:ext cx="1188720" cy="1188720"/>
              </a:xfrm>
              <a:prstGeom prst="ellipse">
                <a:avLst/>
              </a:prstGeom>
              <a:noFill/>
              <a:ln w="2095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2"/>
              <p:cNvSpPr/>
              <p:nvPr/>
            </p:nvSpPr>
            <p:spPr>
              <a:xfrm>
                <a:off x="226650" y="5267218"/>
                <a:ext cx="1083833" cy="1083833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15" name="Google Shape;115;p22"/>
          <p:cNvPicPr preferRelativeResize="0"/>
          <p:nvPr/>
        </p:nvPicPr>
        <p:blipFill rotWithShape="1">
          <a:blip r:embed="rId2">
            <a:alphaModFix/>
          </a:blip>
          <a:srcRect r="5962" b="9643"/>
          <a:stretch/>
        </p:blipFill>
        <p:spPr>
          <a:xfrm>
            <a:off x="-7764" y="0"/>
            <a:ext cx="121997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1" name="Google Shape;121;p23"/>
          <p:cNvGrpSpPr/>
          <p:nvPr/>
        </p:nvGrpSpPr>
        <p:grpSpPr>
          <a:xfrm>
            <a:off x="161327" y="4001294"/>
            <a:ext cx="2733523" cy="3841989"/>
            <a:chOff x="174206" y="4242235"/>
            <a:chExt cx="2733523" cy="3841989"/>
          </a:xfrm>
        </p:grpSpPr>
        <p:grpSp>
          <p:nvGrpSpPr>
            <p:cNvPr id="122" name="Google Shape;122;p23"/>
            <p:cNvGrpSpPr/>
            <p:nvPr/>
          </p:nvGrpSpPr>
          <p:grpSpPr>
            <a:xfrm>
              <a:off x="786672" y="4242235"/>
              <a:ext cx="914400" cy="914400"/>
              <a:chOff x="786672" y="4242235"/>
              <a:chExt cx="914400" cy="914400"/>
            </a:xfrm>
          </p:grpSpPr>
          <p:sp>
            <p:nvSpPr>
              <p:cNvPr id="123" name="Google Shape;123;p23"/>
              <p:cNvSpPr/>
              <p:nvPr/>
            </p:nvSpPr>
            <p:spPr>
              <a:xfrm>
                <a:off x="786672" y="4242235"/>
                <a:ext cx="914400" cy="914400"/>
              </a:xfrm>
              <a:prstGeom prst="ellipse">
                <a:avLst/>
              </a:prstGeom>
              <a:noFill/>
              <a:ln w="1460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3"/>
              <p:cNvSpPr/>
              <p:nvPr/>
            </p:nvSpPr>
            <p:spPr>
              <a:xfrm>
                <a:off x="827014" y="4282576"/>
                <a:ext cx="833718" cy="833718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5" name="Google Shape;125;p23"/>
            <p:cNvGrpSpPr/>
            <p:nvPr/>
          </p:nvGrpSpPr>
          <p:grpSpPr>
            <a:xfrm>
              <a:off x="797199" y="5960453"/>
              <a:ext cx="2110529" cy="2123772"/>
              <a:chOff x="1155958" y="1493228"/>
              <a:chExt cx="2110529" cy="2123772"/>
            </a:xfrm>
          </p:grpSpPr>
          <p:sp>
            <p:nvSpPr>
              <p:cNvPr id="126" name="Google Shape;126;p23"/>
              <p:cNvSpPr/>
              <p:nvPr/>
            </p:nvSpPr>
            <p:spPr>
              <a:xfrm rot="-1669020">
                <a:off x="1435651" y="1763693"/>
                <a:ext cx="1551144" cy="1582841"/>
              </a:xfrm>
              <a:prstGeom prst="ellipse">
                <a:avLst/>
              </a:prstGeom>
              <a:noFill/>
              <a:ln w="2222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3"/>
              <p:cNvSpPr/>
              <p:nvPr/>
            </p:nvSpPr>
            <p:spPr>
              <a:xfrm rot="-1669020">
                <a:off x="1504084" y="1833524"/>
                <a:ext cx="1414278" cy="1443179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" name="Google Shape;128;p23"/>
            <p:cNvGrpSpPr/>
            <p:nvPr/>
          </p:nvGrpSpPr>
          <p:grpSpPr>
            <a:xfrm>
              <a:off x="174206" y="5214775"/>
              <a:ext cx="1188720" cy="1188720"/>
              <a:chOff x="174206" y="5214775"/>
              <a:chExt cx="1188720" cy="1188720"/>
            </a:xfrm>
          </p:grpSpPr>
          <p:sp>
            <p:nvSpPr>
              <p:cNvPr id="129" name="Google Shape;129;p23"/>
              <p:cNvSpPr/>
              <p:nvPr/>
            </p:nvSpPr>
            <p:spPr>
              <a:xfrm>
                <a:off x="174206" y="5214775"/>
                <a:ext cx="1188720" cy="1188720"/>
              </a:xfrm>
              <a:prstGeom prst="ellipse">
                <a:avLst/>
              </a:prstGeom>
              <a:noFill/>
              <a:ln w="209550" cap="flat" cmpd="sng">
                <a:solidFill>
                  <a:srgbClr val="DDEAF6"/>
                </a:solidFill>
                <a:prstDash val="dot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3"/>
              <p:cNvSpPr/>
              <p:nvPr/>
            </p:nvSpPr>
            <p:spPr>
              <a:xfrm>
                <a:off x="226650" y="5267218"/>
                <a:ext cx="1083833" cy="1083833"/>
              </a:xfrm>
              <a:prstGeom prst="donut">
                <a:avLst>
                  <a:gd name="adj" fmla="val 15712"/>
                </a:avLst>
              </a:prstGeom>
              <a:solidFill>
                <a:srgbClr val="DDEAF6"/>
              </a:solidFill>
              <a:ln w="12700" cap="flat" cmpd="sng">
                <a:solidFill>
                  <a:srgbClr val="DDEAF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508344" y="6390042"/>
            <a:ext cx="695916" cy="3314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/>
          <p:nvPr/>
        </p:nvSpPr>
        <p:spPr>
          <a:xfrm>
            <a:off x="3058223" y="6318922"/>
            <a:ext cx="316668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Подготовка ТПОП к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4-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й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ru" sz="1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индустриальной революции</a:t>
            </a:r>
            <a:endParaRPr dirty="0"/>
          </a:p>
        </p:txBody>
      </p:sp>
      <p:sp>
        <p:nvSpPr>
          <p:cNvPr id="14" name="Google Shape;14;p14"/>
          <p:cNvSpPr/>
          <p:nvPr/>
        </p:nvSpPr>
        <p:spPr>
          <a:xfrm>
            <a:off x="5460642" y="6356349"/>
            <a:ext cx="6731358" cy="365125"/>
          </a:xfrm>
          <a:prstGeom prst="rect">
            <a:avLst/>
          </a:prstGeom>
          <a:gradFill>
            <a:gsLst>
              <a:gs pos="0">
                <a:srgbClr val="21ACDF"/>
              </a:gs>
              <a:gs pos="76000">
                <a:srgbClr val="18447A"/>
              </a:gs>
              <a:gs pos="87000">
                <a:srgbClr val="22456E"/>
              </a:gs>
              <a:gs pos="100000">
                <a:srgbClr val="1C3A5E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4"/>
          <p:cNvSpPr/>
          <p:nvPr/>
        </p:nvSpPr>
        <p:spPr>
          <a:xfrm>
            <a:off x="0" y="6356350"/>
            <a:ext cx="838200" cy="365125"/>
          </a:xfrm>
          <a:prstGeom prst="rect">
            <a:avLst/>
          </a:prstGeom>
          <a:gradFill>
            <a:gsLst>
              <a:gs pos="0">
                <a:srgbClr val="21ACDF"/>
              </a:gs>
              <a:gs pos="76000">
                <a:srgbClr val="18447A"/>
              </a:gs>
              <a:gs pos="87000">
                <a:srgbClr val="22456E"/>
              </a:gs>
              <a:gs pos="100000">
                <a:srgbClr val="1C3A5E"/>
              </a:gs>
            </a:gsLst>
            <a:path path="circle">
              <a:fillToRect l="50000" t="50000" r="50000" b="50000"/>
            </a:path>
            <a:tileRect/>
          </a:gra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ims-rihed.net/" TargetMode="External"/><Relationship Id="rId5" Type="http://schemas.openxmlformats.org/officeDocument/2006/relationships/hyperlink" Target="https://www.aunsec.org/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merald.com/insight/content/doi/10.1108/IJSHE-10-2018-0197/full/html#ref06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.com/insight/content/doi/10.1108/IJSHE-10-2018-0197/full/html#ref05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.com/insight/content/doi/10.1108/IJSHE-10-2018-0197/full/html#ref01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emerald.com/insight/content/doi/10.1108/IJSHE-10-2018-0197/full/html#ref080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.com/insight/content/doi/10.1108/IJSHE-10-2018-0197/full/html#ref03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://www.ravte-asia.rmutt.ac.th/" TargetMode="External"/><Relationship Id="rId4" Type="http://schemas.openxmlformats.org/officeDocument/2006/relationships/hyperlink" Target="https://seatvet.seame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"/>
          <p:cNvSpPr txBox="1">
            <a:spLocks noGrp="1"/>
          </p:cNvSpPr>
          <p:nvPr>
            <p:ph type="ctrTitle"/>
          </p:nvPr>
        </p:nvSpPr>
        <p:spPr>
          <a:xfrm>
            <a:off x="714044" y="2151822"/>
            <a:ext cx="10763913" cy="27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78"/>
              </a:buClr>
              <a:buSzPts val="2400"/>
              <a:buFont typeface="Calibri"/>
              <a:buNone/>
            </a:pPr>
            <a:r>
              <a:rPr lang="ru-RU" sz="2400" b="1" dirty="0">
                <a:solidFill>
                  <a:srgbClr val="222A78"/>
                </a:solidFill>
              </a:rPr>
              <a:t>Вводное совещание и круглый стол с участием международных экспертов</a:t>
            </a:r>
            <a:br>
              <a:rPr lang="en-US" sz="2400" dirty="0">
                <a:solidFill>
                  <a:srgbClr val="FFFF00"/>
                </a:solidFill>
              </a:rPr>
            </a:br>
            <a:br>
              <a:rPr lang="en-US" sz="1500" dirty="0">
                <a:solidFill>
                  <a:srgbClr val="FFFF00"/>
                </a:solidFill>
              </a:rPr>
            </a:br>
            <a:r>
              <a:rPr lang="ru-RU" sz="2400" b="1" dirty="0"/>
              <a:t>Укрепление регионального сотрудничества в области </a:t>
            </a:r>
            <a:br>
              <a:rPr lang="ru-RU" sz="2400" b="1" dirty="0"/>
            </a:br>
            <a:r>
              <a:rPr lang="ru-RU" sz="2400" b="1" dirty="0"/>
              <a:t>формирования навыков в рамках Программы ЦАРЭС:</a:t>
            </a:r>
            <a:br>
              <a:rPr lang="ru-RU" sz="2400" b="1" dirty="0"/>
            </a:br>
            <a:r>
              <a:rPr lang="ru-RU" sz="2400" b="1" dirty="0"/>
              <a:t>Основные достижения, вызовы и возможности для сотрудничества</a:t>
            </a:r>
            <a:br>
              <a:rPr lang="en-US" sz="2400" b="1" dirty="0"/>
            </a:br>
            <a:br>
              <a:rPr lang="en-US" sz="2000" b="1" dirty="0"/>
            </a:br>
            <a:r>
              <a:rPr lang="ru" sz="2800" b="1" dirty="0">
                <a:solidFill>
                  <a:srgbClr val="1A578D"/>
                </a:solidFill>
              </a:rPr>
              <a:t>Границы реформ: </a:t>
            </a:r>
            <a:br>
              <a:rPr lang="en-US" sz="2800" b="1" dirty="0">
                <a:solidFill>
                  <a:srgbClr val="1A578D"/>
                </a:solidFill>
              </a:rPr>
            </a:br>
            <a:r>
              <a:rPr lang="ru" sz="2800" b="1" dirty="0">
                <a:solidFill>
                  <a:srgbClr val="1A578D"/>
                </a:solidFill>
              </a:rPr>
              <a:t>создание и поддержка сетей университетов и ТПОП</a:t>
            </a:r>
            <a:endParaRPr sz="2800" b="1" dirty="0">
              <a:solidFill>
                <a:srgbClr val="1A578D"/>
              </a:solidFill>
            </a:endParaRPr>
          </a:p>
        </p:txBody>
      </p:sp>
      <p:sp>
        <p:nvSpPr>
          <p:cNvPr id="180" name="Google Shape;180;p1"/>
          <p:cNvSpPr txBox="1">
            <a:spLocks noGrp="1"/>
          </p:cNvSpPr>
          <p:nvPr>
            <p:ph type="subTitle" idx="1"/>
          </p:nvPr>
        </p:nvSpPr>
        <p:spPr>
          <a:xfrm>
            <a:off x="5944191" y="5473682"/>
            <a:ext cx="5630589" cy="748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-RU" sz="2800" b="1" dirty="0">
                <a:solidFill>
                  <a:schemeClr val="lt1"/>
                </a:solidFill>
              </a:rPr>
              <a:t>АЛИАС </a:t>
            </a:r>
            <a:r>
              <a:rPr lang="ru" sz="2800" b="1" dirty="0">
                <a:solidFill>
                  <a:schemeClr val="lt1"/>
                </a:solidFill>
              </a:rPr>
              <a:t>АБУ БАКАР</a:t>
            </a:r>
            <a:endParaRPr dirty="0"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ru" sz="2200" dirty="0">
                <a:solidFill>
                  <a:schemeClr val="lt1"/>
                </a:solidFill>
              </a:rPr>
              <a:t>Региональный центр SEAMEO VOCTECH</a:t>
            </a:r>
            <a:endParaRPr dirty="0"/>
          </a:p>
        </p:txBody>
      </p:sp>
      <p:sp>
        <p:nvSpPr>
          <p:cNvPr id="181" name="Google Shape;181;p1"/>
          <p:cNvSpPr txBox="1"/>
          <p:nvPr/>
        </p:nvSpPr>
        <p:spPr>
          <a:xfrm>
            <a:off x="7024942" y="6312115"/>
            <a:ext cx="4527009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30-31 мая 2022 г. Тбилиси, Грузия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431452" flipH="1">
            <a:off x="-275822" y="3217122"/>
            <a:ext cx="7389796" cy="4218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7490" y="1103290"/>
            <a:ext cx="3324225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0"/>
          <p:cNvPicPr preferRelativeResize="0"/>
          <p:nvPr/>
        </p:nvPicPr>
        <p:blipFill rotWithShape="1">
          <a:blip r:embed="rId4">
            <a:alphaModFix/>
          </a:blip>
          <a:srcRect t="7890" b="15180"/>
          <a:stretch/>
        </p:blipFill>
        <p:spPr>
          <a:xfrm>
            <a:off x="2671586" y="4851605"/>
            <a:ext cx="2894013" cy="1481503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ct val="100000"/>
              <a:buFont typeface="Calibri"/>
              <a:buNone/>
            </a:pPr>
            <a:r>
              <a:rPr lang="ru"/>
              <a:t>Существующие региональные сети высшего образования в Юго-Восточной Азии</a:t>
            </a:r>
            <a:endParaRPr b="1"/>
          </a:p>
        </p:txBody>
      </p:sp>
      <p:sp>
        <p:nvSpPr>
          <p:cNvPr id="280" name="Google Shape;28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81" name="Google Shape;281;p10"/>
          <p:cNvSpPr/>
          <p:nvPr/>
        </p:nvSpPr>
        <p:spPr>
          <a:xfrm>
            <a:off x="288921" y="2451147"/>
            <a:ext cx="3003489" cy="1076853"/>
          </a:xfrm>
          <a:prstGeom prst="roundRect">
            <a:avLst>
              <a:gd name="adj" fmla="val 20036"/>
            </a:avLst>
          </a:prstGeom>
          <a:solidFill>
            <a:srgbClr val="A4D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Сеть университетов АСЕАН (AUN):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288923" y="3748084"/>
            <a:ext cx="3003488" cy="1288087"/>
          </a:xfrm>
          <a:prstGeom prst="roundRect">
            <a:avLst>
              <a:gd name="adj" fmla="val 20036"/>
            </a:avLst>
          </a:prstGeom>
          <a:solidFill>
            <a:srgbClr val="A4D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Азиатская программа международной мобильности студентов (AIMS) в рамках SEAMEO-RIHED:</a:t>
            </a:r>
            <a:endParaRPr sz="1200"/>
          </a:p>
        </p:txBody>
      </p:sp>
      <p:sp>
        <p:nvSpPr>
          <p:cNvPr id="283" name="Google Shape;283;p10"/>
          <p:cNvSpPr/>
          <p:nvPr/>
        </p:nvSpPr>
        <p:spPr>
          <a:xfrm>
            <a:off x="3409345" y="2451147"/>
            <a:ext cx="8422370" cy="1076853"/>
          </a:xfrm>
          <a:prstGeom prst="roundRect">
            <a:avLst>
              <a:gd name="adj" fmla="val 20036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Предлагая сотрудничество между университетами в АСЕАН, продвигая совместные исследования и исследовательские программы в приоритетных областях, определенных АСЕАН.</a:t>
            </a:r>
            <a:endParaRPr/>
          </a:p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Сайт: </a:t>
            </a:r>
            <a:r>
              <a:rPr lang="ru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https://www.aunsec.org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0"/>
          <p:cNvSpPr/>
          <p:nvPr/>
        </p:nvSpPr>
        <p:spPr>
          <a:xfrm>
            <a:off x="3409345" y="3744150"/>
            <a:ext cx="8422371" cy="1288086"/>
          </a:xfrm>
          <a:prstGeom prst="roundRect">
            <a:avLst>
              <a:gd name="adj" fmla="val 20036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Поддерживает мобильность студентов и укрепляет сотрудничество в сфере высшего образования между странами Азии.</a:t>
            </a:r>
            <a:endParaRPr/>
          </a:p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ru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Сайт: </a:t>
            </a:r>
            <a:r>
              <a:rPr lang="ru" sz="18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https://aims-rihed.net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92B54D-1EE7-42BD-9426-2529198159CA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1"/>
          <p:cNvSpPr txBox="1">
            <a:spLocks noGrp="1"/>
          </p:cNvSpPr>
          <p:nvPr>
            <p:ph type="title"/>
          </p:nvPr>
        </p:nvSpPr>
        <p:spPr>
          <a:xfrm>
            <a:off x="838200" y="253000"/>
            <a:ext cx="10775674" cy="11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ct val="100000"/>
              <a:buFont typeface="Calibri"/>
              <a:buNone/>
            </a:pPr>
            <a:r>
              <a:rPr lang="ru"/>
              <a:t>Уроки, извлеченные из создания и поддержки сетей</a:t>
            </a:r>
            <a:endParaRPr/>
          </a:p>
        </p:txBody>
      </p:sp>
      <p:sp>
        <p:nvSpPr>
          <p:cNvPr id="290" name="Google Shape;290;p11"/>
          <p:cNvSpPr txBox="1">
            <a:spLocks noGrp="1"/>
          </p:cNvSpPr>
          <p:nvPr>
            <p:ph type="body" idx="1"/>
          </p:nvPr>
        </p:nvSpPr>
        <p:spPr>
          <a:xfrm>
            <a:off x="948267" y="1755677"/>
            <a:ext cx="10515600" cy="405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/>
              <a:t>Ограниченные сети, связывающие ТПОП и ВО.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/>
              <a:t>Важность взаимодействия между ТПОП и ВО для обеспечения преемственности и поощрения/стимулирования зачисления в ТПОП.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/>
              <a:t>Необходимость сопоставления учебных программ для горизонтального обмена.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/>
              <a:t>Устойчивость сотрудничества благодаря осведомленности и уверенности в преимуществах всех участников сети</a:t>
            </a:r>
            <a:endParaRPr/>
          </a:p>
        </p:txBody>
      </p:sp>
      <p:sp>
        <p:nvSpPr>
          <p:cNvPr id="291" name="Google Shape;29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8DF37-12AC-497A-A4AA-1D3A50D489AA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2"/>
          <p:cNvSpPr txBox="1">
            <a:spLocks noGrp="1"/>
          </p:cNvSpPr>
          <p:nvPr>
            <p:ph type="title"/>
          </p:nvPr>
        </p:nvSpPr>
        <p:spPr>
          <a:xfrm>
            <a:off x="838200" y="253000"/>
            <a:ext cx="10515600" cy="11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ts val="4000"/>
              <a:buFont typeface="Calibri"/>
              <a:buNone/>
            </a:pPr>
            <a:r>
              <a:rPr lang="ru"/>
              <a:t>Путь вперед</a:t>
            </a:r>
            <a:endParaRPr/>
          </a:p>
        </p:txBody>
      </p:sp>
      <p:sp>
        <p:nvSpPr>
          <p:cNvPr id="297" name="Google Shape;297;p12"/>
          <p:cNvSpPr txBox="1">
            <a:spLocks noGrp="1"/>
          </p:cNvSpPr>
          <p:nvPr>
            <p:ph type="body" idx="1"/>
          </p:nvPr>
        </p:nvSpPr>
        <p:spPr>
          <a:xfrm>
            <a:off x="838200" y="1866298"/>
            <a:ext cx="10515600" cy="370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Синергия (взаимодействие) существующих сетей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Оценка и улучшение эффективности существующих сетей в соответствии с текущими требованиями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Общение и использование существующих сетей и расширение числа их участников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При необходимости, создание новых сетей, которые связывают и организуют сотрудничество между ТПОП и учреждениями высшего образования на национальном, региональном и глобальном уровнях.</a:t>
            </a:r>
            <a:endParaRPr dirty="0"/>
          </a:p>
        </p:txBody>
      </p:sp>
      <p:sp>
        <p:nvSpPr>
          <p:cNvPr id="298" name="Google Shape;29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FAB48-1D76-41BE-9DD3-DEB3C2F94BFE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"/>
          <p:cNvSpPr txBox="1">
            <a:spLocks noGrp="1"/>
          </p:cNvSpPr>
          <p:nvPr>
            <p:ph type="title"/>
          </p:nvPr>
        </p:nvSpPr>
        <p:spPr>
          <a:xfrm>
            <a:off x="3167508" y="2631364"/>
            <a:ext cx="5856984" cy="1595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" b="1" dirty="0"/>
              <a:t>Спасибо за внимание!</a:t>
            </a:r>
            <a:endParaRPr dirty="0"/>
          </a:p>
        </p:txBody>
      </p:sp>
      <p:sp>
        <p:nvSpPr>
          <p:cNvPr id="305" name="Google Shape;30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9BD627-6EAB-42EB-915C-B11172D91DC8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"/>
          <p:cNvSpPr txBox="1"/>
          <p:nvPr/>
        </p:nvSpPr>
        <p:spPr>
          <a:xfrm>
            <a:off x="645035" y="842360"/>
            <a:ext cx="10515600" cy="84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3A5E"/>
              </a:buClr>
              <a:buSzPts val="4400"/>
              <a:buFont typeface="Century Gothic"/>
              <a:buNone/>
            </a:pPr>
            <a:r>
              <a:rPr lang="ru" sz="4400" b="1">
                <a:solidFill>
                  <a:srgbClr val="1C3A5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Содержание</a:t>
            </a:r>
            <a:endParaRPr/>
          </a:p>
        </p:txBody>
      </p:sp>
      <p:sp>
        <p:nvSpPr>
          <p:cNvPr id="188" name="Google Shape;18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189" name="Google Shape;189;p2"/>
          <p:cNvSpPr/>
          <p:nvPr/>
        </p:nvSpPr>
        <p:spPr>
          <a:xfrm>
            <a:off x="645035" y="2208628"/>
            <a:ext cx="2535332" cy="3549466"/>
          </a:xfrm>
          <a:custGeom>
            <a:avLst/>
            <a:gdLst/>
            <a:ahLst/>
            <a:cxnLst/>
            <a:rect l="l" t="t" r="r" b="b"/>
            <a:pathLst>
              <a:path w="2535332" h="3549466" extrusionOk="0">
                <a:moveTo>
                  <a:pt x="0" y="0"/>
                </a:moveTo>
                <a:lnTo>
                  <a:pt x="2535332" y="0"/>
                </a:lnTo>
                <a:lnTo>
                  <a:pt x="2535332" y="3549466"/>
                </a:lnTo>
                <a:lnTo>
                  <a:pt x="0" y="3549466"/>
                </a:lnTo>
                <a:lnTo>
                  <a:pt x="0" y="0"/>
                </a:lnTo>
                <a:close/>
              </a:path>
            </a:pathLst>
          </a:custGeom>
          <a:solidFill>
            <a:srgbClr val="F7D5CB">
              <a:alpha val="89803"/>
            </a:srgbClr>
          </a:solidFill>
          <a:ln>
            <a:noFill/>
          </a:ln>
        </p:spPr>
        <p:txBody>
          <a:bodyPr spcFirstLastPara="1" wrap="square" lIns="197650" tIns="1678975" rIns="197650" bIns="4011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645035" y="5775955"/>
            <a:ext cx="2535332" cy="72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3433901" y="2226560"/>
            <a:ext cx="2535332" cy="3549466"/>
          </a:xfrm>
          <a:custGeom>
            <a:avLst/>
            <a:gdLst/>
            <a:ahLst/>
            <a:cxnLst/>
            <a:rect l="l" t="t" r="r" b="b"/>
            <a:pathLst>
              <a:path w="2535332" h="3549466" extrusionOk="0">
                <a:moveTo>
                  <a:pt x="0" y="0"/>
                </a:moveTo>
                <a:lnTo>
                  <a:pt x="2535332" y="0"/>
                </a:lnTo>
                <a:lnTo>
                  <a:pt x="2535332" y="3549466"/>
                </a:lnTo>
                <a:lnTo>
                  <a:pt x="0" y="3549466"/>
                </a:lnTo>
                <a:lnTo>
                  <a:pt x="0" y="0"/>
                </a:lnTo>
                <a:close/>
              </a:path>
            </a:pathLst>
          </a:custGeom>
          <a:solidFill>
            <a:srgbClr val="E0E0E0">
              <a:alpha val="89803"/>
            </a:srgbClr>
          </a:solidFill>
          <a:ln>
            <a:noFill/>
          </a:ln>
        </p:spPr>
        <p:txBody>
          <a:bodyPr spcFirstLastPara="1" wrap="square" lIns="197650" tIns="1678975" rIns="197650" bIns="4011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"/>
          <p:cNvSpPr/>
          <p:nvPr/>
        </p:nvSpPr>
        <p:spPr>
          <a:xfrm>
            <a:off x="4169148" y="2581507"/>
            <a:ext cx="1064839" cy="1064839"/>
          </a:xfrm>
          <a:custGeom>
            <a:avLst/>
            <a:gdLst/>
            <a:ahLst/>
            <a:cxnLst/>
            <a:rect l="l" t="t" r="r" b="b"/>
            <a:pathLst>
              <a:path w="1064839" h="1064839" extrusionOk="0">
                <a:moveTo>
                  <a:pt x="0" y="532420"/>
                </a:moveTo>
                <a:cubicBezTo>
                  <a:pt x="0" y="238373"/>
                  <a:pt x="238373" y="0"/>
                  <a:pt x="532420" y="0"/>
                </a:cubicBezTo>
                <a:cubicBezTo>
                  <a:pt x="826467" y="0"/>
                  <a:pt x="1064840" y="238373"/>
                  <a:pt x="1064840" y="532420"/>
                </a:cubicBezTo>
                <a:cubicBezTo>
                  <a:pt x="1064840" y="826467"/>
                  <a:pt x="826467" y="1064840"/>
                  <a:pt x="532420" y="1064840"/>
                </a:cubicBezTo>
                <a:cubicBezTo>
                  <a:pt x="238373" y="1064840"/>
                  <a:pt x="0" y="826467"/>
                  <a:pt x="0" y="532420"/>
                </a:cubicBezTo>
                <a:close/>
              </a:path>
            </a:pathLst>
          </a:custGeom>
          <a:noFill/>
          <a:ln w="635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8950" tIns="168625" rIns="238950" bIns="168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ts val="4800"/>
              <a:buFont typeface="Calibri"/>
              <a:buNone/>
            </a:pPr>
            <a:r>
              <a:rPr lang="ru" sz="4800">
                <a:solidFill>
                  <a:srgbClr val="22456E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3433901" y="5775955"/>
            <a:ext cx="2535332" cy="72"/>
          </a:xfrm>
          <a:prstGeom prst="rect">
            <a:avLst/>
          </a:prstGeom>
          <a:solidFill>
            <a:srgbClr val="4372C3"/>
          </a:solidFill>
          <a:ln w="38100" cap="flat" cmpd="sng">
            <a:solidFill>
              <a:srgbClr val="4372C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6222768" y="2226560"/>
            <a:ext cx="2535332" cy="3549466"/>
          </a:xfrm>
          <a:custGeom>
            <a:avLst/>
            <a:gdLst/>
            <a:ahLst/>
            <a:cxnLst/>
            <a:rect l="l" t="t" r="r" b="b"/>
            <a:pathLst>
              <a:path w="2535332" h="3549466" extrusionOk="0">
                <a:moveTo>
                  <a:pt x="0" y="0"/>
                </a:moveTo>
                <a:lnTo>
                  <a:pt x="2535332" y="0"/>
                </a:lnTo>
                <a:lnTo>
                  <a:pt x="2535332" y="3549466"/>
                </a:lnTo>
                <a:lnTo>
                  <a:pt x="0" y="3549466"/>
                </a:lnTo>
                <a:lnTo>
                  <a:pt x="0" y="0"/>
                </a:lnTo>
                <a:close/>
              </a:path>
            </a:pathLst>
          </a:custGeom>
          <a:solidFill>
            <a:srgbClr val="FFE8CA">
              <a:alpha val="89803"/>
            </a:srgbClr>
          </a:solidFill>
          <a:ln>
            <a:noFill/>
          </a:ln>
        </p:spPr>
        <p:txBody>
          <a:bodyPr spcFirstLastPara="1" wrap="square" lIns="197650" tIns="1678975" rIns="197650" bIns="4011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6958014" y="2581507"/>
            <a:ext cx="1064839" cy="1064839"/>
          </a:xfrm>
          <a:custGeom>
            <a:avLst/>
            <a:gdLst/>
            <a:ahLst/>
            <a:cxnLst/>
            <a:rect l="l" t="t" r="r" b="b"/>
            <a:pathLst>
              <a:path w="1064839" h="1064839" extrusionOk="0">
                <a:moveTo>
                  <a:pt x="0" y="532420"/>
                </a:moveTo>
                <a:cubicBezTo>
                  <a:pt x="0" y="238373"/>
                  <a:pt x="238373" y="0"/>
                  <a:pt x="532420" y="0"/>
                </a:cubicBezTo>
                <a:cubicBezTo>
                  <a:pt x="826467" y="0"/>
                  <a:pt x="1064840" y="238373"/>
                  <a:pt x="1064840" y="532420"/>
                </a:cubicBezTo>
                <a:cubicBezTo>
                  <a:pt x="1064840" y="826467"/>
                  <a:pt x="826467" y="1064840"/>
                  <a:pt x="532420" y="1064840"/>
                </a:cubicBezTo>
                <a:cubicBezTo>
                  <a:pt x="238373" y="1064840"/>
                  <a:pt x="0" y="826467"/>
                  <a:pt x="0" y="532420"/>
                </a:cubicBezTo>
                <a:close/>
              </a:path>
            </a:pathLst>
          </a:custGeom>
          <a:noFill/>
          <a:ln w="63500" cap="flat" cmpd="sng">
            <a:solidFill>
              <a:srgbClr val="2245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8950" tIns="168625" rIns="238950" bIns="168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ts val="4800"/>
              <a:buFont typeface="Calibri"/>
              <a:buNone/>
            </a:pPr>
            <a:r>
              <a:rPr lang="ru" sz="4800">
                <a:solidFill>
                  <a:srgbClr val="22456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6222768" y="5775955"/>
            <a:ext cx="2535332" cy="72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9011634" y="2226560"/>
            <a:ext cx="2535332" cy="3549466"/>
          </a:xfrm>
          <a:custGeom>
            <a:avLst/>
            <a:gdLst/>
            <a:ahLst/>
            <a:cxnLst/>
            <a:rect l="l" t="t" r="r" b="b"/>
            <a:pathLst>
              <a:path w="2535332" h="3549466" extrusionOk="0">
                <a:moveTo>
                  <a:pt x="0" y="0"/>
                </a:moveTo>
                <a:lnTo>
                  <a:pt x="2535332" y="0"/>
                </a:lnTo>
                <a:lnTo>
                  <a:pt x="2535332" y="3549466"/>
                </a:lnTo>
                <a:lnTo>
                  <a:pt x="0" y="3549466"/>
                </a:lnTo>
                <a:lnTo>
                  <a:pt x="0" y="0"/>
                </a:lnTo>
                <a:close/>
              </a:path>
            </a:pathLst>
          </a:custGeom>
          <a:solidFill>
            <a:srgbClr val="CCD3EA">
              <a:alpha val="89803"/>
            </a:srgbClr>
          </a:solidFill>
          <a:ln>
            <a:noFill/>
          </a:ln>
        </p:spPr>
        <p:txBody>
          <a:bodyPr spcFirstLastPara="1" wrap="square" lIns="197650" tIns="1678975" rIns="197650" bIns="4011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9746880" y="2581507"/>
            <a:ext cx="1064839" cy="1064839"/>
          </a:xfrm>
          <a:custGeom>
            <a:avLst/>
            <a:gdLst/>
            <a:ahLst/>
            <a:cxnLst/>
            <a:rect l="l" t="t" r="r" b="b"/>
            <a:pathLst>
              <a:path w="1064839" h="1064839" extrusionOk="0">
                <a:moveTo>
                  <a:pt x="0" y="532420"/>
                </a:moveTo>
                <a:cubicBezTo>
                  <a:pt x="0" y="238373"/>
                  <a:pt x="238373" y="0"/>
                  <a:pt x="532420" y="0"/>
                </a:cubicBezTo>
                <a:cubicBezTo>
                  <a:pt x="826467" y="0"/>
                  <a:pt x="1064840" y="238373"/>
                  <a:pt x="1064840" y="532420"/>
                </a:cubicBezTo>
                <a:cubicBezTo>
                  <a:pt x="1064840" y="826467"/>
                  <a:pt x="826467" y="1064840"/>
                  <a:pt x="532420" y="1064840"/>
                </a:cubicBezTo>
                <a:cubicBezTo>
                  <a:pt x="238373" y="1064840"/>
                  <a:pt x="0" y="826467"/>
                  <a:pt x="0" y="532420"/>
                </a:cubicBezTo>
                <a:close/>
              </a:path>
            </a:pathLst>
          </a:custGeom>
          <a:noFill/>
          <a:ln w="63500" cap="flat" cmpd="sng">
            <a:solidFill>
              <a:srgbClr val="2245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8950" tIns="168625" rIns="238950" bIns="168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ts val="4800"/>
              <a:buFont typeface="Calibri"/>
              <a:buNone/>
            </a:pPr>
            <a:r>
              <a:rPr lang="ru" sz="4800">
                <a:solidFill>
                  <a:srgbClr val="22456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9011634" y="5775955"/>
            <a:ext cx="2535332" cy="72"/>
          </a:xfrm>
          <a:prstGeom prst="rect">
            <a:avLst/>
          </a:prstGeom>
          <a:solidFill>
            <a:schemeClr val="accent4"/>
          </a:solidFill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6482" y="4786622"/>
            <a:ext cx="912438" cy="91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6063" y="4790659"/>
            <a:ext cx="777355" cy="77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01755" y="4790659"/>
            <a:ext cx="777355" cy="777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3080" y="4697531"/>
            <a:ext cx="912438" cy="91243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"/>
          <p:cNvSpPr txBox="1"/>
          <p:nvPr/>
        </p:nvSpPr>
        <p:spPr>
          <a:xfrm>
            <a:off x="645035" y="3768557"/>
            <a:ext cx="2535332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Назначение и типы сетей университетов и </a:t>
            </a:r>
            <a:r>
              <a:rPr lang="ru-R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ТПОП</a:t>
            </a:r>
            <a:endParaRPr dirty="0"/>
          </a:p>
        </p:txBody>
      </p:sp>
      <p:sp>
        <p:nvSpPr>
          <p:cNvPr id="205" name="Google Shape;205;p2"/>
          <p:cNvSpPr/>
          <p:nvPr/>
        </p:nvSpPr>
        <p:spPr>
          <a:xfrm>
            <a:off x="1380281" y="2525884"/>
            <a:ext cx="1064839" cy="1064839"/>
          </a:xfrm>
          <a:custGeom>
            <a:avLst/>
            <a:gdLst/>
            <a:ahLst/>
            <a:cxnLst/>
            <a:rect l="l" t="t" r="r" b="b"/>
            <a:pathLst>
              <a:path w="1064839" h="1064839" extrusionOk="0">
                <a:moveTo>
                  <a:pt x="0" y="532420"/>
                </a:moveTo>
                <a:cubicBezTo>
                  <a:pt x="0" y="238373"/>
                  <a:pt x="238373" y="0"/>
                  <a:pt x="532420" y="0"/>
                </a:cubicBezTo>
                <a:cubicBezTo>
                  <a:pt x="826467" y="0"/>
                  <a:pt x="1064840" y="238373"/>
                  <a:pt x="1064840" y="532420"/>
                </a:cubicBezTo>
                <a:cubicBezTo>
                  <a:pt x="1064840" y="826467"/>
                  <a:pt x="826467" y="1064840"/>
                  <a:pt x="532420" y="1064840"/>
                </a:cubicBezTo>
                <a:cubicBezTo>
                  <a:pt x="238373" y="1064840"/>
                  <a:pt x="0" y="826467"/>
                  <a:pt x="0" y="532420"/>
                </a:cubicBezTo>
                <a:close/>
              </a:path>
            </a:pathLst>
          </a:custGeom>
          <a:noFill/>
          <a:ln w="63500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238950" tIns="168625" rIns="238950" bIns="168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ts val="4800"/>
              <a:buFont typeface="Calibri"/>
              <a:buNone/>
            </a:pPr>
            <a:r>
              <a:rPr lang="ru" sz="4800">
                <a:solidFill>
                  <a:srgbClr val="22456E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06" name="Google Shape;206;p2"/>
          <p:cNvSpPr txBox="1"/>
          <p:nvPr/>
        </p:nvSpPr>
        <p:spPr>
          <a:xfrm>
            <a:off x="3687507" y="3900668"/>
            <a:ext cx="205857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Существующие сети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"/>
          <p:cNvSpPr txBox="1"/>
          <p:nvPr/>
        </p:nvSpPr>
        <p:spPr>
          <a:xfrm>
            <a:off x="6604612" y="3928368"/>
            <a:ext cx="1771639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Извлеченные</a:t>
            </a:r>
            <a:r>
              <a:rPr lang="r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уроки</a:t>
            </a:r>
            <a:endParaRPr dirty="0"/>
          </a:p>
        </p:txBody>
      </p:sp>
      <p:sp>
        <p:nvSpPr>
          <p:cNvPr id="208" name="Google Shape;208;p2"/>
          <p:cNvSpPr txBox="1"/>
          <p:nvPr/>
        </p:nvSpPr>
        <p:spPr>
          <a:xfrm>
            <a:off x="9366612" y="3928368"/>
            <a:ext cx="1825372" cy="59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Дальнейшие шаги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003029-D48A-41E3-9EAF-9CCD2CF4665E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 amt="20000"/>
            </a:blip>
            <a:stretch>
              <a:fillRect l="-5999" r="-5998"/>
            </a:stretch>
          </a:blip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"/>
          <p:cNvSpPr txBox="1">
            <a:spLocks noGrp="1"/>
          </p:cNvSpPr>
          <p:nvPr>
            <p:ph type="title"/>
          </p:nvPr>
        </p:nvSpPr>
        <p:spPr>
          <a:xfrm>
            <a:off x="838200" y="253000"/>
            <a:ext cx="10515600" cy="11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ct val="100000"/>
              <a:buFont typeface="Calibri"/>
              <a:buNone/>
            </a:pPr>
            <a:r>
              <a:rPr lang="ru" b="1" dirty="0">
                <a:solidFill>
                  <a:srgbClr val="22456E"/>
                </a:solidFill>
              </a:rPr>
              <a:t>Цель создания сетей университетов и </a:t>
            </a:r>
            <a:r>
              <a:rPr lang="ru-RU" b="1" dirty="0">
                <a:solidFill>
                  <a:srgbClr val="22456E"/>
                </a:solidFill>
              </a:rPr>
              <a:t>ТПОП</a:t>
            </a:r>
            <a:r>
              <a:rPr lang="ru" b="1" dirty="0">
                <a:solidFill>
                  <a:srgbClr val="22456E"/>
                </a:solidFill>
              </a:rPr>
              <a:t> для развития навыков</a:t>
            </a:r>
            <a:endParaRPr dirty="0"/>
          </a:p>
        </p:txBody>
      </p:sp>
      <p:sp>
        <p:nvSpPr>
          <p:cNvPr id="215" name="Google Shape;215;p3"/>
          <p:cNvSpPr txBox="1">
            <a:spLocks noGrp="1"/>
          </p:cNvSpPr>
          <p:nvPr>
            <p:ph type="body" idx="1"/>
          </p:nvPr>
        </p:nvSpPr>
        <p:spPr>
          <a:xfrm>
            <a:off x="617223" y="1825625"/>
            <a:ext cx="1156716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Реагирование на меняющиеся потребности в навыках для будущего мира труда.</a:t>
            </a:r>
            <a:endParaRPr dirty="0"/>
          </a:p>
          <a:p>
            <a:pPr marL="22860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Также растет спрос на продвинутые когнитивные и социально-поведенческие навыки, а также сочетания навыков, способствующие большей адаптивности (</a:t>
            </a:r>
            <a:r>
              <a:rPr lang="ru" u="sng" dirty="0">
                <a:solidFill>
                  <a:schemeClr val="hlink"/>
                </a:solidFill>
                <a:hlinkClick r:id="rId4"/>
              </a:rPr>
              <a:t>Всемирный банк, 2019</a:t>
            </a:r>
            <a:r>
              <a:rPr lang="ru" dirty="0"/>
              <a:t>).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ТПОП и университеты, как ключевые игроки в развитии человеческих ресурсов, необходимы для принятия стратегических решений и создания связей для удовлетворения потребностей развивающегося рынка труда, позволяя студентам выжить в мире, характеризующемся </a:t>
            </a:r>
            <a:r>
              <a:rPr lang="ru-RU" dirty="0"/>
              <a:t>изменчивостью, неопределенностью, сложностью и неоднозначностью</a:t>
            </a:r>
            <a:r>
              <a:rPr lang="ru" dirty="0"/>
              <a:t> (</a:t>
            </a:r>
            <a:r>
              <a:rPr lang="ru" sz="2200" i="1" dirty="0"/>
              <a:t>VUCA</a:t>
            </a:r>
            <a:r>
              <a:rPr lang="ru-RU" sz="2200" i="1" dirty="0"/>
              <a:t> – среда кадрового управления и планирования во втором десятилетии XXI века</a:t>
            </a:r>
            <a:r>
              <a:rPr lang="ru" dirty="0"/>
              <a:t>).</a:t>
            </a:r>
            <a:endParaRPr dirty="0"/>
          </a:p>
        </p:txBody>
      </p:sp>
      <p:sp>
        <p:nvSpPr>
          <p:cNvPr id="216" name="Google Shape;2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D74326-800D-41F0-8122-B00E2006AEE7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title"/>
          </p:nvPr>
        </p:nvSpPr>
        <p:spPr>
          <a:xfrm>
            <a:off x="838200" y="253000"/>
            <a:ext cx="10515600" cy="11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ts val="4000"/>
              <a:buFont typeface="Calibri"/>
              <a:buNone/>
            </a:pPr>
            <a:r>
              <a:rPr lang="ru">
                <a:solidFill>
                  <a:srgbClr val="22456E"/>
                </a:solidFill>
              </a:rPr>
              <a:t>ЮНЕСКО</a:t>
            </a:r>
            <a:endParaRPr>
              <a:solidFill>
                <a:srgbClr val="22456E"/>
              </a:solidFill>
            </a:endParaRPr>
          </a:p>
        </p:txBody>
      </p:sp>
      <p:sp>
        <p:nvSpPr>
          <p:cNvPr id="222" name="Google Shape;222;p4"/>
          <p:cNvSpPr txBox="1">
            <a:spLocks noGrp="1"/>
          </p:cNvSpPr>
          <p:nvPr>
            <p:ph type="body" idx="1"/>
          </p:nvPr>
        </p:nvSpPr>
        <p:spPr>
          <a:xfrm>
            <a:off x="3532910" y="1629471"/>
            <a:ext cx="8309956" cy="435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u="sng" dirty="0">
                <a:solidFill>
                  <a:schemeClr val="hlink"/>
                </a:solidFill>
                <a:hlinkClick r:id="rId3"/>
              </a:rPr>
              <a:t>ЮНЕСКО (2016) </a:t>
            </a:r>
            <a:r>
              <a:rPr lang="ru" dirty="0"/>
              <a:t>призывает: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1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ru" sz="3000" dirty="0"/>
              <a:t>«Государства-члены должны разработать пути и облегчить переход между средним, средним специальным и высшим образованием, включая гибкие процедуры приема и рекомендации, накопление и перевод кредитов, промежуточные программы и схемы эквивалентности, которые признаны и аккредитованы соответствующими органами. Учреждения ТПОП, а также другие образовательные учреждения и органы власти должны сотрудничать для реализации таких мер».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23" name="Google Shape;22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24" name="Google Shape;22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239" y="2440766"/>
            <a:ext cx="3267818" cy="31287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1DACE4-4A30-40C2-B76C-8B2D1F0C8283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925887" cy="203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ru" sz="3200" dirty="0"/>
              <a:t>«ТПОП должно быть более привлекательным для учащихся и демонстрировать способность обеспечивать переход к высшему профессиональному и академическому образованию». </a:t>
            </a:r>
            <a:r>
              <a:rPr lang="ru-RU" sz="2400" u="sng" dirty="0">
                <a:solidFill>
                  <a:schemeClr val="hlink"/>
                </a:solidFill>
                <a:hlinkClick r:id="rId3"/>
              </a:rPr>
              <a:t>Европейская комиссия </a:t>
            </a:r>
            <a:r>
              <a:rPr lang="ru" sz="2400" u="sng" dirty="0">
                <a:solidFill>
                  <a:schemeClr val="hlink"/>
                </a:solidFill>
                <a:hlinkClick r:id="rId3"/>
              </a:rPr>
              <a:t>(2016 г.)</a:t>
            </a:r>
            <a:r>
              <a:rPr lang="ru" sz="2400" dirty="0"/>
              <a:t> 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/>
          </a:p>
        </p:txBody>
      </p:sp>
      <p:sp>
        <p:nvSpPr>
          <p:cNvPr id="230" name="Google Shape;23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31" name="Google Shape;2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884" y="1205345"/>
            <a:ext cx="3206424" cy="222365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"/>
          <p:cNvSpPr txBox="1"/>
          <p:nvPr/>
        </p:nvSpPr>
        <p:spPr>
          <a:xfrm>
            <a:off x="820207" y="3751306"/>
            <a:ext cx="11381300" cy="214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«Гибкие пути и переход учащихся ТПОП на более высокие уровни образования были признаны критически важными».</a:t>
            </a:r>
            <a:br>
              <a:rPr lang="ru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ru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ЮНЕСКО, 2012 </a:t>
            </a:r>
            <a:r>
              <a:rPr lang="ru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г., Третий международный конгресс по ТПОП в Шанхае, 2012 г.)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92593-A3D9-4D70-9B7E-F23874396183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 txBox="1">
            <a:spLocks noGrp="1"/>
          </p:cNvSpPr>
          <p:nvPr>
            <p:ph type="title"/>
          </p:nvPr>
        </p:nvSpPr>
        <p:spPr>
          <a:xfrm>
            <a:off x="838200" y="253000"/>
            <a:ext cx="10515600" cy="11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ts val="4000"/>
              <a:buFont typeface="Calibri"/>
              <a:buNone/>
            </a:pPr>
            <a:r>
              <a:rPr lang="ru" b="1" dirty="0">
                <a:solidFill>
                  <a:srgbClr val="22456E"/>
                </a:solidFill>
              </a:rPr>
              <a:t>Типы </a:t>
            </a:r>
            <a:r>
              <a:rPr lang="ru-RU" b="1" dirty="0">
                <a:solidFill>
                  <a:srgbClr val="22456E"/>
                </a:solidFill>
              </a:rPr>
              <a:t>сетей университетов и ТПОП</a:t>
            </a:r>
            <a:endParaRPr dirty="0"/>
          </a:p>
        </p:txBody>
      </p:sp>
      <p:sp>
        <p:nvSpPr>
          <p:cNvPr id="238" name="Google Shape;238;p6"/>
          <p:cNvSpPr txBox="1">
            <a:spLocks noGrp="1"/>
          </p:cNvSpPr>
          <p:nvPr>
            <p:ph type="body" idx="1"/>
          </p:nvPr>
        </p:nvSpPr>
        <p:spPr>
          <a:xfrm>
            <a:off x="688980" y="4566753"/>
            <a:ext cx="8240911" cy="1652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Сеть среди прикладных университетов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Сеть среди учреждений ТПОП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Связь между сетями ТПОП и университетов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39" name="Google Shape;2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40" name="Google Shape;240;p6"/>
          <p:cNvPicPr preferRelativeResize="0"/>
          <p:nvPr/>
        </p:nvPicPr>
        <p:blipFill rotWithShape="1">
          <a:blip r:embed="rId3">
            <a:alphaModFix/>
          </a:blip>
          <a:srcRect b="9548"/>
          <a:stretch/>
        </p:blipFill>
        <p:spPr>
          <a:xfrm>
            <a:off x="742984" y="1611174"/>
            <a:ext cx="4607866" cy="2780608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41" name="Google Shape;241;p6"/>
          <p:cNvPicPr preferRelativeResize="0"/>
          <p:nvPr/>
        </p:nvPicPr>
        <p:blipFill rotWithShape="1">
          <a:blip r:embed="rId4">
            <a:alphaModFix/>
          </a:blip>
          <a:srcRect l="12432" t="24927" r="38980" b="23333"/>
          <a:stretch/>
        </p:blipFill>
        <p:spPr>
          <a:xfrm>
            <a:off x="7037705" y="2692978"/>
            <a:ext cx="4634347" cy="277594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0EE2D-5486-481F-BD3C-D7D3C5EADA1E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"/>
          <p:cNvSpPr/>
          <p:nvPr/>
        </p:nvSpPr>
        <p:spPr>
          <a:xfrm>
            <a:off x="5455049" y="0"/>
            <a:ext cx="6736951" cy="6858000"/>
          </a:xfrm>
          <a:prstGeom prst="rect">
            <a:avLst/>
          </a:prstGeom>
          <a:gradFill>
            <a:gsLst>
              <a:gs pos="0">
                <a:srgbClr val="21ACDF"/>
              </a:gs>
              <a:gs pos="76000">
                <a:srgbClr val="18447A"/>
              </a:gs>
              <a:gs pos="87000">
                <a:srgbClr val="22456E"/>
              </a:gs>
              <a:gs pos="100000">
                <a:srgbClr val="1C3A5E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820782" y="1237723"/>
            <a:ext cx="4313791" cy="155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dirty="0"/>
              <a:t>Связь между сетями ТПОП и университетов</a:t>
            </a:r>
            <a:endParaRPr dirty="0"/>
          </a:p>
        </p:txBody>
      </p:sp>
      <p:sp>
        <p:nvSpPr>
          <p:cNvPr id="248" name="Google Shape;2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49" name="Google Shape;249;p7"/>
          <p:cNvSpPr txBox="1">
            <a:spLocks noGrp="1"/>
          </p:cNvSpPr>
          <p:nvPr>
            <p:ph type="body" idx="4294967295"/>
          </p:nvPr>
        </p:nvSpPr>
        <p:spPr>
          <a:xfrm>
            <a:off x="792166" y="3438790"/>
            <a:ext cx="4680212" cy="120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Ограниченный </a:t>
            </a:r>
            <a:r>
              <a:rPr lang="ru-RU" dirty="0"/>
              <a:t>прием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" dirty="0"/>
              <a:t>Политика открытых дверей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50" name="Google Shape;250;p7"/>
          <p:cNvSpPr/>
          <p:nvPr/>
        </p:nvSpPr>
        <p:spPr>
          <a:xfrm>
            <a:off x="5847255" y="1134417"/>
            <a:ext cx="6031209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Предоставление возможностей самовыражения для студентов, желающих получить высшее образование, необходимое для дальнейшего профессионального роста. В таких областях, как обучение, формирование профессиональных навыков, исследования и разработки, консультирование и продвижение, а также маркетинг (Sommerlad et al., 1998).</a:t>
            </a: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7"/>
          <p:cNvSpPr/>
          <p:nvPr/>
        </p:nvSpPr>
        <p:spPr>
          <a:xfrm>
            <a:off x="664168" y="1237724"/>
            <a:ext cx="83027" cy="1557728"/>
          </a:xfrm>
          <a:prstGeom prst="rect">
            <a:avLst/>
          </a:prstGeom>
          <a:solidFill>
            <a:srgbClr val="2245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C20EB-EF6F-4A9C-A9DC-145A2B189266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"/>
          <p:cNvSpPr txBox="1">
            <a:spLocks noGrp="1"/>
          </p:cNvSpPr>
          <p:nvPr>
            <p:ph type="title"/>
          </p:nvPr>
        </p:nvSpPr>
        <p:spPr>
          <a:xfrm>
            <a:off x="838200" y="253000"/>
            <a:ext cx="10515600" cy="118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ts val="4000"/>
              <a:buFont typeface="Calibri"/>
              <a:buNone/>
            </a:pPr>
            <a:r>
              <a:rPr lang="ru"/>
              <a:t>Примеры</a:t>
            </a:r>
            <a:endParaRPr/>
          </a:p>
        </p:txBody>
      </p:sp>
      <p:sp>
        <p:nvSpPr>
          <p:cNvPr id="257" name="Google Shape;25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" dirty="0"/>
              <a:t>В Германии, Бельгии, Испании и Франции связь между профессиональным образованием и высшим образованием более тесная, что обеспечивает гибкие пути обучения (ОЭСР, 2012 г.).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" dirty="0"/>
              <a:t>В Норвегии и Испании это принимает форму гибридных программ, которые объединяют ТПОП и академические программы (Souto-Otero, and Ure, 2012).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" dirty="0"/>
              <a:t>В Чехии предоставление ТПОП основано на политике открытых дверей, предоставляя больше возможностей для перехода от ТПОП к высшему образованию (</a:t>
            </a:r>
            <a:r>
              <a:rPr lang="ru" u="sng" dirty="0">
                <a:solidFill>
                  <a:schemeClr val="hlink"/>
                </a:solidFill>
                <a:hlinkClick r:id="rId3"/>
              </a:rPr>
              <a:t>Канякова </a:t>
            </a:r>
            <a:r>
              <a:rPr lang="ru" i="1" u="sng" dirty="0">
                <a:solidFill>
                  <a:schemeClr val="hlink"/>
                </a:solidFill>
                <a:hlinkClick r:id="rId3"/>
              </a:rPr>
              <a:t>и др.</a:t>
            </a:r>
            <a:r>
              <a:rPr lang="ru" u="sng" dirty="0">
                <a:solidFill>
                  <a:schemeClr val="hlink"/>
                </a:solidFill>
                <a:hlinkClick r:id="rId3"/>
              </a:rPr>
              <a:t>, 2016 г.</a:t>
            </a:r>
            <a:r>
              <a:rPr lang="ru" dirty="0"/>
              <a:t>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ru" dirty="0"/>
              <a:t>В Австралии двухотраслевые университеты предоставляют комплексное техническое и дополнительное образование (TAFE), в то время как программы университетского уровня реализуются в партнерстве друг с другом.</a:t>
            </a:r>
            <a:endParaRPr dirty="0"/>
          </a:p>
        </p:txBody>
      </p:sp>
      <p:sp>
        <p:nvSpPr>
          <p:cNvPr id="258" name="Google Shape;2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F9041-C486-44F9-9F23-6DA3B0209712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64450" y="329126"/>
            <a:ext cx="4544328" cy="145739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"/>
          <p:cNvSpPr txBox="1">
            <a:spLocks noGrp="1"/>
          </p:cNvSpPr>
          <p:nvPr>
            <p:ph type="title"/>
          </p:nvPr>
        </p:nvSpPr>
        <p:spPr>
          <a:xfrm>
            <a:off x="845400" y="264325"/>
            <a:ext cx="7182600" cy="99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56E"/>
              </a:buClr>
              <a:buSzPct val="100000"/>
              <a:buFont typeface="Calibri"/>
              <a:buNone/>
            </a:pPr>
            <a:r>
              <a:rPr lang="ru"/>
              <a:t>Существующие региональные сети ТПОП в Юго-Восточной Азии</a:t>
            </a:r>
            <a:endParaRPr b="1"/>
          </a:p>
        </p:txBody>
      </p:sp>
      <p:sp>
        <p:nvSpPr>
          <p:cNvPr id="265" name="Google Shape;2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3409345" y="1700324"/>
            <a:ext cx="8422370" cy="1335718"/>
          </a:xfrm>
          <a:prstGeom prst="roundRect">
            <a:avLst>
              <a:gd name="adj" fmla="val 20036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Предложение возможностей для сотрудничества, включая обмен студентами и сотрудниками между учреждениями ТПО</a:t>
            </a:r>
            <a:r>
              <a:rPr lang="ru-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в средних и высших учебных заведениях, в странах АСЕАН + Китае и Японии;</a:t>
            </a:r>
            <a:br>
              <a:rPr lang="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количество зарегистрированных учреждений: 2163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Сайт: </a:t>
            </a:r>
            <a:r>
              <a:rPr lang="ru" sz="1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https://seatvet.seameo.org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288922" y="1685111"/>
            <a:ext cx="3003488" cy="1350931"/>
          </a:xfrm>
          <a:prstGeom prst="roundRect">
            <a:avLst>
              <a:gd name="adj" fmla="val 20036"/>
            </a:avLst>
          </a:prstGeom>
          <a:solidFill>
            <a:srgbClr val="A4D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Консорциум SEA-TVET (2015 г.):</a:t>
            </a:r>
            <a:endParaRPr/>
          </a:p>
        </p:txBody>
      </p:sp>
      <p:sp>
        <p:nvSpPr>
          <p:cNvPr id="268" name="Google Shape;268;p9"/>
          <p:cNvSpPr/>
          <p:nvPr/>
        </p:nvSpPr>
        <p:spPr>
          <a:xfrm>
            <a:off x="288922" y="3231649"/>
            <a:ext cx="3003489" cy="1282148"/>
          </a:xfrm>
          <a:prstGeom prst="roundRect">
            <a:avLst>
              <a:gd name="adj" fmla="val 20036"/>
            </a:avLst>
          </a:prstGeom>
          <a:solidFill>
            <a:srgbClr val="A4D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 мобильности ТПОП АСЕАН-РК (2022 г.):</a:t>
            </a:r>
            <a:endParaRPr/>
          </a:p>
        </p:txBody>
      </p:sp>
      <p:sp>
        <p:nvSpPr>
          <p:cNvPr id="269" name="Google Shape;269;p9"/>
          <p:cNvSpPr/>
          <p:nvPr/>
        </p:nvSpPr>
        <p:spPr>
          <a:xfrm>
            <a:off x="288922" y="4650351"/>
            <a:ext cx="3003489" cy="1362474"/>
          </a:xfrm>
          <a:prstGeom prst="roundRect">
            <a:avLst>
              <a:gd name="adj" fmla="val 20036"/>
            </a:avLst>
          </a:prstGeom>
          <a:solidFill>
            <a:srgbClr val="A4D6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Региональная ассоциация профессионального педагогического образования (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RAVTE</a:t>
            </a:r>
            <a:r>
              <a:rPr lang="ru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</a:t>
            </a:r>
            <a:endParaRPr sz="1200" dirty="0"/>
          </a:p>
        </p:txBody>
      </p:sp>
      <p:sp>
        <p:nvSpPr>
          <p:cNvPr id="270" name="Google Shape;270;p9"/>
          <p:cNvSpPr/>
          <p:nvPr/>
        </p:nvSpPr>
        <p:spPr>
          <a:xfrm>
            <a:off x="3409345" y="3231649"/>
            <a:ext cx="8422370" cy="1282148"/>
          </a:xfrm>
          <a:prstGeom prst="roundRect">
            <a:avLst>
              <a:gd name="adj" fmla="val 20036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 включает в себя: (1) обеспечение качества; (2) квалификационные стандарты; (3) наращивание потенциала персонала ТПОП; и (4) студенческую мобильность внутри АСЕАН посредством стажировок и обмена преподавателями.</a:t>
            </a:r>
            <a:endParaRPr dirty="0"/>
          </a:p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Программа все еще находится в состоянии разработки.</a:t>
            </a:r>
            <a:endParaRPr dirty="0"/>
          </a:p>
        </p:txBody>
      </p:sp>
      <p:sp>
        <p:nvSpPr>
          <p:cNvPr id="271" name="Google Shape;271;p9"/>
          <p:cNvSpPr/>
          <p:nvPr/>
        </p:nvSpPr>
        <p:spPr>
          <a:xfrm>
            <a:off x="3409345" y="4660057"/>
            <a:ext cx="8422370" cy="1352768"/>
          </a:xfrm>
          <a:prstGeom prst="roundRect">
            <a:avLst>
              <a:gd name="adj" fmla="val 20036"/>
            </a:avLst>
          </a:prstGeom>
          <a:solidFill>
            <a:srgbClr val="FCE5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Поддерживает развитие персонала для повышения качества и эффективности ТПОП, а также способствует текущей интеграционной деятельности и развитию в странах Восточной и Юго-Восточной Азии.</a:t>
            </a:r>
            <a:endParaRPr/>
          </a:p>
          <a:p>
            <a:pPr marL="2857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ru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Веб-сайт: </a:t>
            </a:r>
            <a:r>
              <a:rPr lang="ru" sz="18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http://www.ravte-asia.rmutt.ac.th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6385" y="5257910"/>
            <a:ext cx="1427415" cy="10984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4AAD95-0669-43D2-B699-87D1E1D837BB}"/>
              </a:ext>
            </a:extLst>
          </p:cNvPr>
          <p:cNvSpPr txBox="1"/>
          <p:nvPr/>
        </p:nvSpPr>
        <p:spPr>
          <a:xfrm>
            <a:off x="5540863" y="6389183"/>
            <a:ext cx="6139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Создание и поддержка сетей университетов и ТПОП</a:t>
            </a:r>
            <a:endParaRPr lang="en-GB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B Project Document" ma:contentTypeID="0x010100A3BFD338C4D69F46BE33AA49AB50870100C520B00D8BB20C45814389052060F14C" ma:contentTypeVersion="21" ma:contentTypeDescription="" ma:contentTypeScope="" ma:versionID="58be340fe5619450d09685c0a5b7b67a">
  <xsd:schema xmlns:xsd="http://www.w3.org/2001/XMLSchema" xmlns:xs="http://www.w3.org/2001/XMLSchema" xmlns:p="http://schemas.microsoft.com/office/2006/metadata/properties" xmlns:ns2="c1fdd505-2570-46c2-bd04-3e0f2d874cf5" xmlns:ns3="cf371439-f430-41b1-8688-7ef6c47b85d0" xmlns:ns4="374793f7-8f2b-4177-9cc3-2a8d0cfae40f" targetNamespace="http://schemas.microsoft.com/office/2006/metadata/properties" ma:root="true" ma:fieldsID="4ba4e69ffd3f543ad970e0b458f0e8b3" ns2:_="" ns3:_="" ns4:_="">
    <xsd:import namespace="c1fdd505-2570-46c2-bd04-3e0f2d874cf5"/>
    <xsd:import namespace="cf371439-f430-41b1-8688-7ef6c47b85d0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ADBDocumentDate" minOccurs="0"/>
                <xsd:element ref="ns2:ADBMonth" minOccurs="0"/>
                <xsd:element ref="ns2:ADBYear" minOccurs="0"/>
                <xsd:element ref="ns2:ADBAuthors" minOccurs="0"/>
                <xsd:element ref="ns2:ADBSourceLink" minOccurs="0"/>
                <xsd:element ref="ns2:ADBCirculatedLink" minOccurs="0"/>
                <xsd:element ref="ns2:a0d1b14b197747dfafc19f70ff45d4f6" minOccurs="0"/>
                <xsd:element ref="ns2:d01a0ce1b141461dbfb235a3ab729a2c" minOccurs="0"/>
                <xsd:element ref="ns2:TaxCatchAll" minOccurs="0"/>
                <xsd:element ref="ns2:hca2169e3b0945318411f30479ba40c8" minOccurs="0"/>
                <xsd:element ref="ns2:p030e467f78f45b4ae8f7e2c17ea4d82" minOccurs="0"/>
                <xsd:element ref="ns2:h00e4aaaf4624e24a7df7f06faa038c6" minOccurs="0"/>
                <xsd:element ref="ns2:d61536b25a8a4fedb48bb564279be82a" minOccurs="0"/>
                <xsd:element ref="ns2:j78542b1fffc4a1c84659474212e3133" minOccurs="0"/>
                <xsd:element ref="ns2:ADBDocumentTypeValue" minOccurs="0"/>
                <xsd:element ref="ns2:ia017ac09b1942648b563fe0b2b14d52" minOccurs="0"/>
                <xsd:element ref="ns2:h35d3bd3f16b4964a022bfaedf90233f" minOccurs="0"/>
                <xsd:element ref="ns2:kc098dd651dc4f4b9248417ab8ccab6f" minOccurs="0"/>
                <xsd:element ref="ns2:k985dbdc596c44d7acaf8184f33920f0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ADBDocumentDate" ma:index="3" nillable="true" ma:displayName="Document Date" ma:format="DateOnly" ma:internalName="ADBDocumentDate">
      <xsd:simpleType>
        <xsd:restriction base="dms:DateTime"/>
      </xsd:simpleType>
    </xsd:element>
    <xsd:element name="ADBMonth" ma:index="4" nillable="true" ma:displayName="Month" ma:format="Dropdown" ma:internalName="ADBMonth">
      <xsd:simpleType>
        <xsd:restriction base="dms:Choice">
          <xsd:enumeration value="01-Jan"/>
          <xsd:enumeration value="02-Feb"/>
          <xsd:enumeration value="03-Mar"/>
          <xsd:enumeration value="04-Apr"/>
          <xsd:enumeration value="05-May"/>
          <xsd:enumeration value="06-Jun"/>
          <xsd:enumeration value="07-Jul"/>
          <xsd:enumeration value="08-Aug"/>
          <xsd:enumeration value="09-Sep"/>
          <xsd:enumeration value="10-Oct"/>
          <xsd:enumeration value="11-Nov"/>
          <xsd:enumeration value="12-Dec"/>
        </xsd:restriction>
      </xsd:simpleType>
    </xsd:element>
    <xsd:element name="ADBYear" ma:index="5" nillable="true" ma:displayName="Year" ma:internalName="ADBYear">
      <xsd:simpleType>
        <xsd:restriction base="dms:Text">
          <xsd:maxLength value="4"/>
        </xsd:restriction>
      </xsd:simpleType>
    </xsd:element>
    <xsd:element name="ADBAuthors" ma:index="6" nillable="true" ma:displayName="Authors" ma:list="UserInfo" ma:SharePointGroup="0" ma:internalName="ADB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BSourceLink" ma:index="16" nillable="true" ma:displayName="Source Link" ma:format="Hyperlink" ma:internalName="ADBSourc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DBCirculatedLink" ma:index="17" nillable="true" ma:displayName="Final Document Link" ma:format="Hyperlink" ma:internalName="ADBCirculate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0d1b14b197747dfafc19f70ff45d4f6" ma:index="18" nillable="true" ma:taxonomy="true" ma:internalName="a0d1b14b197747dfafc19f70ff45d4f6" ma:taxonomyFieldName="ADBProjectDocumentType" ma:displayName="ADB Project Document Type" ma:default="" ma:fieldId="{a0d1b14b-1977-47df-afc1-9f70ff45d4f6}" ma:sspId="115af50e-efb3-4a0e-b425-875ff625e09e" ma:termSetId="14b53411-9553-454e-9031-2e4b08df825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01a0ce1b141461dbfb235a3ab729a2c" ma:index="19" nillable="true" ma:taxonomy="true" ma:internalName="d01a0ce1b141461dbfb235a3ab729a2c" ma:taxonomyFieldName="ADBSector" ma:displayName="Sector" ma:default="" ma:fieldId="{d01a0ce1-b141-461d-bfb2-35a3ab729a2c}" ma:sspId="115af50e-efb3-4a0e-b425-875ff625e09e" ma:termSetId="bae01210-cdc5-4479-86d7-616c28c0a9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386ab4f6-7bbe-4882-af96-60d4468885a4}" ma:internalName="TaxCatchAll" ma:showField="CatchAllData" ma:web="374793f7-8f2b-4177-9cc3-2a8d0cfae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ca2169e3b0945318411f30479ba40c8" ma:index="21" nillable="true" ma:taxonomy="true" ma:internalName="hca2169e3b0945318411f30479ba40c8" ma:taxonomyFieldName="ADBProject" ma:displayName="Project" ma:default="" ma:fieldId="{1ca2169e-3b09-4531-8411-f30479ba40c8}" ma:sspId="115af50e-efb3-4a0e-b425-875ff625e09e" ma:termSetId="7a252312-03a3-44f4-bc5c-a08b11dfe2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30e467f78f45b4ae8f7e2c17ea4d82" ma:index="22" nillable="true" ma:taxonomy="true" ma:internalName="p030e467f78f45b4ae8f7e2c17ea4d82" ma:taxonomyFieldName="ADBDocumentSecurity" ma:displayName="Document Security" ma:default="" ma:fieldId="{9030e467-f78f-45b4-ae8f-7e2c17ea4d82}" ma:sspId="115af50e-efb3-4a0e-b425-875ff625e09e" ma:termSetId="9b0b4686-afa9-4a02-bc15-8fbc99f172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00e4aaaf4624e24a7df7f06faa038c6" ma:index="24" nillable="true" ma:taxonomy="true" ma:internalName="h00e4aaaf4624e24a7df7f06faa038c6" ma:taxonomyFieldName="ADBDocumentLanguage" ma:displayName="Document Language" ma:default="1;#English|16ac8743-31bb-43f8-9a73-533a041667d6" ma:fieldId="{100e4aaa-f462-4e24-a7df-7f06faa038c6}" ma:sspId="115af50e-efb3-4a0e-b425-875ff625e09e" ma:termSetId="fdf74959-6eb2-4689-a0fc-b9e1ab230b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1536b25a8a4fedb48bb564279be82a" ma:index="27" nillable="true" ma:taxonomy="true" ma:internalName="d61536b25a8a4fedb48bb564279be82a" ma:taxonomyFieldName="ADBDepartmentOwner" ma:displayName="Department Owner" ma:default="" ma:fieldId="{d61536b2-5a8a-4fed-b48b-b564279be82a}" ma:sspId="115af50e-efb3-4a0e-b425-875ff625e09e" ma:termSetId="b965cdb6-1071-4c6a-a9a3-189d53a950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78542b1fffc4a1c84659474212e3133" ma:index="31" nillable="true" ma:taxonomy="true" ma:internalName="j78542b1fffc4a1c84659474212e3133" ma:taxonomyFieldName="ADBContentGroup" ma:displayName="Content Group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DBDocumentTypeValue" ma:index="32" nillable="true" ma:displayName="Document Type" ma:hidden="true" ma:internalName="ADBDocumentTypeValue" ma:readOnly="false">
      <xsd:simpleType>
        <xsd:restriction base="dms:Text">
          <xsd:maxLength value="255"/>
        </xsd:restriction>
      </xsd:simpleType>
    </xsd:element>
    <xsd:element name="ia017ac09b1942648b563fe0b2b14d52" ma:index="33" nillable="true" ma:taxonomy="true" ma:internalName="ia017ac09b1942648b563fe0b2b14d52" ma:taxonomyFieldName="ADBDivision" ma:displayName="Division" ma:default="" ma:fieldId="{2a017ac0-9b19-4264-8b56-3fe0b2b14d52}" ma:sspId="115af50e-efb3-4a0e-b425-875ff625e09e" ma:termSetId="d736278f-2140-40cc-b46b-6a0ab0de2d2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35d3bd3f16b4964a022bfaedf90233f" ma:index="34" nillable="true" ma:taxonomy="true" ma:internalName="h35d3bd3f16b4964a022bfaedf90233f" ma:taxonomyFieldName="ADBSubRegion" ma:displayName="Subregion" ma:default="" ma:fieldId="{135d3bd3-f16b-4964-a022-bfaedf90233f}" ma:taxonomyMulti="true" ma:sspId="115af50e-efb3-4a0e-b425-875ff625e09e" ma:termSetId="26887811-cbc8-440f-ae3c-476d537525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c098dd651dc4f4b9248417ab8ccab6f" ma:index="36" nillable="true" ma:taxonomy="true" ma:internalName="kc098dd651dc4f4b9248417ab8ccab6f" ma:taxonomyFieldName="Segment" ma:displayName="Segment" ma:readOnly="false" ma:default="" ma:fieldId="{4c098dd6-51dc-4f4b-9248-417ab8ccab6f}" ma:sspId="115af50e-efb3-4a0e-b425-875ff625e09e" ma:termSetId="ca487498-3907-4013-84b5-72a740022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85dbdc596c44d7acaf8184f33920f0" ma:index="37" nillable="true" ma:taxonomy="true" ma:internalName="k985dbdc596c44d7acaf8184f33920f0" ma:taxonomyFieldName="ADBCountry" ma:displayName="Country" ma:default="" ma:fieldId="{4985dbdc-596c-44d7-acaf-8184f33920f0}" ma:sspId="115af50e-efb3-4a0e-b425-875ff625e09e" ma:termSetId="169202c7-46da-431e-ac86-348c41a1f49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71439-f430-41b1-8688-7ef6c47b85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42" nillable="true" ma:displayName="Tags" ma:internalName="MediaServiceAutoTags" ma:readOnly="true">
      <xsd:simpleType>
        <xsd:restriction base="dms:Text"/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4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47" nillable="true" ma:displayName="Location" ma:internalName="MediaServiceLocation" ma:readOnly="true">
      <xsd:simpleType>
        <xsd:restriction base="dms:Text"/>
      </xsd:simpleType>
    </xsd:element>
    <xsd:element name="MediaServiceAutoKeyPoints" ma:index="4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5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5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4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ask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115af50e-efb3-4a0e-b425-875ff625e09e" ContentTypeId="0x010100A3BFD338C4D69F46BE33AA49AB5087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k985dbdc596c44d7acaf8184f33920f0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Regional</TermName>
          <TermId xmlns="http://schemas.microsoft.com/office/infopath/2007/PartnerControls">d4cb8265-5963-4e16-b4f8-5ada18938c78</TermId>
        </TermInfo>
      </Terms>
    </k985dbdc596c44d7acaf8184f33920f0>
    <ia017ac09b1942648b563fe0b2b14d52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CWRC</TermName>
          <TermId xmlns="http://schemas.microsoft.com/office/infopath/2007/PartnerControls">ecfd6e9e-1aa8-422e-b0ee-5f69329336ed</TermId>
        </TermInfo>
      </Terms>
    </ia017ac09b1942648b563fe0b2b14d52>
    <d61536b25a8a4fedb48bb564279be82a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d61536b25a8a4fedb48bb564279be82a>
    <TaxCatchAll xmlns="c1fdd505-2570-46c2-bd04-3e0f2d874cf5">
      <Value>18</Value>
      <Value>11</Value>
      <Value>4</Value>
      <Value>3</Value>
      <Value>2</Value>
      <Value>1</Value>
    </TaxCatchAll>
    <lcf76f155ced4ddcb4097134ff3c332f xmlns="cf371439-f430-41b1-8688-7ef6c47b85d0">
      <Terms xmlns="http://schemas.microsoft.com/office/infopath/2007/PartnerControls"/>
    </lcf76f155ced4ddcb4097134ff3c332f>
    <h35d3bd3f16b4964a022bfaedf90233f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CAREC</TermName>
          <TermId xmlns="http://schemas.microsoft.com/office/infopath/2007/PartnerControls">815c4229-ad07-427a-8f71-a8b862b1014a</TermId>
        </TermInfo>
      </Terms>
    </h35d3bd3f16b4964a022bfaedf90233f>
    <a0d1b14b197747dfafc19f70ff45d4f6 xmlns="c1fdd505-2570-46c2-bd04-3e0f2d874cf5">
      <Terms xmlns="http://schemas.microsoft.com/office/infopath/2007/PartnerControls"/>
    </a0d1b14b197747dfafc19f70ff45d4f6>
    <h00e4aaaf4624e24a7df7f06faa038c6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16ac8743-31bb-43f8-9a73-533a041667d6</TermId>
        </TermInfo>
      </Terms>
    </h00e4aaaf4624e24a7df7f06faa038c6>
    <kc098dd651dc4f4b9248417ab8ccab6f xmlns="c1fdd505-2570-46c2-bd04-3e0f2d874cf5">
      <Terms xmlns="http://schemas.microsoft.com/office/infopath/2007/PartnerControls"/>
    </kc098dd651dc4f4b9248417ab8ccab6f>
    <d01a0ce1b141461dbfb235a3ab729a2c xmlns="c1fdd505-2570-46c2-bd04-3e0f2d874cf5">
      <Terms xmlns="http://schemas.microsoft.com/office/infopath/2007/PartnerControls"/>
    </d01a0ce1b141461dbfb235a3ab729a2c>
    <hca2169e3b0945318411f30479ba40c8 xmlns="c1fdd505-2570-46c2-bd04-3e0f2d874cf5">
      <Terms xmlns="http://schemas.microsoft.com/office/infopath/2007/PartnerControls"/>
    </hca2169e3b0945318411f30479ba40c8>
    <p030e467f78f45b4ae8f7e2c17ea4d82 xmlns="c1fdd505-2570-46c2-bd04-3e0f2d874cf5">
      <Terms xmlns="http://schemas.microsoft.com/office/infopath/2007/PartnerControls"/>
    </p030e467f78f45b4ae8f7e2c17ea4d82>
    <ADBDocumentDate xmlns="c1fdd505-2570-46c2-bd04-3e0f2d874cf5" xsi:nil="true"/>
    <ADBMonth xmlns="c1fdd505-2570-46c2-bd04-3e0f2d874cf5" xsi:nil="true"/>
    <ADBYear xmlns="c1fdd505-2570-46c2-bd04-3e0f2d874cf5" xsi:nil="true"/>
    <ADBAuthors xmlns="c1fdd505-2570-46c2-bd04-3e0f2d874cf5">
      <UserInfo>
        <DisplayName/>
        <AccountId xsi:nil="true"/>
        <AccountType/>
      </UserInfo>
    </ADBAuthors>
    <ADBSourceLink xmlns="c1fdd505-2570-46c2-bd04-3e0f2d874cf5">
      <Url xsi:nil="true"/>
      <Description xsi:nil="true"/>
    </ADBSourceLink>
    <ADBDocumentTypeValue xmlns="c1fdd505-2570-46c2-bd04-3e0f2d874cf5" xsi:nil="true"/>
    <ADBCirculatedLink xmlns="c1fdd505-2570-46c2-bd04-3e0f2d874cf5">
      <Url xsi:nil="true"/>
      <Description xsi:nil="true"/>
    </ADBCirculatedLink>
  </documentManagement>
</p:properties>
</file>

<file path=customXml/itemProps1.xml><?xml version="1.0" encoding="utf-8"?>
<ds:datastoreItem xmlns:ds="http://schemas.openxmlformats.org/officeDocument/2006/customXml" ds:itemID="{C47FC8E4-534A-4BC9-A8B1-63DF70DEB2FB}"/>
</file>

<file path=customXml/itemProps2.xml><?xml version="1.0" encoding="utf-8"?>
<ds:datastoreItem xmlns:ds="http://schemas.openxmlformats.org/officeDocument/2006/customXml" ds:itemID="{69A1BFE9-4093-4B65-BED2-E0157623893D}"/>
</file>

<file path=customXml/itemProps3.xml><?xml version="1.0" encoding="utf-8"?>
<ds:datastoreItem xmlns:ds="http://schemas.openxmlformats.org/officeDocument/2006/customXml" ds:itemID="{6A3FC5E9-F7A6-43FF-87E4-24A1D1BB0957}"/>
</file>

<file path=customXml/itemProps4.xml><?xml version="1.0" encoding="utf-8"?>
<ds:datastoreItem xmlns:ds="http://schemas.openxmlformats.org/officeDocument/2006/customXml" ds:itemID="{4035987B-4313-46A1-8A8A-4B7A47D52ED6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936</Words>
  <Application>Microsoft Office PowerPoint</Application>
  <PresentationFormat>Широкоэкранный</PresentationFormat>
  <Paragraphs>97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Arial</vt:lpstr>
      <vt:lpstr>Office Theme</vt:lpstr>
      <vt:lpstr>Вводное совещание и круглый стол с участием международных экспертов  Укрепление регионального сотрудничества в области  формирования навыков в рамках Программы ЦАРЭС: Основные достижения, вызовы и возможности для сотрудничества  Границы реформ:  создание и поддержка сетей университетов и ТПОП</vt:lpstr>
      <vt:lpstr>Презентация PowerPoint</vt:lpstr>
      <vt:lpstr>Цель создания сетей университетов и ТПОП для развития навыков</vt:lpstr>
      <vt:lpstr>ЮНЕСКО</vt:lpstr>
      <vt:lpstr>Презентация PowerPoint</vt:lpstr>
      <vt:lpstr>Типы сетей университетов и ТПОП</vt:lpstr>
      <vt:lpstr>Связь между сетями ТПОП и университетов</vt:lpstr>
      <vt:lpstr>Примеры</vt:lpstr>
      <vt:lpstr>Существующие региональные сети ТПОП в Юго-Восточной Азии</vt:lpstr>
      <vt:lpstr>Существующие региональные сети высшего образования в Юго-Восточной Азии</vt:lpstr>
      <vt:lpstr>Уроки, извлеченные из создания и поддержки сетей</vt:lpstr>
      <vt:lpstr>Путь вперед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 Meeting and International Expert Roundtable   Strengthening Regional Cooperation on Skills Development  under the CAREC Program:  Key Progress, Challenges, and Opportunities for Collaboration   Frontiers for Reform:  Creating and Sustaining University and TVET Networks </dc:title>
  <dc:creator>Paryono Paryono</dc:creator>
  <cp:lastModifiedBy>Рустам Сатаев</cp:lastModifiedBy>
  <cp:revision>27</cp:revision>
  <dcterms:created xsi:type="dcterms:W3CDTF">2019-10-25T09:19:09Z</dcterms:created>
  <dcterms:modified xsi:type="dcterms:W3CDTF">2022-05-28T07:35:28Z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DBCountry">
    <vt:lpwstr>18;#Regional|d4cb8265-5963-4e16-b4f8-5ada18938c78</vt:lpwstr>
  </property>
  <property fmtid="{D5CDD505-2E9C-101B-9397-08002B2CF9AE}" pid="3" name="MediaServiceImageTags">
    <vt:lpwstr/>
  </property>
  <property fmtid="{D5CDD505-2E9C-101B-9397-08002B2CF9AE}" pid="4" name="ContentTypeId">
    <vt:lpwstr>0x010100A3BFD338C4D69F46BE33AA49AB50870100C520B00D8BB20C45814389052060F14C</vt:lpwstr>
  </property>
  <property fmtid="{D5CDD505-2E9C-101B-9397-08002B2CF9AE}" pid="5" name="ADBProjectDocumentType">
    <vt:lpwstr/>
  </property>
  <property fmtid="{D5CDD505-2E9C-101B-9397-08002B2CF9AE}" pid="6" name="ADBProject">
    <vt:lpwstr/>
  </property>
  <property fmtid="{D5CDD505-2E9C-101B-9397-08002B2CF9AE}" pid="7" name="ADBContentGroup">
    <vt:lpwstr>2;#CWRD|6d71ff58-4882-4388-ab5c-218969b1e9c8</vt:lpwstr>
  </property>
  <property fmtid="{D5CDD505-2E9C-101B-9397-08002B2CF9AE}" pid="8" name="ADBSector">
    <vt:lpwstr/>
  </property>
  <property fmtid="{D5CDD505-2E9C-101B-9397-08002B2CF9AE}" pid="9" name="ADBDivision">
    <vt:lpwstr>4;#CWRC|ecfd6e9e-1aa8-422e-b0ee-5f69329336ed</vt:lpwstr>
  </property>
  <property fmtid="{D5CDD505-2E9C-101B-9397-08002B2CF9AE}" pid="10" name="ADBDocumentSecurity">
    <vt:lpwstr/>
  </property>
  <property fmtid="{D5CDD505-2E9C-101B-9397-08002B2CF9AE}" pid="11" name="ADBDocumentLanguage">
    <vt:lpwstr>1;#English|16ac8743-31bb-43f8-9a73-533a041667d6</vt:lpwstr>
  </property>
  <property fmtid="{D5CDD505-2E9C-101B-9397-08002B2CF9AE}" pid="12" name="ADBSubRegion">
    <vt:lpwstr>11;#CAREC|815c4229-ad07-427a-8f71-a8b862b1014a</vt:lpwstr>
  </property>
  <property fmtid="{D5CDD505-2E9C-101B-9397-08002B2CF9AE}" pid="13" name="Segment">
    <vt:lpwstr/>
  </property>
  <property fmtid="{D5CDD505-2E9C-101B-9397-08002B2CF9AE}" pid="14" name="ADBDepartmentOwner">
    <vt:lpwstr>3;#CWRD|6d71ff58-4882-4388-ab5c-218969b1e9c8</vt:lpwstr>
  </property>
</Properties>
</file>