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Masters/slideMaster1.xml" ContentType="application/vnd.openxmlformats-officedocument.presentationml.slideMaster+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Layouts/slideLayout7.xml" ContentType="application/vnd.openxmlformats-officedocument.presentationml.slideLayout+xml"/>
  <Override PartName="/ppt/notesSlides/notesSlide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metadata" ContentType="application/binary"/>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72" r:id="rId14"/>
    <p:sldId id="273" r:id="rId15"/>
    <p:sldId id="274" r:id="rId16"/>
    <p:sldId id="275" r:id="rId17"/>
    <p:sldId id="276" r:id="rId18"/>
    <p:sldId id="268"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Century Gothic" panose="020B0502020202020204" pitchFamily="34" charset="0"/>
      <p:regular r:id="rId25"/>
      <p:bold r:id="rId26"/>
      <p:italic r:id="rId27"/>
      <p:boldItalic r:id="rId28"/>
    </p:embeddedFont>
    <p:embeddedFont>
      <p:font typeface="PT Sans" panose="020B0503020203020204"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3" roundtripDataSignature="AMtx7mg7Oy3SKHD0GmH44VOMQ5+RM/YD0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868" y="2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customXml" Target="../customXml/item2.xml"/><Relationship Id="rId21" Type="http://schemas.openxmlformats.org/officeDocument/2006/relationships/font" Target="fonts/font1.fntdata"/><Relationship Id="rId34"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customXml" Target="../customXml/item4.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ableStyles" Target="tableStyles.xml"/><Relationship Id="rId40"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customschemas.google.com/relationships/presentationmetadata" Target="metadata"/><Relationship Id="rId38"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78859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3531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 name="Google Shape;18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r>
              <a:rPr lang="en-US"/>
              <a:t>right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4" name="Google Shape;24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15"/>
          <p:cNvSpPr/>
          <p:nvPr/>
        </p:nvSpPr>
        <p:spPr>
          <a:xfrm>
            <a:off x="1" y="5090476"/>
            <a:ext cx="12192000" cy="1767524"/>
          </a:xfrm>
          <a:prstGeom prst="rect">
            <a:avLst/>
          </a:prstGeom>
          <a:gradFill>
            <a:gsLst>
              <a:gs pos="0">
                <a:srgbClr val="21ACDF"/>
              </a:gs>
              <a:gs pos="76000">
                <a:srgbClr val="18447A"/>
              </a:gs>
              <a:gs pos="87000">
                <a:srgbClr val="22456E"/>
              </a:gs>
              <a:gs pos="100000">
                <a:srgbClr val="1C3A5E"/>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9" name="Google Shape;19;p15"/>
          <p:cNvPicPr preferRelativeResize="0"/>
          <p:nvPr/>
        </p:nvPicPr>
        <p:blipFill rotWithShape="1">
          <a:blip r:embed="rId2">
            <a:alphaModFix/>
          </a:blip>
          <a:srcRect/>
          <a:stretch/>
        </p:blipFill>
        <p:spPr>
          <a:xfrm>
            <a:off x="0" y="1"/>
            <a:ext cx="12192000" cy="5257800"/>
          </a:xfrm>
          <a:prstGeom prst="rect">
            <a:avLst/>
          </a:prstGeom>
          <a:noFill/>
          <a:ln>
            <a:noFill/>
          </a:ln>
        </p:spPr>
      </p:pic>
      <p:sp>
        <p:nvSpPr>
          <p:cNvPr id="20" name="Google Shape;20;p15"/>
          <p:cNvSpPr txBox="1">
            <a:spLocks noGrp="1"/>
          </p:cNvSpPr>
          <p:nvPr>
            <p:ph type="ctrTitle"/>
          </p:nvPr>
        </p:nvSpPr>
        <p:spPr>
          <a:xfrm>
            <a:off x="273429" y="1828801"/>
            <a:ext cx="8358507" cy="1767524"/>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5"/>
          <p:cNvSpPr txBox="1">
            <a:spLocks noGrp="1"/>
          </p:cNvSpPr>
          <p:nvPr>
            <p:ph type="subTitle" idx="1"/>
          </p:nvPr>
        </p:nvSpPr>
        <p:spPr>
          <a:xfrm>
            <a:off x="273429" y="3773070"/>
            <a:ext cx="6419979" cy="68412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2" name="Google Shape;22;p15"/>
          <p:cNvPicPr preferRelativeResize="0"/>
          <p:nvPr/>
        </p:nvPicPr>
        <p:blipFill rotWithShape="1">
          <a:blip r:embed="rId3">
            <a:alphaModFix/>
          </a:blip>
          <a:srcRect/>
          <a:stretch/>
        </p:blipFill>
        <p:spPr>
          <a:xfrm>
            <a:off x="273429" y="466895"/>
            <a:ext cx="1508156" cy="718265"/>
          </a:xfrm>
          <a:prstGeom prst="rect">
            <a:avLst/>
          </a:prstGeom>
          <a:noFill/>
          <a:ln>
            <a:noFill/>
          </a:ln>
        </p:spPr>
      </p:pic>
      <p:sp>
        <p:nvSpPr>
          <p:cNvPr id="23" name="Google Shape;23;p15"/>
          <p:cNvSpPr txBox="1"/>
          <p:nvPr/>
        </p:nvSpPr>
        <p:spPr>
          <a:xfrm>
            <a:off x="1972272" y="429436"/>
            <a:ext cx="6280516" cy="969930"/>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Clr>
                <a:schemeClr val="dk1"/>
              </a:buClr>
              <a:buSzPts val="2400"/>
              <a:buFont typeface="Century Gothic"/>
              <a:buNone/>
            </a:pPr>
            <a:r>
              <a:rPr lang="en-US" sz="2400" b="1">
                <a:solidFill>
                  <a:schemeClr val="dk1"/>
                </a:solidFill>
                <a:latin typeface="Century Gothic"/>
                <a:ea typeface="Century Gothic"/>
                <a:cs typeface="Century Gothic"/>
                <a:sym typeface="Century Gothic"/>
              </a:rPr>
              <a:t>SEAMEO VOCTECH</a:t>
            </a:r>
            <a:endParaRPr/>
          </a:p>
          <a:p>
            <a:pPr marL="0" marR="0" lvl="0" indent="0" algn="l" rtl="0">
              <a:spcBef>
                <a:spcPts val="0"/>
              </a:spcBef>
              <a:spcAft>
                <a:spcPts val="0"/>
              </a:spcAft>
              <a:buClr>
                <a:schemeClr val="dk1"/>
              </a:buClr>
              <a:buSzPts val="1400"/>
              <a:buFont typeface="Century Gothic"/>
              <a:buNone/>
            </a:pPr>
            <a:r>
              <a:rPr lang="en-US" sz="1400" b="0">
                <a:solidFill>
                  <a:schemeClr val="dk1"/>
                </a:solidFill>
                <a:latin typeface="Century Gothic"/>
                <a:ea typeface="Century Gothic"/>
                <a:cs typeface="Century Gothic"/>
                <a:sym typeface="Century Gothic"/>
              </a:rPr>
              <a:t>Regional Centre for Technical and Vocational Education and Training</a:t>
            </a:r>
            <a:br>
              <a:rPr lang="en-US" sz="1400" b="0">
                <a:solidFill>
                  <a:schemeClr val="dk1"/>
                </a:solidFill>
                <a:latin typeface="Century Gothic"/>
                <a:ea typeface="Century Gothic"/>
                <a:cs typeface="Century Gothic"/>
                <a:sym typeface="Century Gothic"/>
              </a:rPr>
            </a:br>
            <a:r>
              <a:rPr lang="en-US" sz="1400" b="0">
                <a:solidFill>
                  <a:schemeClr val="dk1"/>
                </a:solidFill>
                <a:latin typeface="Century Gothic"/>
                <a:ea typeface="Century Gothic"/>
                <a:cs typeface="Century Gothic"/>
                <a:sym typeface="Century Gothic"/>
              </a:rPr>
              <a:t>Brunei Darussalam</a:t>
            </a:r>
            <a:endParaRPr sz="3600" b="0">
              <a:solidFill>
                <a:schemeClr val="dk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pic>
        <p:nvPicPr>
          <p:cNvPr id="25" name="Google Shape;25;p16"/>
          <p:cNvPicPr preferRelativeResize="0"/>
          <p:nvPr/>
        </p:nvPicPr>
        <p:blipFill rotWithShape="1">
          <a:blip r:embed="rId2">
            <a:alphaModFix/>
          </a:blip>
          <a:srcRect r="5962" b="9643"/>
          <a:stretch/>
        </p:blipFill>
        <p:spPr>
          <a:xfrm>
            <a:off x="-7764" y="-1"/>
            <a:ext cx="12199763" cy="6858001"/>
          </a:xfrm>
          <a:prstGeom prst="rect">
            <a:avLst/>
          </a:prstGeom>
          <a:noFill/>
          <a:ln>
            <a:noFill/>
          </a:ln>
        </p:spPr>
      </p:pic>
      <p:sp>
        <p:nvSpPr>
          <p:cNvPr id="26" name="Google Shape;26;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8" name="Google Shape;28;p16"/>
          <p:cNvPicPr preferRelativeResize="0"/>
          <p:nvPr/>
        </p:nvPicPr>
        <p:blipFill rotWithShape="1">
          <a:blip r:embed="rId3">
            <a:alphaModFix/>
          </a:blip>
          <a:srcRect/>
          <a:stretch/>
        </p:blipFill>
        <p:spPr>
          <a:xfrm>
            <a:off x="1508344" y="6390042"/>
            <a:ext cx="695916" cy="331432"/>
          </a:xfrm>
          <a:prstGeom prst="rect">
            <a:avLst/>
          </a:prstGeom>
          <a:noFill/>
          <a:ln>
            <a:noFill/>
          </a:ln>
        </p:spPr>
      </p:pic>
      <p:sp>
        <p:nvSpPr>
          <p:cNvPr id="29" name="Google Shape;29;p16"/>
          <p:cNvSpPr txBox="1"/>
          <p:nvPr/>
        </p:nvSpPr>
        <p:spPr>
          <a:xfrm>
            <a:off x="2801738" y="6390042"/>
            <a:ext cx="237917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entury Gothic"/>
                <a:ea typeface="Century Gothic"/>
                <a:cs typeface="Century Gothic"/>
                <a:sym typeface="Century Gothic"/>
              </a:rPr>
              <a:t>Preparing TVET for Industry 4.0</a:t>
            </a:r>
            <a:endParaRPr/>
          </a:p>
        </p:txBody>
      </p:sp>
      <p:sp>
        <p:nvSpPr>
          <p:cNvPr id="30" name="Google Shape;30;p16"/>
          <p:cNvSpPr/>
          <p:nvPr/>
        </p:nvSpPr>
        <p:spPr>
          <a:xfrm>
            <a:off x="5460642" y="6356349"/>
            <a:ext cx="6731358" cy="365125"/>
          </a:xfrm>
          <a:prstGeom prst="rect">
            <a:avLst/>
          </a:prstGeom>
          <a:gradFill>
            <a:gsLst>
              <a:gs pos="0">
                <a:srgbClr val="21ACDF"/>
              </a:gs>
              <a:gs pos="76000">
                <a:srgbClr val="18447A"/>
              </a:gs>
              <a:gs pos="87000">
                <a:srgbClr val="22456E"/>
              </a:gs>
              <a:gs pos="100000">
                <a:srgbClr val="1C3A5E"/>
              </a:gs>
            </a:gsLst>
            <a:path path="circle">
              <a:fillToRect l="50000" t="50000" r="50000" b="50000"/>
            </a:path>
            <a:tileRect/>
          </a:gra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 name="Google Shape;31;p16"/>
          <p:cNvSpPr/>
          <p:nvPr/>
        </p:nvSpPr>
        <p:spPr>
          <a:xfrm>
            <a:off x="0" y="6356350"/>
            <a:ext cx="838200" cy="365125"/>
          </a:xfrm>
          <a:prstGeom prst="rect">
            <a:avLst/>
          </a:prstGeom>
          <a:gradFill>
            <a:gsLst>
              <a:gs pos="0">
                <a:srgbClr val="21ACDF"/>
              </a:gs>
              <a:gs pos="76000">
                <a:srgbClr val="18447A"/>
              </a:gs>
              <a:gs pos="87000">
                <a:srgbClr val="22456E"/>
              </a:gs>
              <a:gs pos="100000">
                <a:srgbClr val="1C3A5E"/>
              </a:gs>
            </a:gsLst>
            <a:path path="circle">
              <a:fillToRect l="50000" t="50000" r="50000" b="50000"/>
            </a:path>
            <a:tileRect/>
          </a:gra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Google Shape;33;p17"/>
          <p:cNvSpPr txBox="1">
            <a:spLocks noGrp="1"/>
          </p:cNvSpPr>
          <p:nvPr>
            <p:ph type="title"/>
          </p:nvPr>
        </p:nvSpPr>
        <p:spPr>
          <a:xfrm>
            <a:off x="838200" y="253000"/>
            <a:ext cx="10515600" cy="118320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2456E"/>
              </a:buClr>
              <a:buSzPts val="4000"/>
              <a:buFont typeface="Calibri"/>
              <a:buNone/>
              <a:defRPr sz="4000" b="1">
                <a:solidFill>
                  <a:srgbClr val="22456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Calibri"/>
                <a:ea typeface="Calibri"/>
                <a:cs typeface="Calibri"/>
                <a:sym typeface="Calibri"/>
              </a:defRPr>
            </a:lvl1pPr>
            <a:lvl2pPr marL="0" lvl="1" indent="0" algn="r">
              <a:spcBef>
                <a:spcPts val="0"/>
              </a:spcBef>
              <a:buNone/>
              <a:defRPr sz="1200">
                <a:solidFill>
                  <a:schemeClr val="lt1"/>
                </a:solidFill>
                <a:latin typeface="Calibri"/>
                <a:ea typeface="Calibri"/>
                <a:cs typeface="Calibri"/>
                <a:sym typeface="Calibri"/>
              </a:defRPr>
            </a:lvl2pPr>
            <a:lvl3pPr marL="0" lvl="2" indent="0" algn="r">
              <a:spcBef>
                <a:spcPts val="0"/>
              </a:spcBef>
              <a:buNone/>
              <a:defRPr sz="1200">
                <a:solidFill>
                  <a:schemeClr val="lt1"/>
                </a:solidFill>
                <a:latin typeface="Calibri"/>
                <a:ea typeface="Calibri"/>
                <a:cs typeface="Calibri"/>
                <a:sym typeface="Calibri"/>
              </a:defRPr>
            </a:lvl3pPr>
            <a:lvl4pPr marL="0" lvl="3" indent="0" algn="r">
              <a:spcBef>
                <a:spcPts val="0"/>
              </a:spcBef>
              <a:buNone/>
              <a:defRPr sz="1200">
                <a:solidFill>
                  <a:schemeClr val="lt1"/>
                </a:solidFill>
                <a:latin typeface="Calibri"/>
                <a:ea typeface="Calibri"/>
                <a:cs typeface="Calibri"/>
                <a:sym typeface="Calibri"/>
              </a:defRPr>
            </a:lvl4pPr>
            <a:lvl5pPr marL="0" lvl="4" indent="0" algn="r">
              <a:spcBef>
                <a:spcPts val="0"/>
              </a:spcBef>
              <a:buNone/>
              <a:defRPr sz="1200">
                <a:solidFill>
                  <a:schemeClr val="lt1"/>
                </a:solidFill>
                <a:latin typeface="Calibri"/>
                <a:ea typeface="Calibri"/>
                <a:cs typeface="Calibri"/>
                <a:sym typeface="Calibri"/>
              </a:defRPr>
            </a:lvl5pPr>
            <a:lvl6pPr marL="0" lvl="5" indent="0" algn="r">
              <a:spcBef>
                <a:spcPts val="0"/>
              </a:spcBef>
              <a:buNone/>
              <a:defRPr sz="1200">
                <a:solidFill>
                  <a:schemeClr val="lt1"/>
                </a:solidFill>
                <a:latin typeface="Calibri"/>
                <a:ea typeface="Calibri"/>
                <a:cs typeface="Calibri"/>
                <a:sym typeface="Calibri"/>
              </a:defRPr>
            </a:lvl6pPr>
            <a:lvl7pPr marL="0" lvl="6" indent="0" algn="r">
              <a:spcBef>
                <a:spcPts val="0"/>
              </a:spcBef>
              <a:buNone/>
              <a:defRPr sz="1200">
                <a:solidFill>
                  <a:schemeClr val="lt1"/>
                </a:solidFill>
                <a:latin typeface="Calibri"/>
                <a:ea typeface="Calibri"/>
                <a:cs typeface="Calibri"/>
                <a:sym typeface="Calibri"/>
              </a:defRPr>
            </a:lvl7pPr>
            <a:lvl8pPr marL="0" lvl="7" indent="0" algn="r">
              <a:spcBef>
                <a:spcPts val="0"/>
              </a:spcBef>
              <a:buNone/>
              <a:defRPr sz="1200">
                <a:solidFill>
                  <a:schemeClr val="lt1"/>
                </a:solidFill>
                <a:latin typeface="Calibri"/>
                <a:ea typeface="Calibri"/>
                <a:cs typeface="Calibri"/>
                <a:sym typeface="Calibri"/>
              </a:defRPr>
            </a:lvl8pPr>
            <a:lvl9pPr marL="0" lvl="8" indent="0" algn="r">
              <a:spcBef>
                <a:spcPts val="0"/>
              </a:spcBef>
              <a:buNone/>
              <a:defRPr sz="12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grpSp>
        <p:nvGrpSpPr>
          <p:cNvPr id="36" name="Google Shape;36;p17"/>
          <p:cNvGrpSpPr/>
          <p:nvPr/>
        </p:nvGrpSpPr>
        <p:grpSpPr>
          <a:xfrm>
            <a:off x="161327" y="4001294"/>
            <a:ext cx="2733523" cy="3841989"/>
            <a:chOff x="174206" y="4242235"/>
            <a:chExt cx="2733523" cy="3841989"/>
          </a:xfrm>
        </p:grpSpPr>
        <p:grpSp>
          <p:nvGrpSpPr>
            <p:cNvPr id="37" name="Google Shape;37;p17"/>
            <p:cNvGrpSpPr/>
            <p:nvPr/>
          </p:nvGrpSpPr>
          <p:grpSpPr>
            <a:xfrm>
              <a:off x="786672" y="4242235"/>
              <a:ext cx="914400" cy="914400"/>
              <a:chOff x="786672" y="4242235"/>
              <a:chExt cx="914400" cy="914400"/>
            </a:xfrm>
          </p:grpSpPr>
          <p:sp>
            <p:nvSpPr>
              <p:cNvPr id="38" name="Google Shape;38;p17"/>
              <p:cNvSpPr/>
              <p:nvPr/>
            </p:nvSpPr>
            <p:spPr>
              <a:xfrm>
                <a:off x="786672" y="4242235"/>
                <a:ext cx="914400" cy="914400"/>
              </a:xfrm>
              <a:prstGeom prst="ellipse">
                <a:avLst/>
              </a:prstGeom>
              <a:noFill/>
              <a:ln w="146050" cap="flat" cmpd="sng">
                <a:solidFill>
                  <a:srgbClr val="DDEAF6"/>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 name="Google Shape;39;p17"/>
              <p:cNvSpPr/>
              <p:nvPr/>
            </p:nvSpPr>
            <p:spPr>
              <a:xfrm>
                <a:off x="827014" y="4282576"/>
                <a:ext cx="833718" cy="833718"/>
              </a:xfrm>
              <a:prstGeom prst="donut">
                <a:avLst>
                  <a:gd name="adj" fmla="val 15712"/>
                </a:avLst>
              </a:prstGeom>
              <a:solidFill>
                <a:srgbClr val="DDEAF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40" name="Google Shape;40;p17"/>
            <p:cNvGrpSpPr/>
            <p:nvPr/>
          </p:nvGrpSpPr>
          <p:grpSpPr>
            <a:xfrm>
              <a:off x="797199" y="5960453"/>
              <a:ext cx="2110529" cy="2123772"/>
              <a:chOff x="1155958" y="1493228"/>
              <a:chExt cx="2110529" cy="2123772"/>
            </a:xfrm>
          </p:grpSpPr>
          <p:sp>
            <p:nvSpPr>
              <p:cNvPr id="41" name="Google Shape;41;p17"/>
              <p:cNvSpPr/>
              <p:nvPr/>
            </p:nvSpPr>
            <p:spPr>
              <a:xfrm rot="-1669020">
                <a:off x="1435651" y="1763693"/>
                <a:ext cx="1551144" cy="1582841"/>
              </a:xfrm>
              <a:prstGeom prst="ellipse">
                <a:avLst/>
              </a:prstGeom>
              <a:noFill/>
              <a:ln w="222250" cap="flat" cmpd="sng">
                <a:solidFill>
                  <a:srgbClr val="DDEAF6"/>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 name="Google Shape;42;p17"/>
              <p:cNvSpPr/>
              <p:nvPr/>
            </p:nvSpPr>
            <p:spPr>
              <a:xfrm rot="-1669020">
                <a:off x="1504084" y="1833524"/>
                <a:ext cx="1414278" cy="1443179"/>
              </a:xfrm>
              <a:prstGeom prst="donut">
                <a:avLst>
                  <a:gd name="adj" fmla="val 15712"/>
                </a:avLst>
              </a:prstGeom>
              <a:solidFill>
                <a:srgbClr val="DDEAF6"/>
              </a:solidFill>
              <a:ln w="12700" cap="flat" cmpd="sng">
                <a:solidFill>
                  <a:srgbClr val="DDEAF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43" name="Google Shape;43;p17"/>
            <p:cNvGrpSpPr/>
            <p:nvPr/>
          </p:nvGrpSpPr>
          <p:grpSpPr>
            <a:xfrm>
              <a:off x="174206" y="5214775"/>
              <a:ext cx="1188720" cy="1188720"/>
              <a:chOff x="174206" y="5214775"/>
              <a:chExt cx="1188720" cy="1188720"/>
            </a:xfrm>
          </p:grpSpPr>
          <p:sp>
            <p:nvSpPr>
              <p:cNvPr id="44" name="Google Shape;44;p17"/>
              <p:cNvSpPr/>
              <p:nvPr/>
            </p:nvSpPr>
            <p:spPr>
              <a:xfrm>
                <a:off x="174206" y="5214775"/>
                <a:ext cx="1188720" cy="1188720"/>
              </a:xfrm>
              <a:prstGeom prst="ellipse">
                <a:avLst/>
              </a:prstGeom>
              <a:noFill/>
              <a:ln w="209550" cap="flat" cmpd="sng">
                <a:solidFill>
                  <a:srgbClr val="DDEAF6"/>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 name="Google Shape;45;p17"/>
              <p:cNvSpPr/>
              <p:nvPr/>
            </p:nvSpPr>
            <p:spPr>
              <a:xfrm>
                <a:off x="226650" y="5267218"/>
                <a:ext cx="1083833" cy="1083833"/>
              </a:xfrm>
              <a:prstGeom prst="donut">
                <a:avLst>
                  <a:gd name="adj" fmla="val 15712"/>
                </a:avLst>
              </a:prstGeom>
              <a:solidFill>
                <a:srgbClr val="DDEAF6"/>
              </a:solidFill>
              <a:ln w="12700" cap="flat" cmpd="sng">
                <a:solidFill>
                  <a:srgbClr val="DDEAF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46" name="Google Shape;46;p17"/>
          <p:cNvSpPr/>
          <p:nvPr/>
        </p:nvSpPr>
        <p:spPr>
          <a:xfrm>
            <a:off x="701793" y="0"/>
            <a:ext cx="72000" cy="1289304"/>
          </a:xfrm>
          <a:prstGeom prst="rect">
            <a:avLst/>
          </a:prstGeom>
          <a:solidFill>
            <a:srgbClr val="22456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7"/>
        <p:cNvGrpSpPr/>
        <p:nvPr/>
      </p:nvGrpSpPr>
      <p:grpSpPr>
        <a:xfrm>
          <a:off x="0" y="0"/>
          <a:ext cx="0" cy="0"/>
          <a:chOff x="0" y="0"/>
          <a:chExt cx="0" cy="0"/>
        </a:xfrm>
      </p:grpSpPr>
      <p:sp>
        <p:nvSpPr>
          <p:cNvPr id="48" name="Google Shape;48;p1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1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0" name="Google Shape;5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51" name="Google Shape;51;p18"/>
          <p:cNvGrpSpPr/>
          <p:nvPr/>
        </p:nvGrpSpPr>
        <p:grpSpPr>
          <a:xfrm>
            <a:off x="161327" y="4001294"/>
            <a:ext cx="2733523" cy="3841989"/>
            <a:chOff x="174206" y="4242235"/>
            <a:chExt cx="2733523" cy="3841989"/>
          </a:xfrm>
        </p:grpSpPr>
        <p:grpSp>
          <p:nvGrpSpPr>
            <p:cNvPr id="52" name="Google Shape;52;p18"/>
            <p:cNvGrpSpPr/>
            <p:nvPr/>
          </p:nvGrpSpPr>
          <p:grpSpPr>
            <a:xfrm>
              <a:off x="786672" y="4242235"/>
              <a:ext cx="914400" cy="914400"/>
              <a:chOff x="786672" y="4242235"/>
              <a:chExt cx="914400" cy="914400"/>
            </a:xfrm>
          </p:grpSpPr>
          <p:sp>
            <p:nvSpPr>
              <p:cNvPr id="53" name="Google Shape;53;p18"/>
              <p:cNvSpPr/>
              <p:nvPr/>
            </p:nvSpPr>
            <p:spPr>
              <a:xfrm>
                <a:off x="786672" y="4242235"/>
                <a:ext cx="914400" cy="914400"/>
              </a:xfrm>
              <a:prstGeom prst="ellipse">
                <a:avLst/>
              </a:prstGeom>
              <a:noFill/>
              <a:ln w="146050" cap="flat" cmpd="sng">
                <a:solidFill>
                  <a:srgbClr val="DDEAF6"/>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 name="Google Shape;54;p18"/>
              <p:cNvSpPr/>
              <p:nvPr/>
            </p:nvSpPr>
            <p:spPr>
              <a:xfrm>
                <a:off x="827014" y="4282576"/>
                <a:ext cx="833718" cy="833718"/>
              </a:xfrm>
              <a:prstGeom prst="donut">
                <a:avLst>
                  <a:gd name="adj" fmla="val 15712"/>
                </a:avLst>
              </a:prstGeom>
              <a:solidFill>
                <a:srgbClr val="DDEAF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55" name="Google Shape;55;p18"/>
            <p:cNvGrpSpPr/>
            <p:nvPr/>
          </p:nvGrpSpPr>
          <p:grpSpPr>
            <a:xfrm>
              <a:off x="797199" y="5960453"/>
              <a:ext cx="2110529" cy="2123772"/>
              <a:chOff x="1155958" y="1493228"/>
              <a:chExt cx="2110529" cy="2123772"/>
            </a:xfrm>
          </p:grpSpPr>
          <p:sp>
            <p:nvSpPr>
              <p:cNvPr id="56" name="Google Shape;56;p18"/>
              <p:cNvSpPr/>
              <p:nvPr/>
            </p:nvSpPr>
            <p:spPr>
              <a:xfrm rot="-1669020">
                <a:off x="1435651" y="1763693"/>
                <a:ext cx="1551144" cy="1582841"/>
              </a:xfrm>
              <a:prstGeom prst="ellipse">
                <a:avLst/>
              </a:prstGeom>
              <a:noFill/>
              <a:ln w="222250" cap="flat" cmpd="sng">
                <a:solidFill>
                  <a:srgbClr val="DDEAF6"/>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 name="Google Shape;57;p18"/>
              <p:cNvSpPr/>
              <p:nvPr/>
            </p:nvSpPr>
            <p:spPr>
              <a:xfrm rot="-1669020">
                <a:off x="1504084" y="1833524"/>
                <a:ext cx="1414278" cy="1443179"/>
              </a:xfrm>
              <a:prstGeom prst="donut">
                <a:avLst>
                  <a:gd name="adj" fmla="val 15712"/>
                </a:avLst>
              </a:prstGeom>
              <a:solidFill>
                <a:srgbClr val="DDEAF6"/>
              </a:solidFill>
              <a:ln w="12700" cap="flat" cmpd="sng">
                <a:solidFill>
                  <a:srgbClr val="DDEAF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58" name="Google Shape;58;p18"/>
            <p:cNvGrpSpPr/>
            <p:nvPr/>
          </p:nvGrpSpPr>
          <p:grpSpPr>
            <a:xfrm>
              <a:off x="174206" y="5214775"/>
              <a:ext cx="1188720" cy="1188720"/>
              <a:chOff x="174206" y="5214775"/>
              <a:chExt cx="1188720" cy="1188720"/>
            </a:xfrm>
          </p:grpSpPr>
          <p:sp>
            <p:nvSpPr>
              <p:cNvPr id="59" name="Google Shape;59;p18"/>
              <p:cNvSpPr/>
              <p:nvPr/>
            </p:nvSpPr>
            <p:spPr>
              <a:xfrm>
                <a:off x="174206" y="5214775"/>
                <a:ext cx="1188720" cy="1188720"/>
              </a:xfrm>
              <a:prstGeom prst="ellipse">
                <a:avLst/>
              </a:prstGeom>
              <a:noFill/>
              <a:ln w="209550" cap="flat" cmpd="sng">
                <a:solidFill>
                  <a:srgbClr val="DDEAF6"/>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 name="Google Shape;60;p18"/>
              <p:cNvSpPr/>
              <p:nvPr/>
            </p:nvSpPr>
            <p:spPr>
              <a:xfrm>
                <a:off x="226650" y="5267218"/>
                <a:ext cx="1083833" cy="1083833"/>
              </a:xfrm>
              <a:prstGeom prst="donut">
                <a:avLst>
                  <a:gd name="adj" fmla="val 15712"/>
                </a:avLst>
              </a:prstGeom>
              <a:solidFill>
                <a:srgbClr val="DDEAF6"/>
              </a:solidFill>
              <a:ln w="12700" cap="flat" cmpd="sng">
                <a:solidFill>
                  <a:srgbClr val="DDEAF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Slide2">
  <p:cSld name="Title and Content Slide2">
    <p:spTree>
      <p:nvGrpSpPr>
        <p:cNvPr id="1" name="Shape 61"/>
        <p:cNvGrpSpPr/>
        <p:nvPr/>
      </p:nvGrpSpPr>
      <p:grpSpPr>
        <a:xfrm>
          <a:off x="0" y="0"/>
          <a:ext cx="0" cy="0"/>
          <a:chOff x="0" y="0"/>
          <a:chExt cx="0" cy="0"/>
        </a:xfrm>
      </p:grpSpPr>
      <p:sp>
        <p:nvSpPr>
          <p:cNvPr id="62" name="Google Shape;62;p19"/>
          <p:cNvSpPr/>
          <p:nvPr/>
        </p:nvSpPr>
        <p:spPr>
          <a:xfrm>
            <a:off x="6096000" y="0"/>
            <a:ext cx="6096000" cy="6858000"/>
          </a:xfrm>
          <a:prstGeom prst="rect">
            <a:avLst/>
          </a:prstGeom>
          <a:gradFill>
            <a:gsLst>
              <a:gs pos="0">
                <a:srgbClr val="E7E6E6">
                  <a:alpha val="84705"/>
                </a:srgbClr>
              </a:gs>
              <a:gs pos="100000">
                <a:srgbClr val="5B9BD5">
                  <a:alpha val="8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 name="Google Shape;6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4" name="Google Shape;64;p19"/>
          <p:cNvSpPr txBox="1"/>
          <p:nvPr/>
        </p:nvSpPr>
        <p:spPr>
          <a:xfrm>
            <a:off x="1527519" y="1700327"/>
            <a:ext cx="4143555" cy="153658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2"/>
              </a:buClr>
              <a:buSzPts val="4400"/>
              <a:buFont typeface="Calibri"/>
              <a:buNone/>
            </a:pPr>
            <a:r>
              <a:rPr lang="en-US" sz="4400">
                <a:solidFill>
                  <a:schemeClr val="lt2"/>
                </a:solidFill>
                <a:latin typeface="Calibri"/>
                <a:ea typeface="Calibri"/>
                <a:cs typeface="Calibri"/>
                <a:sym typeface="Calibri"/>
              </a:rPr>
              <a:t>CONTENT</a:t>
            </a:r>
            <a:br>
              <a:rPr lang="en-US" sz="4400">
                <a:solidFill>
                  <a:schemeClr val="lt2"/>
                </a:solidFill>
                <a:latin typeface="Calibri"/>
                <a:ea typeface="Calibri"/>
                <a:cs typeface="Calibri"/>
                <a:sym typeface="Calibri"/>
              </a:rPr>
            </a:br>
            <a:r>
              <a:rPr lang="en-US" sz="4400">
                <a:solidFill>
                  <a:schemeClr val="lt2"/>
                </a:solidFill>
                <a:latin typeface="Calibri"/>
                <a:ea typeface="Calibri"/>
                <a:cs typeface="Calibri"/>
                <a:sym typeface="Calibri"/>
              </a:rPr>
              <a:t>SLIDE</a:t>
            </a:r>
            <a:endParaRPr sz="4400">
              <a:solidFill>
                <a:schemeClr val="lt2"/>
              </a:solidFill>
              <a:latin typeface="Calibri"/>
              <a:ea typeface="Calibri"/>
              <a:cs typeface="Calibri"/>
              <a:sym typeface="Calibri"/>
            </a:endParaRPr>
          </a:p>
        </p:txBody>
      </p:sp>
      <p:sp>
        <p:nvSpPr>
          <p:cNvPr id="65" name="Google Shape;65;p19"/>
          <p:cNvSpPr txBox="1">
            <a:spLocks noGrp="1"/>
          </p:cNvSpPr>
          <p:nvPr>
            <p:ph type="body" idx="1"/>
          </p:nvPr>
        </p:nvSpPr>
        <p:spPr>
          <a:xfrm>
            <a:off x="6914145" y="2138878"/>
            <a:ext cx="4361941" cy="312293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Clr>
                <a:schemeClr val="lt1"/>
              </a:buClr>
              <a:buSzPts val="1600"/>
              <a:buNone/>
              <a:defRPr sz="1600" i="0">
                <a:solidFill>
                  <a:schemeClr val="lt1"/>
                </a:solidFill>
              </a:defRPr>
            </a:lvl1pPr>
            <a:lvl2pPr marL="914400" lvl="1" indent="-228600" algn="l">
              <a:lnSpc>
                <a:spcPct val="90000"/>
              </a:lnSpc>
              <a:spcBef>
                <a:spcPts val="500"/>
              </a:spcBef>
              <a:spcAft>
                <a:spcPts val="0"/>
              </a:spcAft>
              <a:buClr>
                <a:schemeClr val="lt1"/>
              </a:buClr>
              <a:buSzPts val="1800"/>
              <a:buNone/>
              <a:defRPr sz="1800" i="1">
                <a:solidFill>
                  <a:schemeClr val="lt1"/>
                </a:solidFill>
              </a:defRPr>
            </a:lvl2pPr>
            <a:lvl3pPr marL="1371600" lvl="2" indent="-228600" algn="l">
              <a:lnSpc>
                <a:spcPct val="90000"/>
              </a:lnSpc>
              <a:spcBef>
                <a:spcPts val="500"/>
              </a:spcBef>
              <a:spcAft>
                <a:spcPts val="0"/>
              </a:spcAft>
              <a:buClr>
                <a:schemeClr val="lt1"/>
              </a:buClr>
              <a:buSzPts val="1600"/>
              <a:buNone/>
              <a:defRPr sz="1600" i="1">
                <a:solidFill>
                  <a:schemeClr val="lt1"/>
                </a:solidFill>
              </a:defRPr>
            </a:lvl3pPr>
            <a:lvl4pPr marL="1828800" lvl="3" indent="-228600" algn="l">
              <a:lnSpc>
                <a:spcPct val="90000"/>
              </a:lnSpc>
              <a:spcBef>
                <a:spcPts val="500"/>
              </a:spcBef>
              <a:spcAft>
                <a:spcPts val="0"/>
              </a:spcAft>
              <a:buClr>
                <a:schemeClr val="lt1"/>
              </a:buClr>
              <a:buSzPts val="1400"/>
              <a:buNone/>
              <a:defRPr sz="1400" i="1">
                <a:solidFill>
                  <a:schemeClr val="lt1"/>
                </a:solidFill>
              </a:defRPr>
            </a:lvl4pPr>
            <a:lvl5pPr marL="2286000" lvl="4" indent="-228600" algn="l">
              <a:lnSpc>
                <a:spcPct val="90000"/>
              </a:lnSpc>
              <a:spcBef>
                <a:spcPts val="500"/>
              </a:spcBef>
              <a:spcAft>
                <a:spcPts val="0"/>
              </a:spcAft>
              <a:buClr>
                <a:schemeClr val="lt1"/>
              </a:buClr>
              <a:buSzPts val="1400"/>
              <a:buNone/>
              <a:defRPr sz="1400" i="1">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19"/>
          <p:cNvSpPr/>
          <p:nvPr/>
        </p:nvSpPr>
        <p:spPr>
          <a:xfrm>
            <a:off x="1285167" y="1941196"/>
            <a:ext cx="72000" cy="936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a</a:t>
            </a:r>
            <a:endParaRPr/>
          </a:p>
        </p:txBody>
      </p:sp>
      <p:cxnSp>
        <p:nvCxnSpPr>
          <p:cNvPr id="67" name="Google Shape;67;p19"/>
          <p:cNvCxnSpPr/>
          <p:nvPr/>
        </p:nvCxnSpPr>
        <p:spPr>
          <a:xfrm>
            <a:off x="1666741" y="3139153"/>
            <a:ext cx="630936" cy="0"/>
          </a:xfrm>
          <a:prstGeom prst="straightConnector1">
            <a:avLst/>
          </a:prstGeom>
          <a:noFill/>
          <a:ln w="19050" cap="flat" cmpd="sng">
            <a:solidFill>
              <a:schemeClr val="lt2"/>
            </a:solidFill>
            <a:prstDash val="solid"/>
            <a:miter lim="800000"/>
            <a:headEnd type="none" w="sm" len="sm"/>
            <a:tailEnd type="none" w="sm" len="sm"/>
          </a:ln>
        </p:spPr>
      </p:cxnSp>
      <p:sp>
        <p:nvSpPr>
          <p:cNvPr id="68" name="Google Shape;68;p19"/>
          <p:cNvSpPr txBox="1">
            <a:spLocks noGrp="1"/>
          </p:cNvSpPr>
          <p:nvPr>
            <p:ph type="subTitle" idx="2"/>
          </p:nvPr>
        </p:nvSpPr>
        <p:spPr>
          <a:xfrm>
            <a:off x="1527519" y="3279799"/>
            <a:ext cx="4143555" cy="692595"/>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2"/>
              </a:buClr>
              <a:buSzPts val="2500"/>
              <a:buNone/>
              <a:defRPr sz="2500" b="1" i="0">
                <a:solidFill>
                  <a:schemeClr val="lt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69" name="Google Shape;69;p19"/>
          <p:cNvCxnSpPr/>
          <p:nvPr/>
        </p:nvCxnSpPr>
        <p:spPr>
          <a:xfrm>
            <a:off x="11190767" y="800959"/>
            <a:ext cx="1001233" cy="0"/>
          </a:xfrm>
          <a:prstGeom prst="straightConnector1">
            <a:avLst/>
          </a:prstGeom>
          <a:noFill/>
          <a:ln w="9525" cap="flat" cmpd="sng">
            <a:solidFill>
              <a:schemeClr val="dk2"/>
            </a:solidFill>
            <a:prstDash val="solid"/>
            <a:miter lim="800000"/>
            <a:headEnd type="none" w="sm" len="sm"/>
            <a:tailEnd type="none" w="sm" len="sm"/>
          </a:ln>
        </p:spPr>
      </p:cxnSp>
      <p:cxnSp>
        <p:nvCxnSpPr>
          <p:cNvPr id="70" name="Google Shape;70;p19"/>
          <p:cNvCxnSpPr/>
          <p:nvPr/>
        </p:nvCxnSpPr>
        <p:spPr>
          <a:xfrm rot="-5400000">
            <a:off x="11384397" y="6579108"/>
            <a:ext cx="557784" cy="0"/>
          </a:xfrm>
          <a:prstGeom prst="straightConnector1">
            <a:avLst/>
          </a:prstGeom>
          <a:noFill/>
          <a:ln w="19050" cap="flat" cmpd="sng">
            <a:solidFill>
              <a:schemeClr val="dk2"/>
            </a:solidFill>
            <a:prstDash val="solid"/>
            <a:miter lim="800000"/>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1"/>
        <p:cNvGrpSpPr/>
        <p:nvPr/>
      </p:nvGrpSpPr>
      <p:grpSpPr>
        <a:xfrm>
          <a:off x="0" y="0"/>
          <a:ext cx="0" cy="0"/>
          <a:chOff x="0" y="0"/>
          <a:chExt cx="0" cy="0"/>
        </a:xfrm>
      </p:grpSpPr>
      <p:sp>
        <p:nvSpPr>
          <p:cNvPr id="72" name="Google Shape;72;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76" name="Google Shape;76;p20"/>
          <p:cNvGrpSpPr/>
          <p:nvPr/>
        </p:nvGrpSpPr>
        <p:grpSpPr>
          <a:xfrm>
            <a:off x="161327" y="4001294"/>
            <a:ext cx="2733523" cy="3841989"/>
            <a:chOff x="174206" y="4242235"/>
            <a:chExt cx="2733523" cy="3841989"/>
          </a:xfrm>
        </p:grpSpPr>
        <p:grpSp>
          <p:nvGrpSpPr>
            <p:cNvPr id="77" name="Google Shape;77;p20"/>
            <p:cNvGrpSpPr/>
            <p:nvPr/>
          </p:nvGrpSpPr>
          <p:grpSpPr>
            <a:xfrm>
              <a:off x="786672" y="4242235"/>
              <a:ext cx="914400" cy="914400"/>
              <a:chOff x="786672" y="4242235"/>
              <a:chExt cx="914400" cy="914400"/>
            </a:xfrm>
          </p:grpSpPr>
          <p:sp>
            <p:nvSpPr>
              <p:cNvPr id="78" name="Google Shape;78;p20"/>
              <p:cNvSpPr/>
              <p:nvPr/>
            </p:nvSpPr>
            <p:spPr>
              <a:xfrm>
                <a:off x="786672" y="4242235"/>
                <a:ext cx="914400" cy="914400"/>
              </a:xfrm>
              <a:prstGeom prst="ellipse">
                <a:avLst/>
              </a:prstGeom>
              <a:noFill/>
              <a:ln w="146050" cap="flat" cmpd="sng">
                <a:solidFill>
                  <a:srgbClr val="DDEAF6"/>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 name="Google Shape;79;p20"/>
              <p:cNvSpPr/>
              <p:nvPr/>
            </p:nvSpPr>
            <p:spPr>
              <a:xfrm>
                <a:off x="827014" y="4282576"/>
                <a:ext cx="833718" cy="833718"/>
              </a:xfrm>
              <a:prstGeom prst="donut">
                <a:avLst>
                  <a:gd name="adj" fmla="val 15712"/>
                </a:avLst>
              </a:prstGeom>
              <a:solidFill>
                <a:srgbClr val="DDEAF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80" name="Google Shape;80;p20"/>
            <p:cNvGrpSpPr/>
            <p:nvPr/>
          </p:nvGrpSpPr>
          <p:grpSpPr>
            <a:xfrm>
              <a:off x="797199" y="5960453"/>
              <a:ext cx="2110529" cy="2123772"/>
              <a:chOff x="1155958" y="1493228"/>
              <a:chExt cx="2110529" cy="2123772"/>
            </a:xfrm>
          </p:grpSpPr>
          <p:sp>
            <p:nvSpPr>
              <p:cNvPr id="81" name="Google Shape;81;p20"/>
              <p:cNvSpPr/>
              <p:nvPr/>
            </p:nvSpPr>
            <p:spPr>
              <a:xfrm rot="-1669020">
                <a:off x="1435651" y="1763693"/>
                <a:ext cx="1551144" cy="1582841"/>
              </a:xfrm>
              <a:prstGeom prst="ellipse">
                <a:avLst/>
              </a:prstGeom>
              <a:noFill/>
              <a:ln w="222250" cap="flat" cmpd="sng">
                <a:solidFill>
                  <a:srgbClr val="DDEAF6"/>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2" name="Google Shape;82;p20"/>
              <p:cNvSpPr/>
              <p:nvPr/>
            </p:nvSpPr>
            <p:spPr>
              <a:xfrm rot="-1669020">
                <a:off x="1504084" y="1833524"/>
                <a:ext cx="1414278" cy="1443179"/>
              </a:xfrm>
              <a:prstGeom prst="donut">
                <a:avLst>
                  <a:gd name="adj" fmla="val 15712"/>
                </a:avLst>
              </a:prstGeom>
              <a:solidFill>
                <a:srgbClr val="DDEAF6"/>
              </a:solidFill>
              <a:ln w="12700" cap="flat" cmpd="sng">
                <a:solidFill>
                  <a:srgbClr val="DDEAF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83" name="Google Shape;83;p20"/>
            <p:cNvGrpSpPr/>
            <p:nvPr/>
          </p:nvGrpSpPr>
          <p:grpSpPr>
            <a:xfrm>
              <a:off x="174206" y="5214775"/>
              <a:ext cx="1188720" cy="1188720"/>
              <a:chOff x="174206" y="5214775"/>
              <a:chExt cx="1188720" cy="1188720"/>
            </a:xfrm>
          </p:grpSpPr>
          <p:sp>
            <p:nvSpPr>
              <p:cNvPr id="84" name="Google Shape;84;p20"/>
              <p:cNvSpPr/>
              <p:nvPr/>
            </p:nvSpPr>
            <p:spPr>
              <a:xfrm>
                <a:off x="174206" y="5214775"/>
                <a:ext cx="1188720" cy="1188720"/>
              </a:xfrm>
              <a:prstGeom prst="ellipse">
                <a:avLst/>
              </a:prstGeom>
              <a:noFill/>
              <a:ln w="209550" cap="flat" cmpd="sng">
                <a:solidFill>
                  <a:srgbClr val="DDEAF6"/>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 name="Google Shape;85;p20"/>
              <p:cNvSpPr/>
              <p:nvPr/>
            </p:nvSpPr>
            <p:spPr>
              <a:xfrm>
                <a:off x="226650" y="5267218"/>
                <a:ext cx="1083833" cy="1083833"/>
              </a:xfrm>
              <a:prstGeom prst="donut">
                <a:avLst>
                  <a:gd name="adj" fmla="val 15712"/>
                </a:avLst>
              </a:prstGeom>
              <a:solidFill>
                <a:srgbClr val="DDEAF6"/>
              </a:solidFill>
              <a:ln w="12700" cap="flat" cmpd="sng">
                <a:solidFill>
                  <a:srgbClr val="DDEAF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3"/>
        <p:cNvGrpSpPr/>
        <p:nvPr/>
      </p:nvGrpSpPr>
      <p:grpSpPr>
        <a:xfrm>
          <a:off x="0" y="0"/>
          <a:ext cx="0" cy="0"/>
          <a:chOff x="0" y="0"/>
          <a:chExt cx="0" cy="0"/>
        </a:xfrm>
      </p:grpSpPr>
      <p:sp>
        <p:nvSpPr>
          <p:cNvPr id="104" name="Google Shape;10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105" name="Google Shape;105;p22"/>
          <p:cNvGrpSpPr/>
          <p:nvPr/>
        </p:nvGrpSpPr>
        <p:grpSpPr>
          <a:xfrm>
            <a:off x="161327" y="4001294"/>
            <a:ext cx="2733523" cy="3841989"/>
            <a:chOff x="174206" y="4242235"/>
            <a:chExt cx="2733523" cy="3841989"/>
          </a:xfrm>
        </p:grpSpPr>
        <p:grpSp>
          <p:nvGrpSpPr>
            <p:cNvPr id="106" name="Google Shape;106;p22"/>
            <p:cNvGrpSpPr/>
            <p:nvPr/>
          </p:nvGrpSpPr>
          <p:grpSpPr>
            <a:xfrm>
              <a:off x="786672" y="4242235"/>
              <a:ext cx="914400" cy="914400"/>
              <a:chOff x="786672" y="4242235"/>
              <a:chExt cx="914400" cy="914400"/>
            </a:xfrm>
          </p:grpSpPr>
          <p:sp>
            <p:nvSpPr>
              <p:cNvPr id="107" name="Google Shape;107;p22"/>
              <p:cNvSpPr/>
              <p:nvPr/>
            </p:nvSpPr>
            <p:spPr>
              <a:xfrm>
                <a:off x="786672" y="4242235"/>
                <a:ext cx="914400" cy="914400"/>
              </a:xfrm>
              <a:prstGeom prst="ellipse">
                <a:avLst/>
              </a:prstGeom>
              <a:noFill/>
              <a:ln w="146050" cap="flat" cmpd="sng">
                <a:solidFill>
                  <a:srgbClr val="DDEAF6"/>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8" name="Google Shape;108;p22"/>
              <p:cNvSpPr/>
              <p:nvPr/>
            </p:nvSpPr>
            <p:spPr>
              <a:xfrm>
                <a:off x="827014" y="4282576"/>
                <a:ext cx="833718" cy="833718"/>
              </a:xfrm>
              <a:prstGeom prst="donut">
                <a:avLst>
                  <a:gd name="adj" fmla="val 15712"/>
                </a:avLst>
              </a:prstGeom>
              <a:solidFill>
                <a:srgbClr val="DDEAF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09" name="Google Shape;109;p22"/>
            <p:cNvGrpSpPr/>
            <p:nvPr/>
          </p:nvGrpSpPr>
          <p:grpSpPr>
            <a:xfrm>
              <a:off x="797199" y="5960453"/>
              <a:ext cx="2110529" cy="2123772"/>
              <a:chOff x="1155958" y="1493228"/>
              <a:chExt cx="2110529" cy="2123772"/>
            </a:xfrm>
          </p:grpSpPr>
          <p:sp>
            <p:nvSpPr>
              <p:cNvPr id="110" name="Google Shape;110;p22"/>
              <p:cNvSpPr/>
              <p:nvPr/>
            </p:nvSpPr>
            <p:spPr>
              <a:xfrm rot="-1669020">
                <a:off x="1435651" y="1763693"/>
                <a:ext cx="1551144" cy="1582841"/>
              </a:xfrm>
              <a:prstGeom prst="ellipse">
                <a:avLst/>
              </a:prstGeom>
              <a:noFill/>
              <a:ln w="222250" cap="flat" cmpd="sng">
                <a:solidFill>
                  <a:srgbClr val="DDEAF6"/>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 name="Google Shape;111;p22"/>
              <p:cNvSpPr/>
              <p:nvPr/>
            </p:nvSpPr>
            <p:spPr>
              <a:xfrm rot="-1669020">
                <a:off x="1504084" y="1833524"/>
                <a:ext cx="1414278" cy="1443179"/>
              </a:xfrm>
              <a:prstGeom prst="donut">
                <a:avLst>
                  <a:gd name="adj" fmla="val 15712"/>
                </a:avLst>
              </a:prstGeom>
              <a:solidFill>
                <a:srgbClr val="DDEAF6"/>
              </a:solidFill>
              <a:ln w="12700" cap="flat" cmpd="sng">
                <a:solidFill>
                  <a:srgbClr val="DDEAF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12" name="Google Shape;112;p22"/>
            <p:cNvGrpSpPr/>
            <p:nvPr/>
          </p:nvGrpSpPr>
          <p:grpSpPr>
            <a:xfrm>
              <a:off x="174206" y="5214775"/>
              <a:ext cx="1188720" cy="1188720"/>
              <a:chOff x="174206" y="5214775"/>
              <a:chExt cx="1188720" cy="1188720"/>
            </a:xfrm>
          </p:grpSpPr>
          <p:sp>
            <p:nvSpPr>
              <p:cNvPr id="113" name="Google Shape;113;p22"/>
              <p:cNvSpPr/>
              <p:nvPr/>
            </p:nvSpPr>
            <p:spPr>
              <a:xfrm>
                <a:off x="174206" y="5214775"/>
                <a:ext cx="1188720" cy="1188720"/>
              </a:xfrm>
              <a:prstGeom prst="ellipse">
                <a:avLst/>
              </a:prstGeom>
              <a:noFill/>
              <a:ln w="209550" cap="flat" cmpd="sng">
                <a:solidFill>
                  <a:srgbClr val="DDEAF6"/>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 name="Google Shape;114;p22"/>
              <p:cNvSpPr/>
              <p:nvPr/>
            </p:nvSpPr>
            <p:spPr>
              <a:xfrm>
                <a:off x="226650" y="5267218"/>
                <a:ext cx="1083833" cy="1083833"/>
              </a:xfrm>
              <a:prstGeom prst="donut">
                <a:avLst>
                  <a:gd name="adj" fmla="val 15712"/>
                </a:avLst>
              </a:prstGeom>
              <a:solidFill>
                <a:srgbClr val="DDEAF6"/>
              </a:solidFill>
              <a:ln w="12700" cap="flat" cmpd="sng">
                <a:solidFill>
                  <a:srgbClr val="DDEAF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115" name="Google Shape;115;p22"/>
          <p:cNvPicPr preferRelativeResize="0"/>
          <p:nvPr/>
        </p:nvPicPr>
        <p:blipFill rotWithShape="1">
          <a:blip r:embed="rId2">
            <a:alphaModFix/>
          </a:blip>
          <a:srcRect r="5962" b="9643"/>
          <a:stretch/>
        </p:blipFill>
        <p:spPr>
          <a:xfrm>
            <a:off x="-7764" y="0"/>
            <a:ext cx="12199763" cy="68580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6"/>
        <p:cNvGrpSpPr/>
        <p:nvPr/>
      </p:nvGrpSpPr>
      <p:grpSpPr>
        <a:xfrm>
          <a:off x="0" y="0"/>
          <a:ext cx="0" cy="0"/>
          <a:chOff x="0" y="0"/>
          <a:chExt cx="0" cy="0"/>
        </a:xfrm>
      </p:grpSpPr>
      <p:sp>
        <p:nvSpPr>
          <p:cNvPr id="147" name="Google Shape;147;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2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 name="Google Shape;149;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150" name="Google Shape;150;p25"/>
          <p:cNvGrpSpPr/>
          <p:nvPr/>
        </p:nvGrpSpPr>
        <p:grpSpPr>
          <a:xfrm>
            <a:off x="161327" y="4001294"/>
            <a:ext cx="2733523" cy="3841989"/>
            <a:chOff x="174206" y="4242235"/>
            <a:chExt cx="2733523" cy="3841989"/>
          </a:xfrm>
        </p:grpSpPr>
        <p:grpSp>
          <p:nvGrpSpPr>
            <p:cNvPr id="151" name="Google Shape;151;p25"/>
            <p:cNvGrpSpPr/>
            <p:nvPr/>
          </p:nvGrpSpPr>
          <p:grpSpPr>
            <a:xfrm>
              <a:off x="786672" y="4242235"/>
              <a:ext cx="914400" cy="914400"/>
              <a:chOff x="786672" y="4242235"/>
              <a:chExt cx="914400" cy="914400"/>
            </a:xfrm>
          </p:grpSpPr>
          <p:sp>
            <p:nvSpPr>
              <p:cNvPr id="152" name="Google Shape;152;p25"/>
              <p:cNvSpPr/>
              <p:nvPr/>
            </p:nvSpPr>
            <p:spPr>
              <a:xfrm>
                <a:off x="786672" y="4242235"/>
                <a:ext cx="914400" cy="914400"/>
              </a:xfrm>
              <a:prstGeom prst="ellipse">
                <a:avLst/>
              </a:prstGeom>
              <a:noFill/>
              <a:ln w="146050" cap="flat" cmpd="sng">
                <a:solidFill>
                  <a:srgbClr val="DDEAF6"/>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3" name="Google Shape;153;p25"/>
              <p:cNvSpPr/>
              <p:nvPr/>
            </p:nvSpPr>
            <p:spPr>
              <a:xfrm>
                <a:off x="827014" y="4282576"/>
                <a:ext cx="833718" cy="833718"/>
              </a:xfrm>
              <a:prstGeom prst="donut">
                <a:avLst>
                  <a:gd name="adj" fmla="val 15712"/>
                </a:avLst>
              </a:prstGeom>
              <a:solidFill>
                <a:srgbClr val="DDEAF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54" name="Google Shape;154;p25"/>
            <p:cNvGrpSpPr/>
            <p:nvPr/>
          </p:nvGrpSpPr>
          <p:grpSpPr>
            <a:xfrm>
              <a:off x="797199" y="5960453"/>
              <a:ext cx="2110529" cy="2123772"/>
              <a:chOff x="1155958" y="1493228"/>
              <a:chExt cx="2110529" cy="2123772"/>
            </a:xfrm>
          </p:grpSpPr>
          <p:sp>
            <p:nvSpPr>
              <p:cNvPr id="155" name="Google Shape;155;p25"/>
              <p:cNvSpPr/>
              <p:nvPr/>
            </p:nvSpPr>
            <p:spPr>
              <a:xfrm rot="-1669020">
                <a:off x="1435651" y="1763693"/>
                <a:ext cx="1551144" cy="1582841"/>
              </a:xfrm>
              <a:prstGeom prst="ellipse">
                <a:avLst/>
              </a:prstGeom>
              <a:noFill/>
              <a:ln w="222250" cap="flat" cmpd="sng">
                <a:solidFill>
                  <a:srgbClr val="DDEAF6"/>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6" name="Google Shape;156;p25"/>
              <p:cNvSpPr/>
              <p:nvPr/>
            </p:nvSpPr>
            <p:spPr>
              <a:xfrm rot="-1669020">
                <a:off x="1504084" y="1833524"/>
                <a:ext cx="1414278" cy="1443179"/>
              </a:xfrm>
              <a:prstGeom prst="donut">
                <a:avLst>
                  <a:gd name="adj" fmla="val 15712"/>
                </a:avLst>
              </a:prstGeom>
              <a:solidFill>
                <a:srgbClr val="DDEAF6"/>
              </a:solidFill>
              <a:ln w="12700" cap="flat" cmpd="sng">
                <a:solidFill>
                  <a:srgbClr val="DDEAF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57" name="Google Shape;157;p25"/>
            <p:cNvGrpSpPr/>
            <p:nvPr/>
          </p:nvGrpSpPr>
          <p:grpSpPr>
            <a:xfrm>
              <a:off x="174206" y="5214775"/>
              <a:ext cx="1188720" cy="1188720"/>
              <a:chOff x="174206" y="5214775"/>
              <a:chExt cx="1188720" cy="1188720"/>
            </a:xfrm>
          </p:grpSpPr>
          <p:sp>
            <p:nvSpPr>
              <p:cNvPr id="158" name="Google Shape;158;p25"/>
              <p:cNvSpPr/>
              <p:nvPr/>
            </p:nvSpPr>
            <p:spPr>
              <a:xfrm>
                <a:off x="174206" y="5214775"/>
                <a:ext cx="1188720" cy="1188720"/>
              </a:xfrm>
              <a:prstGeom prst="ellipse">
                <a:avLst/>
              </a:prstGeom>
              <a:noFill/>
              <a:ln w="209550" cap="flat" cmpd="sng">
                <a:solidFill>
                  <a:srgbClr val="DDEAF6"/>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9" name="Google Shape;159;p25"/>
              <p:cNvSpPr/>
              <p:nvPr/>
            </p:nvSpPr>
            <p:spPr>
              <a:xfrm>
                <a:off x="226650" y="5267218"/>
                <a:ext cx="1083833" cy="1083833"/>
              </a:xfrm>
              <a:prstGeom prst="donut">
                <a:avLst>
                  <a:gd name="adj" fmla="val 15712"/>
                </a:avLst>
              </a:prstGeom>
              <a:solidFill>
                <a:srgbClr val="DDEAF6"/>
              </a:solidFill>
              <a:ln w="12700" cap="flat" cmpd="sng">
                <a:solidFill>
                  <a:srgbClr val="DDEAF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0"/>
        <p:cNvGrpSpPr/>
        <p:nvPr/>
      </p:nvGrpSpPr>
      <p:grpSpPr>
        <a:xfrm>
          <a:off x="0" y="0"/>
          <a:ext cx="0" cy="0"/>
          <a:chOff x="0" y="0"/>
          <a:chExt cx="0" cy="0"/>
        </a:xfrm>
      </p:grpSpPr>
      <p:sp>
        <p:nvSpPr>
          <p:cNvPr id="161" name="Google Shape;161;p2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2" name="Google Shape;162;p2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164" name="Google Shape;164;p26"/>
          <p:cNvGrpSpPr/>
          <p:nvPr/>
        </p:nvGrpSpPr>
        <p:grpSpPr>
          <a:xfrm>
            <a:off x="161327" y="4001294"/>
            <a:ext cx="2733523" cy="3841989"/>
            <a:chOff x="174206" y="4242235"/>
            <a:chExt cx="2733523" cy="3841989"/>
          </a:xfrm>
        </p:grpSpPr>
        <p:grpSp>
          <p:nvGrpSpPr>
            <p:cNvPr id="165" name="Google Shape;165;p26"/>
            <p:cNvGrpSpPr/>
            <p:nvPr/>
          </p:nvGrpSpPr>
          <p:grpSpPr>
            <a:xfrm>
              <a:off x="786672" y="4242235"/>
              <a:ext cx="914400" cy="914400"/>
              <a:chOff x="786672" y="4242235"/>
              <a:chExt cx="914400" cy="914400"/>
            </a:xfrm>
          </p:grpSpPr>
          <p:sp>
            <p:nvSpPr>
              <p:cNvPr id="166" name="Google Shape;166;p26"/>
              <p:cNvSpPr/>
              <p:nvPr/>
            </p:nvSpPr>
            <p:spPr>
              <a:xfrm>
                <a:off x="786672" y="4242235"/>
                <a:ext cx="914400" cy="914400"/>
              </a:xfrm>
              <a:prstGeom prst="ellipse">
                <a:avLst/>
              </a:prstGeom>
              <a:noFill/>
              <a:ln w="146050" cap="flat" cmpd="sng">
                <a:solidFill>
                  <a:srgbClr val="DDEAF6"/>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7" name="Google Shape;167;p26"/>
              <p:cNvSpPr/>
              <p:nvPr/>
            </p:nvSpPr>
            <p:spPr>
              <a:xfrm>
                <a:off x="827014" y="4282576"/>
                <a:ext cx="833718" cy="833718"/>
              </a:xfrm>
              <a:prstGeom prst="donut">
                <a:avLst>
                  <a:gd name="adj" fmla="val 15712"/>
                </a:avLst>
              </a:prstGeom>
              <a:solidFill>
                <a:srgbClr val="DDEAF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68" name="Google Shape;168;p26"/>
            <p:cNvGrpSpPr/>
            <p:nvPr/>
          </p:nvGrpSpPr>
          <p:grpSpPr>
            <a:xfrm>
              <a:off x="797199" y="5960453"/>
              <a:ext cx="2110529" cy="2123772"/>
              <a:chOff x="1155958" y="1493228"/>
              <a:chExt cx="2110529" cy="2123772"/>
            </a:xfrm>
          </p:grpSpPr>
          <p:sp>
            <p:nvSpPr>
              <p:cNvPr id="169" name="Google Shape;169;p26"/>
              <p:cNvSpPr/>
              <p:nvPr/>
            </p:nvSpPr>
            <p:spPr>
              <a:xfrm rot="-1669020">
                <a:off x="1435651" y="1763693"/>
                <a:ext cx="1551144" cy="1582841"/>
              </a:xfrm>
              <a:prstGeom prst="ellipse">
                <a:avLst/>
              </a:prstGeom>
              <a:noFill/>
              <a:ln w="222250" cap="flat" cmpd="sng">
                <a:solidFill>
                  <a:srgbClr val="DDEAF6"/>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0" name="Google Shape;170;p26"/>
              <p:cNvSpPr/>
              <p:nvPr/>
            </p:nvSpPr>
            <p:spPr>
              <a:xfrm rot="-1669020">
                <a:off x="1504084" y="1833524"/>
                <a:ext cx="1414278" cy="1443179"/>
              </a:xfrm>
              <a:prstGeom prst="donut">
                <a:avLst>
                  <a:gd name="adj" fmla="val 15712"/>
                </a:avLst>
              </a:prstGeom>
              <a:solidFill>
                <a:srgbClr val="DDEAF6"/>
              </a:solidFill>
              <a:ln w="12700" cap="flat" cmpd="sng">
                <a:solidFill>
                  <a:srgbClr val="DDEAF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71" name="Google Shape;171;p26"/>
            <p:cNvGrpSpPr/>
            <p:nvPr/>
          </p:nvGrpSpPr>
          <p:grpSpPr>
            <a:xfrm>
              <a:off x="174206" y="5214775"/>
              <a:ext cx="1188720" cy="1188720"/>
              <a:chOff x="174206" y="5214775"/>
              <a:chExt cx="1188720" cy="1188720"/>
            </a:xfrm>
          </p:grpSpPr>
          <p:sp>
            <p:nvSpPr>
              <p:cNvPr id="172" name="Google Shape;172;p26"/>
              <p:cNvSpPr/>
              <p:nvPr/>
            </p:nvSpPr>
            <p:spPr>
              <a:xfrm>
                <a:off x="174206" y="5214775"/>
                <a:ext cx="1188720" cy="1188720"/>
              </a:xfrm>
              <a:prstGeom prst="ellipse">
                <a:avLst/>
              </a:prstGeom>
              <a:noFill/>
              <a:ln w="209550" cap="flat" cmpd="sng">
                <a:solidFill>
                  <a:srgbClr val="DDEAF6"/>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3" name="Google Shape;173;p26"/>
              <p:cNvSpPr/>
              <p:nvPr/>
            </p:nvSpPr>
            <p:spPr>
              <a:xfrm>
                <a:off x="226650" y="5267218"/>
                <a:ext cx="1083833" cy="1083833"/>
              </a:xfrm>
              <a:prstGeom prst="donut">
                <a:avLst>
                  <a:gd name="adj" fmla="val 15712"/>
                </a:avLst>
              </a:prstGeom>
              <a:solidFill>
                <a:srgbClr val="DDEAF6"/>
              </a:solidFill>
              <a:ln w="12700" cap="flat" cmpd="sng">
                <a:solidFill>
                  <a:srgbClr val="DDEAF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 name="Google Shape;12;p14"/>
          <p:cNvPicPr preferRelativeResize="0"/>
          <p:nvPr/>
        </p:nvPicPr>
        <p:blipFill rotWithShape="1">
          <a:blip r:embed="rId11">
            <a:alphaModFix/>
          </a:blip>
          <a:srcRect/>
          <a:stretch/>
        </p:blipFill>
        <p:spPr>
          <a:xfrm>
            <a:off x="1508344" y="6390042"/>
            <a:ext cx="695916" cy="331432"/>
          </a:xfrm>
          <a:prstGeom prst="rect">
            <a:avLst/>
          </a:prstGeom>
          <a:noFill/>
          <a:ln>
            <a:noFill/>
          </a:ln>
        </p:spPr>
      </p:pic>
      <p:sp>
        <p:nvSpPr>
          <p:cNvPr id="13" name="Google Shape;13;p14"/>
          <p:cNvSpPr txBox="1"/>
          <p:nvPr/>
        </p:nvSpPr>
        <p:spPr>
          <a:xfrm>
            <a:off x="2801738" y="6390042"/>
            <a:ext cx="237917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i="0" u="none" strike="noStrike" cap="none">
                <a:solidFill>
                  <a:schemeClr val="dk1"/>
                </a:solidFill>
                <a:latin typeface="Century Gothic"/>
                <a:ea typeface="Century Gothic"/>
                <a:cs typeface="Century Gothic"/>
                <a:sym typeface="Century Gothic"/>
              </a:rPr>
              <a:t>Preparing TVET for Industry 4.0</a:t>
            </a:r>
            <a:endParaRPr/>
          </a:p>
        </p:txBody>
      </p:sp>
      <p:sp>
        <p:nvSpPr>
          <p:cNvPr id="14" name="Google Shape;14;p14"/>
          <p:cNvSpPr/>
          <p:nvPr/>
        </p:nvSpPr>
        <p:spPr>
          <a:xfrm>
            <a:off x="5460642" y="6356349"/>
            <a:ext cx="6731358" cy="365125"/>
          </a:xfrm>
          <a:prstGeom prst="rect">
            <a:avLst/>
          </a:prstGeom>
          <a:gradFill>
            <a:gsLst>
              <a:gs pos="0">
                <a:srgbClr val="21ACDF"/>
              </a:gs>
              <a:gs pos="76000">
                <a:srgbClr val="18447A"/>
              </a:gs>
              <a:gs pos="87000">
                <a:srgbClr val="22456E"/>
              </a:gs>
              <a:gs pos="100000">
                <a:srgbClr val="1C3A5E"/>
              </a:gs>
            </a:gsLst>
            <a:path path="circle">
              <a:fillToRect l="50000" t="50000" r="50000" b="50000"/>
            </a:path>
            <a:tileRect/>
          </a:gra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 name="Google Shape;15;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u="none">
                <a:solidFill>
                  <a:schemeClr val="lt1"/>
                </a:solidFill>
                <a:latin typeface="Calibri"/>
                <a:ea typeface="Calibri"/>
                <a:cs typeface="Calibri"/>
                <a:sym typeface="Calibri"/>
              </a:defRPr>
            </a:lvl1pPr>
            <a:lvl2pPr marL="0" marR="0" lvl="1" indent="0" algn="r" rtl="0">
              <a:spcBef>
                <a:spcPts val="0"/>
              </a:spcBef>
              <a:buNone/>
              <a:defRPr sz="1200" b="0" u="none">
                <a:solidFill>
                  <a:schemeClr val="lt1"/>
                </a:solidFill>
                <a:latin typeface="Calibri"/>
                <a:ea typeface="Calibri"/>
                <a:cs typeface="Calibri"/>
                <a:sym typeface="Calibri"/>
              </a:defRPr>
            </a:lvl2pPr>
            <a:lvl3pPr marL="0" marR="0" lvl="2" indent="0" algn="r" rtl="0">
              <a:spcBef>
                <a:spcPts val="0"/>
              </a:spcBef>
              <a:buNone/>
              <a:defRPr sz="1200" b="0" u="none">
                <a:solidFill>
                  <a:schemeClr val="lt1"/>
                </a:solidFill>
                <a:latin typeface="Calibri"/>
                <a:ea typeface="Calibri"/>
                <a:cs typeface="Calibri"/>
                <a:sym typeface="Calibri"/>
              </a:defRPr>
            </a:lvl3pPr>
            <a:lvl4pPr marL="0" marR="0" lvl="3" indent="0" algn="r" rtl="0">
              <a:spcBef>
                <a:spcPts val="0"/>
              </a:spcBef>
              <a:buNone/>
              <a:defRPr sz="1200" b="0" u="none">
                <a:solidFill>
                  <a:schemeClr val="lt1"/>
                </a:solidFill>
                <a:latin typeface="Calibri"/>
                <a:ea typeface="Calibri"/>
                <a:cs typeface="Calibri"/>
                <a:sym typeface="Calibri"/>
              </a:defRPr>
            </a:lvl4pPr>
            <a:lvl5pPr marL="0" marR="0" lvl="4" indent="0" algn="r" rtl="0">
              <a:spcBef>
                <a:spcPts val="0"/>
              </a:spcBef>
              <a:buNone/>
              <a:defRPr sz="1200" b="0" u="none">
                <a:solidFill>
                  <a:schemeClr val="lt1"/>
                </a:solidFill>
                <a:latin typeface="Calibri"/>
                <a:ea typeface="Calibri"/>
                <a:cs typeface="Calibri"/>
                <a:sym typeface="Calibri"/>
              </a:defRPr>
            </a:lvl5pPr>
            <a:lvl6pPr marL="0" marR="0" lvl="5" indent="0" algn="r" rtl="0">
              <a:spcBef>
                <a:spcPts val="0"/>
              </a:spcBef>
              <a:buNone/>
              <a:defRPr sz="1200" b="0" u="none">
                <a:solidFill>
                  <a:schemeClr val="lt1"/>
                </a:solidFill>
                <a:latin typeface="Calibri"/>
                <a:ea typeface="Calibri"/>
                <a:cs typeface="Calibri"/>
                <a:sym typeface="Calibri"/>
              </a:defRPr>
            </a:lvl6pPr>
            <a:lvl7pPr marL="0" marR="0" lvl="6" indent="0" algn="r" rtl="0">
              <a:spcBef>
                <a:spcPts val="0"/>
              </a:spcBef>
              <a:buNone/>
              <a:defRPr sz="1200" b="0" u="none">
                <a:solidFill>
                  <a:schemeClr val="lt1"/>
                </a:solidFill>
                <a:latin typeface="Calibri"/>
                <a:ea typeface="Calibri"/>
                <a:cs typeface="Calibri"/>
                <a:sym typeface="Calibri"/>
              </a:defRPr>
            </a:lvl7pPr>
            <a:lvl8pPr marL="0" marR="0" lvl="7" indent="0" algn="r" rtl="0">
              <a:spcBef>
                <a:spcPts val="0"/>
              </a:spcBef>
              <a:buNone/>
              <a:defRPr sz="1200" b="0" u="none">
                <a:solidFill>
                  <a:schemeClr val="lt1"/>
                </a:solidFill>
                <a:latin typeface="Calibri"/>
                <a:ea typeface="Calibri"/>
                <a:cs typeface="Calibri"/>
                <a:sym typeface="Calibri"/>
              </a:defRPr>
            </a:lvl8pPr>
            <a:lvl9pPr marL="0" marR="0" lvl="8" indent="0" algn="r" rtl="0">
              <a:spcBef>
                <a:spcPts val="0"/>
              </a:spcBef>
              <a:buNone/>
              <a:defRPr sz="1200" b="0" u="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6" name="Google Shape;16;p14"/>
          <p:cNvSpPr/>
          <p:nvPr/>
        </p:nvSpPr>
        <p:spPr>
          <a:xfrm>
            <a:off x="0" y="6356350"/>
            <a:ext cx="838200" cy="365125"/>
          </a:xfrm>
          <a:prstGeom prst="rect">
            <a:avLst/>
          </a:prstGeom>
          <a:gradFill>
            <a:gsLst>
              <a:gs pos="0">
                <a:srgbClr val="21ACDF"/>
              </a:gs>
              <a:gs pos="76000">
                <a:srgbClr val="18447A"/>
              </a:gs>
              <a:gs pos="87000">
                <a:srgbClr val="22456E"/>
              </a:gs>
              <a:gs pos="100000">
                <a:srgbClr val="1C3A5E"/>
              </a:gs>
            </a:gsLst>
            <a:path path="circle">
              <a:fillToRect l="50000" t="50000" r="50000" b="50000"/>
            </a:path>
            <a:tileRect/>
          </a:gra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9" r:id="rId8"/>
    <p:sldLayoutId id="2147483660"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aims-rihed.net/" TargetMode="External"/><Relationship Id="rId5" Type="http://schemas.openxmlformats.org/officeDocument/2006/relationships/hyperlink" Target="https://www.aunsec.org/" TargetMode="Externa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seatvet.seameo.org/#tab2" TargetMode="External"/><Relationship Id="rId2" Type="http://schemas.openxmlformats.org/officeDocument/2006/relationships/hyperlink" Target="https://seatvet.seameo.org/#tab1" TargetMode="External"/><Relationship Id="rId1" Type="http://schemas.openxmlformats.org/officeDocument/2006/relationships/slideLayout" Target="../slideLayouts/slideLayout6.xml"/><Relationship Id="rId6" Type="http://schemas.openxmlformats.org/officeDocument/2006/relationships/hyperlink" Target="https://seatvet.seameo.org/#tab5" TargetMode="External"/><Relationship Id="rId5" Type="http://schemas.openxmlformats.org/officeDocument/2006/relationships/hyperlink" Target="https://seatvet.seameo.org/#tab4" TargetMode="External"/><Relationship Id="rId4" Type="http://schemas.openxmlformats.org/officeDocument/2006/relationships/hyperlink" Target="https://seatvet.seameo.org/#tab3"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s://www.emerald.com/insight/content/doi/10.1108/IJSHE-10-2018-0197/full/html#ref068"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emerald.com/insight/content/doi/10.1108/IJSHE-10-2018-0197/full/html#ref058"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hyperlink" Target="https://www.emerald.com/insight/content/doi/10.1108/IJSHE-10-2018-0197/full/html#ref018"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hyperlink" Target="https://www.emerald.com/insight/content/doi/10.1108/IJSHE-10-2018-0197/full/html#ref080" TargetMode="Externa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emerald.com/insight/content/doi/10.1108/IJSHE-10-2018-0197/full/html#ref034"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hyperlink" Target="http://www.ravte-asia.rmutt.ac.th/" TargetMode="External"/><Relationship Id="rId4" Type="http://schemas.openxmlformats.org/officeDocument/2006/relationships/hyperlink" Target="https://seatvet.seameo.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
          <p:cNvSpPr txBox="1">
            <a:spLocks noGrp="1"/>
          </p:cNvSpPr>
          <p:nvPr>
            <p:ph type="ctrTitle"/>
          </p:nvPr>
        </p:nvSpPr>
        <p:spPr>
          <a:xfrm>
            <a:off x="714044" y="2151822"/>
            <a:ext cx="10763913" cy="2720280"/>
          </a:xfrm>
          <a:prstGeom prst="rect">
            <a:avLst/>
          </a:prstGeom>
          <a:noFill/>
          <a:ln>
            <a:noFill/>
          </a:ln>
        </p:spPr>
        <p:txBody>
          <a:bodyPr spcFirstLastPara="1" wrap="square" lIns="91425" tIns="45700" rIns="91425" bIns="45700" anchor="b" anchorCtr="0">
            <a:noAutofit/>
          </a:bodyPr>
          <a:lstStyle/>
          <a:p>
            <a:pPr>
              <a:buClr>
                <a:srgbClr val="222A78"/>
              </a:buClr>
              <a:buSzPts val="2400"/>
            </a:pPr>
            <a:r>
              <a:rPr lang="en-US" sz="2400" b="1" kern="1200">
                <a:solidFill>
                  <a:schemeClr val="tx1"/>
                </a:solidFill>
                <a:ea typeface="Times New Roman" panose="02020603050405020304" pitchFamily="18" charset="0"/>
              </a:rPr>
              <a:t>Strengthening Regional Cooperation on Skills Development under the CAREC Program: Key Progress, Challenges, and Opportunities for Collabora</a:t>
            </a:r>
            <a:r>
              <a:rPr lang="en-US" sz="2400" kern="1200">
                <a:solidFill>
                  <a:schemeClr val="tx1"/>
                </a:solidFill>
                <a:latin typeface="Avante garde"/>
                <a:ea typeface="Times New Roman" panose="02020603050405020304" pitchFamily="18" charset="0"/>
              </a:rPr>
              <a:t>tion</a:t>
            </a:r>
            <a:br>
              <a:rPr lang="en-US" sz="2400" kern="1200">
                <a:solidFill>
                  <a:schemeClr val="tx1"/>
                </a:solidFill>
                <a:latin typeface="Avante garde"/>
                <a:ea typeface="Times New Roman" panose="02020603050405020304" pitchFamily="18" charset="0"/>
              </a:rPr>
            </a:br>
            <a:r>
              <a:rPr lang="en-US" sz="2000" kern="1200">
                <a:solidFill>
                  <a:schemeClr val="tx1"/>
                </a:solidFill>
                <a:latin typeface="Avante garde"/>
                <a:ea typeface="Times New Roman" panose="02020603050405020304" pitchFamily="18" charset="0"/>
              </a:rPr>
              <a:t>Inception Meeting and International Expert Roundtable </a:t>
            </a:r>
            <a:br>
              <a:rPr lang="en-US" sz="2000" kern="1200">
                <a:solidFill>
                  <a:schemeClr val="tx1"/>
                </a:solidFill>
                <a:latin typeface="Avante garde"/>
                <a:ea typeface="Times New Roman" panose="02020603050405020304" pitchFamily="18" charset="0"/>
              </a:rPr>
            </a:br>
            <a:r>
              <a:rPr lang="en-US" sz="2000" kern="1200">
                <a:solidFill>
                  <a:schemeClr val="tx1"/>
                </a:solidFill>
                <a:latin typeface="Avante garde"/>
                <a:ea typeface="Times New Roman" panose="02020603050405020304" pitchFamily="18" charset="0"/>
              </a:rPr>
              <a:t>30–31 May 2022, Tbilisi, Georgia</a:t>
            </a:r>
            <a:br>
              <a:rPr lang="en-US" sz="2400">
                <a:solidFill>
                  <a:schemeClr val="tx1"/>
                </a:solidFill>
              </a:rPr>
            </a:br>
            <a:br>
              <a:rPr lang="en-US" sz="2400" b="1" dirty="0">
                <a:solidFill>
                  <a:schemeClr val="tx1"/>
                </a:solidFill>
              </a:rPr>
            </a:br>
            <a:br>
              <a:rPr lang="en-US" sz="2000" b="1" dirty="0">
                <a:solidFill>
                  <a:schemeClr val="tx1"/>
                </a:solidFill>
              </a:rPr>
            </a:br>
            <a:r>
              <a:rPr lang="en-US" sz="2800" b="1" dirty="0">
                <a:solidFill>
                  <a:schemeClr val="tx1"/>
                </a:solidFill>
              </a:rPr>
              <a:t>Frontiers for Reform: </a:t>
            </a:r>
            <a:br>
              <a:rPr lang="en-US" sz="2800" b="1" dirty="0">
                <a:solidFill>
                  <a:schemeClr val="tx1"/>
                </a:solidFill>
              </a:rPr>
            </a:br>
            <a:r>
              <a:rPr lang="en-US" sz="2800" b="1" dirty="0">
                <a:solidFill>
                  <a:schemeClr val="tx1"/>
                </a:solidFill>
              </a:rPr>
              <a:t>Creating and Sustaining University and TVET Networks </a:t>
            </a:r>
            <a:endParaRPr sz="2800" b="1" dirty="0">
              <a:solidFill>
                <a:schemeClr val="tx1"/>
              </a:solidFill>
            </a:endParaRPr>
          </a:p>
        </p:txBody>
      </p:sp>
      <p:sp>
        <p:nvSpPr>
          <p:cNvPr id="180" name="Google Shape;180;p1"/>
          <p:cNvSpPr txBox="1">
            <a:spLocks noGrp="1"/>
          </p:cNvSpPr>
          <p:nvPr>
            <p:ph type="subTitle" idx="1"/>
          </p:nvPr>
        </p:nvSpPr>
        <p:spPr>
          <a:xfrm>
            <a:off x="6024874" y="5757054"/>
            <a:ext cx="5630589" cy="748223"/>
          </a:xfrm>
          <a:prstGeom prst="rect">
            <a:avLst/>
          </a:prstGeom>
          <a:noFill/>
          <a:ln>
            <a:noFill/>
          </a:ln>
        </p:spPr>
        <p:txBody>
          <a:bodyPr spcFirstLastPara="1" wrap="square" lIns="91425" tIns="45700" rIns="91425" bIns="45700" anchor="t" anchorCtr="0">
            <a:normAutofit fontScale="70000" lnSpcReduction="20000"/>
          </a:bodyPr>
          <a:lstStyle/>
          <a:p>
            <a:pPr marL="0" lvl="0" indent="0" algn="r" rtl="0">
              <a:lnSpc>
                <a:spcPct val="90000"/>
              </a:lnSpc>
              <a:spcBef>
                <a:spcPts val="0"/>
              </a:spcBef>
              <a:spcAft>
                <a:spcPts val="0"/>
              </a:spcAft>
              <a:buClr>
                <a:schemeClr val="lt1"/>
              </a:buClr>
              <a:buSzPct val="100000"/>
              <a:buNone/>
            </a:pPr>
            <a:r>
              <a:rPr lang="en-US" sz="2800" b="1" dirty="0">
                <a:solidFill>
                  <a:schemeClr val="lt1"/>
                </a:solidFill>
              </a:rPr>
              <a:t>ALIAS ABU BAKAR</a:t>
            </a:r>
          </a:p>
          <a:p>
            <a:pPr marL="0" lvl="0" indent="0" algn="r" rtl="0">
              <a:lnSpc>
                <a:spcPct val="90000"/>
              </a:lnSpc>
              <a:spcBef>
                <a:spcPts val="0"/>
              </a:spcBef>
              <a:spcAft>
                <a:spcPts val="0"/>
              </a:spcAft>
              <a:buClr>
                <a:schemeClr val="lt1"/>
              </a:buClr>
              <a:buSzPct val="100000"/>
              <a:buNone/>
            </a:pPr>
            <a:r>
              <a:rPr lang="en-US" sz="2600" dirty="0">
                <a:solidFill>
                  <a:schemeClr val="bg1"/>
                </a:solidFill>
              </a:rPr>
              <a:t>Centre Director</a:t>
            </a:r>
            <a:endParaRPr sz="2600" dirty="0">
              <a:solidFill>
                <a:schemeClr val="bg1"/>
              </a:solidFill>
            </a:endParaRPr>
          </a:p>
          <a:p>
            <a:pPr marL="0" lvl="0" indent="0" algn="r" rtl="0">
              <a:lnSpc>
                <a:spcPct val="90000"/>
              </a:lnSpc>
              <a:spcBef>
                <a:spcPts val="0"/>
              </a:spcBef>
              <a:spcAft>
                <a:spcPts val="0"/>
              </a:spcAft>
              <a:buClr>
                <a:schemeClr val="lt1"/>
              </a:buClr>
              <a:buSzPct val="100000"/>
              <a:buNone/>
            </a:pPr>
            <a:r>
              <a:rPr lang="en-US" sz="2600" dirty="0">
                <a:solidFill>
                  <a:schemeClr val="lt1"/>
                </a:solidFill>
              </a:rPr>
              <a:t>SEAMEO VOCTECH Regional Centre</a:t>
            </a:r>
            <a:endParaRPr sz="2600" dirty="0"/>
          </a:p>
        </p:txBody>
      </p:sp>
      <p:pic>
        <p:nvPicPr>
          <p:cNvPr id="182" name="Google Shape;182;p1"/>
          <p:cNvPicPr preferRelativeResize="0"/>
          <p:nvPr/>
        </p:nvPicPr>
        <p:blipFill rotWithShape="1">
          <a:blip r:embed="rId3">
            <a:alphaModFix/>
          </a:blip>
          <a:srcRect/>
          <a:stretch/>
        </p:blipFill>
        <p:spPr>
          <a:xfrm rot="-431452" flipH="1">
            <a:off x="-260324" y="3174918"/>
            <a:ext cx="7389796" cy="4218131"/>
          </a:xfrm>
          <a:prstGeom prst="rect">
            <a:avLst/>
          </a:prstGeom>
          <a:noFill/>
          <a:ln>
            <a:noFill/>
          </a:ln>
        </p:spPr>
      </p:pic>
      <p:sp>
        <p:nvSpPr>
          <p:cNvPr id="5" name="TextBox 4">
            <a:extLst>
              <a:ext uri="{FF2B5EF4-FFF2-40B4-BE49-F238E27FC236}">
                <a16:creationId xmlns:a16="http://schemas.microsoft.com/office/drawing/2014/main" id="{9E189C52-B1CF-8D89-2C4A-CC61F34F073B}"/>
              </a:ext>
            </a:extLst>
          </p:cNvPr>
          <p:cNvSpPr txBox="1"/>
          <p:nvPr/>
        </p:nvSpPr>
        <p:spPr>
          <a:xfrm>
            <a:off x="6096000" y="5449277"/>
            <a:ext cx="6139474" cy="307777"/>
          </a:xfrm>
          <a:prstGeom prst="rect">
            <a:avLst/>
          </a:prstGeom>
          <a:noFill/>
        </p:spPr>
        <p:txBody>
          <a:bodyPr wrap="square" rtlCol="0">
            <a:spAutoFit/>
          </a:bodyPr>
          <a:lstStyle/>
          <a:p>
            <a:pPr algn="ctr"/>
            <a:r>
              <a:rPr lang="en-US" b="1" i="1" dirty="0">
                <a:solidFill>
                  <a:schemeClr val="bg1"/>
                </a:solidFill>
              </a:rPr>
              <a:t>Creating and Sustaining University and TVET Networks</a:t>
            </a:r>
            <a:endParaRPr lang="en-GB" i="1"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10"/>
          <p:cNvPicPr preferRelativeResize="0"/>
          <p:nvPr/>
        </p:nvPicPr>
        <p:blipFill rotWithShape="1">
          <a:blip r:embed="rId3">
            <a:alphaModFix/>
          </a:blip>
          <a:srcRect/>
          <a:stretch/>
        </p:blipFill>
        <p:spPr>
          <a:xfrm>
            <a:off x="8507490" y="1103290"/>
            <a:ext cx="3324225" cy="1371600"/>
          </a:xfrm>
          <a:prstGeom prst="rect">
            <a:avLst/>
          </a:prstGeom>
          <a:noFill/>
          <a:ln>
            <a:noFill/>
          </a:ln>
        </p:spPr>
      </p:pic>
      <p:pic>
        <p:nvPicPr>
          <p:cNvPr id="278" name="Google Shape;278;p10"/>
          <p:cNvPicPr preferRelativeResize="0"/>
          <p:nvPr/>
        </p:nvPicPr>
        <p:blipFill rotWithShape="1">
          <a:blip r:embed="rId4">
            <a:alphaModFix/>
          </a:blip>
          <a:srcRect t="7890" b="15180"/>
          <a:stretch/>
        </p:blipFill>
        <p:spPr>
          <a:xfrm>
            <a:off x="2671586" y="4851605"/>
            <a:ext cx="2894013" cy="1481503"/>
          </a:xfrm>
          <a:prstGeom prst="rect">
            <a:avLst/>
          </a:prstGeom>
          <a:noFill/>
          <a:ln>
            <a:noFill/>
          </a:ln>
        </p:spPr>
      </p:pic>
      <p:sp>
        <p:nvSpPr>
          <p:cNvPr id="279" name="Google Shape;279;p10"/>
          <p:cNvSpPr txBox="1">
            <a:spLocks noGrp="1"/>
          </p:cNvSpPr>
          <p:nvPr>
            <p:ph type="title"/>
          </p:nvPr>
        </p:nvSpPr>
        <p:spPr>
          <a:xfrm>
            <a:off x="838200" y="365126"/>
            <a:ext cx="10515600" cy="57785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2456E"/>
              </a:buClr>
              <a:buSzPct val="100000"/>
              <a:buFont typeface="Calibri"/>
              <a:buNone/>
            </a:pPr>
            <a:r>
              <a:rPr lang="en-US"/>
              <a:t>Existing Regional HE Networks in Southeast Asia</a:t>
            </a:r>
            <a:endParaRPr b="1"/>
          </a:p>
        </p:txBody>
      </p:sp>
      <p:sp>
        <p:nvSpPr>
          <p:cNvPr id="280" name="Google Shape;28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sp>
        <p:nvSpPr>
          <p:cNvPr id="281" name="Google Shape;281;p10"/>
          <p:cNvSpPr/>
          <p:nvPr/>
        </p:nvSpPr>
        <p:spPr>
          <a:xfrm>
            <a:off x="288921" y="2451147"/>
            <a:ext cx="3003489" cy="1076853"/>
          </a:xfrm>
          <a:prstGeom prst="roundRect">
            <a:avLst>
              <a:gd name="adj" fmla="val 20036"/>
            </a:avLst>
          </a:prstGeom>
          <a:solidFill>
            <a:srgbClr val="A4D6FD"/>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ASEAN University Network (AUN):</a:t>
            </a:r>
            <a:endParaRPr sz="2000">
              <a:solidFill>
                <a:schemeClr val="dk1"/>
              </a:solidFill>
              <a:latin typeface="Calibri"/>
              <a:ea typeface="Calibri"/>
              <a:cs typeface="Calibri"/>
              <a:sym typeface="Calibri"/>
            </a:endParaRPr>
          </a:p>
        </p:txBody>
      </p:sp>
      <p:sp>
        <p:nvSpPr>
          <p:cNvPr id="282" name="Google Shape;282;p10"/>
          <p:cNvSpPr/>
          <p:nvPr/>
        </p:nvSpPr>
        <p:spPr>
          <a:xfrm>
            <a:off x="288923" y="3748084"/>
            <a:ext cx="3003488" cy="1288087"/>
          </a:xfrm>
          <a:prstGeom prst="roundRect">
            <a:avLst>
              <a:gd name="adj" fmla="val 20036"/>
            </a:avLst>
          </a:prstGeom>
          <a:solidFill>
            <a:srgbClr val="A4D6FD"/>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r>
              <a:rPr lang="en-US" sz="2000">
                <a:solidFill>
                  <a:srgbClr val="000000"/>
                </a:solidFill>
                <a:latin typeface="Calibri"/>
                <a:ea typeface="Calibri"/>
                <a:cs typeface="Calibri"/>
                <a:sym typeface="Calibri"/>
              </a:rPr>
              <a:t>The Asian International Mobility for Students (AIMS) Programme under SEAMEO-RIHED:</a:t>
            </a:r>
            <a:endParaRPr/>
          </a:p>
        </p:txBody>
      </p:sp>
      <p:sp>
        <p:nvSpPr>
          <p:cNvPr id="283" name="Google Shape;283;p10"/>
          <p:cNvSpPr/>
          <p:nvPr/>
        </p:nvSpPr>
        <p:spPr>
          <a:xfrm>
            <a:off x="3409345" y="2451147"/>
            <a:ext cx="8422370" cy="1076853"/>
          </a:xfrm>
          <a:prstGeom prst="roundRect">
            <a:avLst>
              <a:gd name="adj" fmla="val 20036"/>
            </a:avLst>
          </a:prstGeom>
          <a:solidFill>
            <a:srgbClr val="FCE5CD"/>
          </a:solidFill>
          <a:ln>
            <a:noFill/>
          </a:ln>
        </p:spPr>
        <p:txBody>
          <a:bodyPr spcFirstLastPara="1" wrap="square" lIns="91425" tIns="91425" rIns="91425" bIns="91425" anchor="ctr" anchorCtr="0">
            <a:noAutofit/>
          </a:bodyPr>
          <a:lstStyle/>
          <a:p>
            <a:pPr marL="285750" marR="0" lvl="1" indent="-285750" algn="l" rtl="0">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Offering cooperation among universities in ASEAN by promoting collaborative studies and research programs on the priority areas identified by ASEAN.</a:t>
            </a:r>
            <a:endParaRPr/>
          </a:p>
          <a:p>
            <a:pPr marL="285750" marR="0" lvl="1" indent="-285750" algn="l" rtl="0">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Website: </a:t>
            </a:r>
            <a:r>
              <a:rPr lang="en-US" sz="1800" b="0" i="0" u="sng" strike="noStrike" cap="none">
                <a:solidFill>
                  <a:srgbClr val="00000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https://www.aunsec.org</a:t>
            </a:r>
            <a:endParaRPr sz="1800" b="0" i="0" u="none" strike="noStrike" cap="none">
              <a:solidFill>
                <a:srgbClr val="000000"/>
              </a:solidFill>
              <a:latin typeface="Calibri"/>
              <a:ea typeface="Calibri"/>
              <a:cs typeface="Calibri"/>
              <a:sym typeface="Calibri"/>
            </a:endParaRPr>
          </a:p>
        </p:txBody>
      </p:sp>
      <p:sp>
        <p:nvSpPr>
          <p:cNvPr id="284" name="Google Shape;284;p10"/>
          <p:cNvSpPr/>
          <p:nvPr/>
        </p:nvSpPr>
        <p:spPr>
          <a:xfrm>
            <a:off x="3409345" y="3744150"/>
            <a:ext cx="8422371" cy="1288086"/>
          </a:xfrm>
          <a:prstGeom prst="roundRect">
            <a:avLst>
              <a:gd name="adj" fmla="val 20036"/>
            </a:avLst>
          </a:prstGeom>
          <a:solidFill>
            <a:srgbClr val="FCE5CD"/>
          </a:solidFill>
          <a:ln>
            <a:noFill/>
          </a:ln>
        </p:spPr>
        <p:txBody>
          <a:bodyPr spcFirstLastPara="1" wrap="square" lIns="91425" tIns="91425" rIns="91425" bIns="91425" anchor="ctr" anchorCtr="0">
            <a:noAutofit/>
          </a:bodyPr>
          <a:lstStyle/>
          <a:p>
            <a:pPr marL="285750" marR="0" lvl="1" indent="-285750" algn="l" rtl="0">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Supports the mobility of students and enhance cooperation in higher education among countries in Asia.</a:t>
            </a:r>
            <a:endParaRPr/>
          </a:p>
          <a:p>
            <a:pPr marL="285750" marR="0" lvl="1" indent="-285750" algn="l" rtl="0">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Website:  </a:t>
            </a:r>
            <a:r>
              <a:rPr lang="en-US" sz="1800" b="0" i="0" u="sng" strike="noStrike" cap="none">
                <a:solidFill>
                  <a:srgbClr val="000000"/>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https://aims-rihed.net</a:t>
            </a:r>
            <a:endParaRPr sz="1800" b="0" i="0" u="none" strike="noStrike" cap="none">
              <a:solidFill>
                <a:srgbClr val="000000"/>
              </a:solidFill>
              <a:latin typeface="Calibri"/>
              <a:ea typeface="Calibri"/>
              <a:cs typeface="Calibri"/>
              <a:sym typeface="Calibri"/>
            </a:endParaRPr>
          </a:p>
        </p:txBody>
      </p:sp>
      <p:sp>
        <p:nvSpPr>
          <p:cNvPr id="10" name="TextBox 9">
            <a:extLst>
              <a:ext uri="{FF2B5EF4-FFF2-40B4-BE49-F238E27FC236}">
                <a16:creationId xmlns:a16="http://schemas.microsoft.com/office/drawing/2014/main" id="{7592B54D-1EE7-42BD-9426-2529198159CA}"/>
              </a:ext>
            </a:extLst>
          </p:cNvPr>
          <p:cNvSpPr txBox="1"/>
          <p:nvPr/>
        </p:nvSpPr>
        <p:spPr>
          <a:xfrm>
            <a:off x="5540863" y="6389183"/>
            <a:ext cx="6139474" cy="276999"/>
          </a:xfrm>
          <a:prstGeom prst="rect">
            <a:avLst/>
          </a:prstGeom>
          <a:noFill/>
        </p:spPr>
        <p:txBody>
          <a:bodyPr wrap="square" rtlCol="0">
            <a:spAutoFit/>
          </a:bodyPr>
          <a:lstStyle/>
          <a:p>
            <a:r>
              <a:rPr lang="en-US" sz="1200" b="1" i="1" dirty="0">
                <a:solidFill>
                  <a:schemeClr val="bg1"/>
                </a:solidFill>
              </a:rPr>
              <a:t>Creating and Sustaining University and TVET Networks</a:t>
            </a:r>
            <a:endParaRPr lang="en-GB" sz="1200" i="1" dirty="0">
              <a:solidFill>
                <a:schemeClr val="bg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11"/>
          <p:cNvSpPr txBox="1">
            <a:spLocks noGrp="1"/>
          </p:cNvSpPr>
          <p:nvPr>
            <p:ph type="title"/>
          </p:nvPr>
        </p:nvSpPr>
        <p:spPr>
          <a:xfrm>
            <a:off x="838200" y="253000"/>
            <a:ext cx="10775674" cy="118320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2456E"/>
              </a:buClr>
              <a:buSzPct val="100000"/>
              <a:buFont typeface="Calibri"/>
              <a:buNone/>
            </a:pPr>
            <a:r>
              <a:rPr lang="en-US"/>
              <a:t>Lessons Learnt from Creating and Sustaining the Networks</a:t>
            </a:r>
            <a:endParaRPr/>
          </a:p>
        </p:txBody>
      </p:sp>
      <p:sp>
        <p:nvSpPr>
          <p:cNvPr id="290" name="Google Shape;290;p11"/>
          <p:cNvSpPr txBox="1">
            <a:spLocks noGrp="1"/>
          </p:cNvSpPr>
          <p:nvPr>
            <p:ph type="body" idx="1"/>
          </p:nvPr>
        </p:nvSpPr>
        <p:spPr>
          <a:xfrm>
            <a:off x="838200" y="2119745"/>
            <a:ext cx="10515600" cy="405721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Limited networks that link TVET and HE.</a:t>
            </a:r>
            <a:endParaRPr/>
          </a:p>
          <a:p>
            <a:pPr marL="0" lvl="0" indent="0" algn="l" rtl="0">
              <a:lnSpc>
                <a:spcPct val="90000"/>
              </a:lnSpc>
              <a:spcBef>
                <a:spcPts val="1000"/>
              </a:spcBef>
              <a:spcAft>
                <a:spcPts val="0"/>
              </a:spcAft>
              <a:buClr>
                <a:schemeClr val="dk1"/>
              </a:buClr>
              <a:buSzPts val="1400"/>
              <a:buNone/>
            </a:pPr>
            <a:endParaRPr sz="1400"/>
          </a:p>
          <a:p>
            <a:pPr marL="228600" lvl="0" indent="-228600" algn="l" rtl="0">
              <a:lnSpc>
                <a:spcPct val="90000"/>
              </a:lnSpc>
              <a:spcBef>
                <a:spcPts val="1000"/>
              </a:spcBef>
              <a:spcAft>
                <a:spcPts val="0"/>
              </a:spcAft>
              <a:buClr>
                <a:schemeClr val="dk1"/>
              </a:buClr>
              <a:buSzPts val="2800"/>
              <a:buChar char="•"/>
            </a:pPr>
            <a:r>
              <a:rPr lang="en-US"/>
              <a:t>Importance of articulations between TVET and HE to assure continuity and to encourage/incentivise  TVET enrollment.</a:t>
            </a:r>
            <a:endParaRPr/>
          </a:p>
          <a:p>
            <a:pPr marL="0" lvl="0" indent="0" algn="l" rtl="0">
              <a:lnSpc>
                <a:spcPct val="90000"/>
              </a:lnSpc>
              <a:spcBef>
                <a:spcPts val="1000"/>
              </a:spcBef>
              <a:spcAft>
                <a:spcPts val="0"/>
              </a:spcAft>
              <a:buClr>
                <a:schemeClr val="dk1"/>
              </a:buClr>
              <a:buSzPts val="1400"/>
              <a:buNone/>
            </a:pPr>
            <a:endParaRPr sz="1400"/>
          </a:p>
          <a:p>
            <a:pPr marL="228600" lvl="0" indent="-228600" algn="l" rtl="0">
              <a:lnSpc>
                <a:spcPct val="90000"/>
              </a:lnSpc>
              <a:spcBef>
                <a:spcPts val="1000"/>
              </a:spcBef>
              <a:spcAft>
                <a:spcPts val="0"/>
              </a:spcAft>
              <a:buClr>
                <a:schemeClr val="dk1"/>
              </a:buClr>
              <a:buSzPts val="2800"/>
              <a:buChar char="•"/>
            </a:pPr>
            <a:r>
              <a:rPr lang="en-US"/>
              <a:t>The need  of curriculum mapping for horizontal exchange.</a:t>
            </a:r>
            <a:endParaRPr/>
          </a:p>
          <a:p>
            <a:pPr marL="0" lvl="0" indent="0" algn="l" rtl="0">
              <a:lnSpc>
                <a:spcPct val="90000"/>
              </a:lnSpc>
              <a:spcBef>
                <a:spcPts val="1000"/>
              </a:spcBef>
              <a:spcAft>
                <a:spcPts val="0"/>
              </a:spcAft>
              <a:buClr>
                <a:schemeClr val="dk1"/>
              </a:buClr>
              <a:buSzPts val="1400"/>
              <a:buNone/>
            </a:pPr>
            <a:endParaRPr sz="1400"/>
          </a:p>
          <a:p>
            <a:pPr marL="228600" lvl="0" indent="-228600" algn="l" rtl="0">
              <a:lnSpc>
                <a:spcPct val="90000"/>
              </a:lnSpc>
              <a:spcBef>
                <a:spcPts val="1000"/>
              </a:spcBef>
              <a:spcAft>
                <a:spcPts val="0"/>
              </a:spcAft>
              <a:buClr>
                <a:schemeClr val="dk1"/>
              </a:buClr>
              <a:buSzPts val="2800"/>
              <a:buChar char="•"/>
            </a:pPr>
            <a:r>
              <a:rPr lang="en-US"/>
              <a:t>Sustainability of collaborations through awareness and assurance of benefits of  all network members</a:t>
            </a:r>
            <a:endParaRPr/>
          </a:p>
        </p:txBody>
      </p:sp>
      <p:sp>
        <p:nvSpPr>
          <p:cNvPr id="291" name="Google Shape;291;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sp>
        <p:nvSpPr>
          <p:cNvPr id="5" name="TextBox 4">
            <a:extLst>
              <a:ext uri="{FF2B5EF4-FFF2-40B4-BE49-F238E27FC236}">
                <a16:creationId xmlns:a16="http://schemas.microsoft.com/office/drawing/2014/main" id="{1D48DF37-12AC-497A-A4AA-1D3A50D489AA}"/>
              </a:ext>
            </a:extLst>
          </p:cNvPr>
          <p:cNvSpPr txBox="1"/>
          <p:nvPr/>
        </p:nvSpPr>
        <p:spPr>
          <a:xfrm>
            <a:off x="5540863" y="6389183"/>
            <a:ext cx="6139474" cy="276999"/>
          </a:xfrm>
          <a:prstGeom prst="rect">
            <a:avLst/>
          </a:prstGeom>
          <a:noFill/>
        </p:spPr>
        <p:txBody>
          <a:bodyPr wrap="square" rtlCol="0">
            <a:spAutoFit/>
          </a:bodyPr>
          <a:lstStyle/>
          <a:p>
            <a:r>
              <a:rPr lang="en-US" sz="1200" b="1" i="1" dirty="0">
                <a:solidFill>
                  <a:schemeClr val="bg1"/>
                </a:solidFill>
              </a:rPr>
              <a:t>Creating and Sustaining University and TVET Networks</a:t>
            </a:r>
            <a:endParaRPr lang="en-GB" sz="1200" i="1" dirty="0">
              <a:solidFill>
                <a:schemeClr val="bg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12"/>
          <p:cNvSpPr txBox="1">
            <a:spLocks noGrp="1"/>
          </p:cNvSpPr>
          <p:nvPr>
            <p:ph type="title"/>
          </p:nvPr>
        </p:nvSpPr>
        <p:spPr>
          <a:xfrm>
            <a:off x="838200" y="253000"/>
            <a:ext cx="10515600" cy="118320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2456E"/>
              </a:buClr>
              <a:buSzPts val="4000"/>
              <a:buFont typeface="Calibri"/>
              <a:buNone/>
            </a:pPr>
            <a:r>
              <a:rPr lang="en-US"/>
              <a:t>Way Forward</a:t>
            </a:r>
            <a:endParaRPr/>
          </a:p>
        </p:txBody>
      </p:sp>
      <p:sp>
        <p:nvSpPr>
          <p:cNvPr id="297" name="Google Shape;297;p12"/>
          <p:cNvSpPr txBox="1">
            <a:spLocks noGrp="1"/>
          </p:cNvSpPr>
          <p:nvPr>
            <p:ph type="body" idx="1"/>
          </p:nvPr>
        </p:nvSpPr>
        <p:spPr>
          <a:xfrm>
            <a:off x="838200" y="2128768"/>
            <a:ext cx="10515600" cy="3705501"/>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Synergise the existing networks</a:t>
            </a:r>
            <a:endParaRPr/>
          </a:p>
          <a:p>
            <a:pPr marL="228600" lvl="0" indent="-228600" algn="l" rtl="0">
              <a:lnSpc>
                <a:spcPct val="90000"/>
              </a:lnSpc>
              <a:spcBef>
                <a:spcPts val="1000"/>
              </a:spcBef>
              <a:spcAft>
                <a:spcPts val="0"/>
              </a:spcAft>
              <a:buClr>
                <a:schemeClr val="dk1"/>
              </a:buClr>
              <a:buSzPts val="2800"/>
              <a:buChar char="•"/>
            </a:pPr>
            <a:r>
              <a:rPr lang="en-US"/>
              <a:t>Assess the effectiveness of existing networks and enhance them according to current requirements</a:t>
            </a:r>
            <a:endParaRPr/>
          </a:p>
          <a:p>
            <a:pPr marL="228600" lvl="0" indent="-228600" algn="l" rtl="0">
              <a:lnSpc>
                <a:spcPct val="90000"/>
              </a:lnSpc>
              <a:spcBef>
                <a:spcPts val="1000"/>
              </a:spcBef>
              <a:spcAft>
                <a:spcPts val="0"/>
              </a:spcAft>
              <a:buClr>
                <a:schemeClr val="dk1"/>
              </a:buClr>
              <a:buSzPts val="2800"/>
              <a:buChar char="•"/>
            </a:pPr>
            <a:r>
              <a:rPr lang="en-US"/>
              <a:t>Socialise and utilise the current networks and expand their members</a:t>
            </a:r>
            <a:endParaRPr/>
          </a:p>
          <a:p>
            <a:pPr marL="228600" lvl="0" indent="-228600" algn="l" rtl="0">
              <a:lnSpc>
                <a:spcPct val="90000"/>
              </a:lnSpc>
              <a:spcBef>
                <a:spcPts val="1000"/>
              </a:spcBef>
              <a:spcAft>
                <a:spcPts val="0"/>
              </a:spcAft>
              <a:buClr>
                <a:schemeClr val="dk1"/>
              </a:buClr>
              <a:buSzPts val="2800"/>
              <a:buChar char="•"/>
            </a:pPr>
            <a:r>
              <a:rPr lang="en-US"/>
              <a:t>Create new networks, if necessary, that link and articulate collaboration between TVET and HE institutions at the national, regional, and global level.</a:t>
            </a:r>
            <a:endParaRPr/>
          </a:p>
        </p:txBody>
      </p:sp>
      <p:sp>
        <p:nvSpPr>
          <p:cNvPr id="298" name="Google Shape;298;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
        <p:nvSpPr>
          <p:cNvPr id="5" name="TextBox 4">
            <a:extLst>
              <a:ext uri="{FF2B5EF4-FFF2-40B4-BE49-F238E27FC236}">
                <a16:creationId xmlns:a16="http://schemas.microsoft.com/office/drawing/2014/main" id="{188FAB48-1D76-41BE-9DD3-DEB3C2F94BFE}"/>
              </a:ext>
            </a:extLst>
          </p:cNvPr>
          <p:cNvSpPr txBox="1"/>
          <p:nvPr/>
        </p:nvSpPr>
        <p:spPr>
          <a:xfrm>
            <a:off x="5540863" y="6389183"/>
            <a:ext cx="6139474" cy="276999"/>
          </a:xfrm>
          <a:prstGeom prst="rect">
            <a:avLst/>
          </a:prstGeom>
          <a:noFill/>
        </p:spPr>
        <p:txBody>
          <a:bodyPr wrap="square" rtlCol="0">
            <a:spAutoFit/>
          </a:bodyPr>
          <a:lstStyle/>
          <a:p>
            <a:r>
              <a:rPr lang="en-US" sz="1200" b="1" i="1" dirty="0">
                <a:solidFill>
                  <a:schemeClr val="bg1"/>
                </a:solidFill>
              </a:rPr>
              <a:t>Creating and Sustaining University and TVET Networks</a:t>
            </a:r>
            <a:endParaRPr lang="en-GB" sz="1200" i="1" dirty="0">
              <a:solidFill>
                <a:schemeClr val="bg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09972-4FF2-9BA2-1D66-A6411A67E24C}"/>
              </a:ext>
            </a:extLst>
          </p:cNvPr>
          <p:cNvSpPr>
            <a:spLocks noGrp="1"/>
          </p:cNvSpPr>
          <p:nvPr>
            <p:ph type="title"/>
          </p:nvPr>
        </p:nvSpPr>
        <p:spPr>
          <a:xfrm>
            <a:off x="838200" y="252999"/>
            <a:ext cx="10515600" cy="1183203"/>
          </a:xfrm>
        </p:spPr>
        <p:txBody>
          <a:bodyPr/>
          <a:lstStyle/>
          <a:p>
            <a:endParaRPr lang="en-US"/>
          </a:p>
        </p:txBody>
      </p:sp>
      <p:sp>
        <p:nvSpPr>
          <p:cNvPr id="3" name="Text Placeholder 2">
            <a:extLst>
              <a:ext uri="{FF2B5EF4-FFF2-40B4-BE49-F238E27FC236}">
                <a16:creationId xmlns:a16="http://schemas.microsoft.com/office/drawing/2014/main" id="{A7CCA4D8-A49E-C811-3640-DD46021E483B}"/>
              </a:ext>
            </a:extLst>
          </p:cNvPr>
          <p:cNvSpPr>
            <a:spLocks noGrp="1"/>
          </p:cNvSpPr>
          <p:nvPr>
            <p:ph type="body" idx="1"/>
          </p:nvPr>
        </p:nvSpPr>
        <p:spPr>
          <a:xfrm>
            <a:off x="838200" y="2040165"/>
            <a:ext cx="10646230" cy="4136798"/>
          </a:xfrm>
        </p:spPr>
        <p:txBody>
          <a:bodyPr>
            <a:normAutofit fontScale="77500" lnSpcReduction="20000"/>
          </a:bodyPr>
          <a:lstStyle/>
          <a:p>
            <a:pPr marL="114300" indent="0">
              <a:buNone/>
            </a:pPr>
            <a:r>
              <a:rPr lang="en-US" b="0" i="0" dirty="0">
                <a:solidFill>
                  <a:srgbClr val="333333"/>
                </a:solidFill>
                <a:effectLst/>
                <a:latin typeface="Calibri" panose="020F0502020204030204" pitchFamily="34" charset="0"/>
                <a:cs typeface="Calibri" panose="020F0502020204030204" pitchFamily="34" charset="0"/>
              </a:rPr>
              <a:t>Theme: “Working Together towards </a:t>
            </a:r>
            <a:r>
              <a:rPr lang="en-GB" b="0" i="0" dirty="0">
                <a:solidFill>
                  <a:srgbClr val="333333"/>
                </a:solidFill>
                <a:effectLst/>
                <a:latin typeface="Calibri" panose="020F0502020204030204" pitchFamily="34" charset="0"/>
                <a:cs typeface="Calibri" panose="020F0502020204030204" pitchFamily="34" charset="0"/>
              </a:rPr>
              <a:t>Harmonisation</a:t>
            </a:r>
            <a:r>
              <a:rPr lang="en-US" b="0" i="0" dirty="0">
                <a:solidFill>
                  <a:srgbClr val="333333"/>
                </a:solidFill>
                <a:effectLst/>
                <a:latin typeface="Calibri" panose="020F0502020204030204" pitchFamily="34" charset="0"/>
                <a:cs typeface="Calibri" panose="020F0502020204030204" pitchFamily="34" charset="0"/>
              </a:rPr>
              <a:t> and </a:t>
            </a:r>
            <a:r>
              <a:rPr lang="en-US" b="0" i="0" dirty="0" err="1">
                <a:solidFill>
                  <a:srgbClr val="333333"/>
                </a:solidFill>
                <a:effectLst/>
                <a:latin typeface="Calibri" panose="020F0502020204030204" pitchFamily="34" charset="0"/>
                <a:cs typeface="Calibri" panose="020F0502020204030204" pitchFamily="34" charset="0"/>
              </a:rPr>
              <a:t>Internationalisation</a:t>
            </a:r>
            <a:r>
              <a:rPr lang="en-US" b="0" i="0" dirty="0">
                <a:solidFill>
                  <a:srgbClr val="333333"/>
                </a:solidFill>
                <a:effectLst/>
                <a:latin typeface="Calibri" panose="020F0502020204030204" pitchFamily="34" charset="0"/>
                <a:cs typeface="Calibri" panose="020F0502020204030204" pitchFamily="34" charset="0"/>
              </a:rPr>
              <a:t> of TVET in Southeast Asia”.</a:t>
            </a:r>
          </a:p>
          <a:p>
            <a:pPr marL="114300" indent="0">
              <a:buNone/>
            </a:pPr>
            <a:endParaRPr lang="en-US" dirty="0">
              <a:solidFill>
                <a:srgbClr val="333333"/>
              </a:solidFill>
              <a:latin typeface="Calibri" panose="020F0502020204030204" pitchFamily="34" charset="0"/>
              <a:cs typeface="Calibri" panose="020F0502020204030204" pitchFamily="34" charset="0"/>
            </a:endParaRPr>
          </a:p>
          <a:p>
            <a:pPr marL="114300" indent="0">
              <a:buNone/>
            </a:pPr>
            <a:r>
              <a:rPr lang="en-US" b="0" i="0" dirty="0">
                <a:solidFill>
                  <a:srgbClr val="333333"/>
                </a:solidFill>
                <a:effectLst/>
                <a:latin typeface="Calibri" panose="020F0502020204030204" pitchFamily="34" charset="0"/>
                <a:cs typeface="Calibri" panose="020F0502020204030204" pitchFamily="34" charset="0"/>
              </a:rPr>
              <a:t>The establishment of the </a:t>
            </a:r>
            <a:r>
              <a:rPr lang="en-US" b="1" i="0" dirty="0">
                <a:solidFill>
                  <a:srgbClr val="333333"/>
                </a:solidFill>
                <a:effectLst/>
                <a:latin typeface="Calibri" panose="020F0502020204030204" pitchFamily="34" charset="0"/>
                <a:cs typeface="Calibri" panose="020F0502020204030204" pitchFamily="34" charset="0"/>
              </a:rPr>
              <a:t>“SEA-TVET Consortium”</a:t>
            </a:r>
            <a:r>
              <a:rPr lang="en-US" b="0" i="0" dirty="0">
                <a:solidFill>
                  <a:srgbClr val="333333"/>
                </a:solidFill>
                <a:effectLst/>
                <a:latin typeface="Calibri" panose="020F0502020204030204" pitchFamily="34" charset="0"/>
                <a:cs typeface="Calibri" panose="020F0502020204030204" pitchFamily="34" charset="0"/>
              </a:rPr>
              <a:t> was established by SEAMEO in 2015, to achieve the following goals.</a:t>
            </a:r>
            <a:endParaRPr lang="en-US" dirty="0">
              <a:latin typeface="Calibri" panose="020F0502020204030204" pitchFamily="34" charset="0"/>
              <a:cs typeface="Calibri" panose="020F0502020204030204" pitchFamily="34" charset="0"/>
            </a:endParaRPr>
          </a:p>
          <a:p>
            <a:pPr algn="l">
              <a:buFont typeface="+mj-lt"/>
              <a:buAutoNum type="arabicPeriod"/>
            </a:pPr>
            <a:r>
              <a:rPr lang="en-US" b="0" i="0" dirty="0">
                <a:solidFill>
                  <a:srgbClr val="000000"/>
                </a:solidFill>
                <a:effectLst/>
                <a:latin typeface="Calibri" panose="020F0502020204030204" pitchFamily="34" charset="0"/>
                <a:cs typeface="Calibri" panose="020F0502020204030204" pitchFamily="34" charset="0"/>
              </a:rPr>
              <a:t>To leverage the standard and competency of TVET in Southeast Asia through </a:t>
            </a:r>
            <a:r>
              <a:rPr lang="en-GB" b="0" i="0" dirty="0">
                <a:solidFill>
                  <a:srgbClr val="000000"/>
                </a:solidFill>
                <a:effectLst/>
                <a:latin typeface="Calibri" panose="020F0502020204030204" pitchFamily="34" charset="0"/>
                <a:cs typeface="Calibri" panose="020F0502020204030204" pitchFamily="34" charset="0"/>
              </a:rPr>
              <a:t>internationalisation</a:t>
            </a:r>
            <a:r>
              <a:rPr lang="en-US" b="0" i="0" dirty="0">
                <a:solidFill>
                  <a:srgbClr val="000000"/>
                </a:solidFill>
                <a:effectLst/>
                <a:latin typeface="Calibri" panose="020F0502020204030204" pitchFamily="34" charset="0"/>
                <a:cs typeface="Calibri" panose="020F0502020204030204" pitchFamily="34" charset="0"/>
              </a:rPr>
              <a:t> and </a:t>
            </a:r>
            <a:r>
              <a:rPr lang="en-GB" b="0" i="0" dirty="0">
                <a:solidFill>
                  <a:srgbClr val="000000"/>
                </a:solidFill>
                <a:effectLst/>
                <a:latin typeface="Calibri" panose="020F0502020204030204" pitchFamily="34" charset="0"/>
                <a:cs typeface="Calibri" panose="020F0502020204030204" pitchFamily="34" charset="0"/>
              </a:rPr>
              <a:t>harmonisation</a:t>
            </a:r>
            <a:r>
              <a:rPr lang="en-US" b="0" i="0" dirty="0">
                <a:solidFill>
                  <a:srgbClr val="000000"/>
                </a:solidFill>
                <a:effectLst/>
                <a:latin typeface="Calibri" panose="020F0502020204030204" pitchFamily="34" charset="0"/>
                <a:cs typeface="Calibri" panose="020F0502020204030204" pitchFamily="34" charset="0"/>
              </a:rPr>
              <a:t>;</a:t>
            </a:r>
          </a:p>
          <a:p>
            <a:pPr algn="l">
              <a:buFont typeface="+mj-lt"/>
              <a:buAutoNum type="arabicPeriod"/>
            </a:pPr>
            <a:r>
              <a:rPr lang="en-US" b="0" i="0" dirty="0">
                <a:solidFill>
                  <a:srgbClr val="000000"/>
                </a:solidFill>
                <a:effectLst/>
                <a:latin typeface="Calibri" panose="020F0502020204030204" pitchFamily="34" charset="0"/>
                <a:cs typeface="Calibri" panose="020F0502020204030204" pitchFamily="34" charset="0"/>
              </a:rPr>
              <a:t>To promote and develop the curriculum </a:t>
            </a:r>
            <a:r>
              <a:rPr lang="en-US" b="0" i="0" dirty="0" err="1">
                <a:solidFill>
                  <a:srgbClr val="000000"/>
                </a:solidFill>
                <a:effectLst/>
                <a:latin typeface="Calibri" panose="020F0502020204030204" pitchFamily="34" charset="0"/>
                <a:cs typeface="Calibri" panose="020F0502020204030204" pitchFamily="34" charset="0"/>
              </a:rPr>
              <a:t>harmonisation</a:t>
            </a:r>
            <a:r>
              <a:rPr lang="en-US" b="0" i="0" dirty="0">
                <a:solidFill>
                  <a:srgbClr val="000000"/>
                </a:solidFill>
                <a:effectLst/>
                <a:latin typeface="Calibri" panose="020F0502020204030204" pitchFamily="34" charset="0"/>
                <a:cs typeface="Calibri" panose="020F0502020204030204" pitchFamily="34" charset="0"/>
              </a:rPr>
              <a:t>, and </a:t>
            </a:r>
            <a:r>
              <a:rPr lang="en-US" b="0" i="0" dirty="0" err="1">
                <a:solidFill>
                  <a:srgbClr val="000000"/>
                </a:solidFill>
                <a:effectLst/>
                <a:latin typeface="Calibri" panose="020F0502020204030204" pitchFamily="34" charset="0"/>
                <a:cs typeface="Calibri" panose="020F0502020204030204" pitchFamily="34" charset="0"/>
              </a:rPr>
              <a:t>internationalisation</a:t>
            </a:r>
            <a:r>
              <a:rPr lang="en-US" b="0" i="0" dirty="0">
                <a:solidFill>
                  <a:srgbClr val="000000"/>
                </a:solidFill>
                <a:effectLst/>
                <a:latin typeface="Calibri" panose="020F0502020204030204" pitchFamily="34" charset="0"/>
                <a:cs typeface="Calibri" panose="020F0502020204030204" pitchFamily="34" charset="0"/>
              </a:rPr>
              <a:t> of study </a:t>
            </a:r>
            <a:r>
              <a:rPr lang="en-US" b="0" i="0" dirty="0" err="1">
                <a:solidFill>
                  <a:srgbClr val="000000"/>
                </a:solidFill>
                <a:effectLst/>
                <a:latin typeface="Calibri" panose="020F0502020204030204" pitchFamily="34" charset="0"/>
                <a:cs typeface="Calibri" panose="020F0502020204030204" pitchFamily="34" charset="0"/>
              </a:rPr>
              <a:t>programmes</a:t>
            </a:r>
            <a:r>
              <a:rPr lang="en-US" b="0" i="0" dirty="0">
                <a:solidFill>
                  <a:srgbClr val="000000"/>
                </a:solidFill>
                <a:effectLst/>
                <a:latin typeface="Calibri" panose="020F0502020204030204" pitchFamily="34" charset="0"/>
                <a:cs typeface="Calibri" panose="020F0502020204030204" pitchFamily="34" charset="0"/>
              </a:rPr>
              <a:t> through lecturer/student exchange, joint research </a:t>
            </a:r>
            <a:r>
              <a:rPr lang="en-US" b="0" i="0" dirty="0" err="1">
                <a:solidFill>
                  <a:srgbClr val="000000"/>
                </a:solidFill>
                <a:effectLst/>
                <a:latin typeface="Calibri" panose="020F0502020204030204" pitchFamily="34" charset="0"/>
                <a:cs typeface="Calibri" panose="020F0502020204030204" pitchFamily="34" charset="0"/>
              </a:rPr>
              <a:t>programmes</a:t>
            </a:r>
            <a:r>
              <a:rPr lang="en-US" b="0" i="0" dirty="0">
                <a:solidFill>
                  <a:srgbClr val="000000"/>
                </a:solidFill>
                <a:effectLst/>
                <a:latin typeface="Calibri" panose="020F0502020204030204" pitchFamily="34" charset="0"/>
                <a:cs typeface="Calibri" panose="020F0502020204030204" pitchFamily="34" charset="0"/>
              </a:rPr>
              <a:t> and industrial linkages; and</a:t>
            </a:r>
          </a:p>
          <a:p>
            <a:pPr algn="l">
              <a:buFont typeface="+mj-lt"/>
              <a:buAutoNum type="arabicPeriod"/>
            </a:pPr>
            <a:r>
              <a:rPr lang="en-US" b="0" i="0" dirty="0">
                <a:solidFill>
                  <a:srgbClr val="000000"/>
                </a:solidFill>
                <a:effectLst/>
                <a:latin typeface="Calibri" panose="020F0502020204030204" pitchFamily="34" charset="0"/>
                <a:cs typeface="Calibri" panose="020F0502020204030204" pitchFamily="34" charset="0"/>
              </a:rPr>
              <a:t>To create a sustainable networking platform among TVET leaders and institutions in Southeast Asia and industry and other related development agencies and</a:t>
            </a:r>
            <a:r>
              <a:rPr lang="en-GB" b="0" i="0" dirty="0">
                <a:solidFill>
                  <a:srgbClr val="000000"/>
                </a:solidFill>
                <a:effectLst/>
                <a:latin typeface="Calibri" panose="020F0502020204030204" pitchFamily="34" charset="0"/>
                <a:cs typeface="Calibri" panose="020F0502020204030204" pitchFamily="34" charset="0"/>
              </a:rPr>
              <a:t> industry sectors.</a:t>
            </a:r>
          </a:p>
          <a:p>
            <a:endParaRPr lang="en-US" dirty="0"/>
          </a:p>
        </p:txBody>
      </p:sp>
      <p:sp>
        <p:nvSpPr>
          <p:cNvPr id="4" name="Slide Number Placeholder 3">
            <a:extLst>
              <a:ext uri="{FF2B5EF4-FFF2-40B4-BE49-F238E27FC236}">
                <a16:creationId xmlns:a16="http://schemas.microsoft.com/office/drawing/2014/main" id="{273BC41F-B701-E013-7BE6-D566293C34A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pic>
        <p:nvPicPr>
          <p:cNvPr id="5" name="Picture 4">
            <a:extLst>
              <a:ext uri="{FF2B5EF4-FFF2-40B4-BE49-F238E27FC236}">
                <a16:creationId xmlns:a16="http://schemas.microsoft.com/office/drawing/2014/main" id="{47A586F6-7869-BEE9-DA51-9455F193C4DD}"/>
              </a:ext>
            </a:extLst>
          </p:cNvPr>
          <p:cNvPicPr>
            <a:picLocks noChangeAspect="1"/>
          </p:cNvPicPr>
          <p:nvPr/>
        </p:nvPicPr>
        <p:blipFill>
          <a:blip r:embed="rId2"/>
          <a:stretch>
            <a:fillRect/>
          </a:stretch>
        </p:blipFill>
        <p:spPr>
          <a:xfrm>
            <a:off x="-38100" y="-44396"/>
            <a:ext cx="4582886" cy="1901966"/>
          </a:xfrm>
          <a:prstGeom prst="rect">
            <a:avLst/>
          </a:prstGeom>
        </p:spPr>
      </p:pic>
      <p:pic>
        <p:nvPicPr>
          <p:cNvPr id="7" name="Picture 6">
            <a:extLst>
              <a:ext uri="{FF2B5EF4-FFF2-40B4-BE49-F238E27FC236}">
                <a16:creationId xmlns:a16="http://schemas.microsoft.com/office/drawing/2014/main" id="{3C32016A-305F-2BF1-E056-03AF61C30CE3}"/>
              </a:ext>
            </a:extLst>
          </p:cNvPr>
          <p:cNvPicPr>
            <a:picLocks noChangeAspect="1"/>
          </p:cNvPicPr>
          <p:nvPr/>
        </p:nvPicPr>
        <p:blipFill>
          <a:blip r:embed="rId3"/>
          <a:stretch>
            <a:fillRect/>
          </a:stretch>
        </p:blipFill>
        <p:spPr>
          <a:xfrm>
            <a:off x="4544786" y="138199"/>
            <a:ext cx="7496885" cy="1412801"/>
          </a:xfrm>
          <a:prstGeom prst="rect">
            <a:avLst/>
          </a:prstGeom>
        </p:spPr>
      </p:pic>
      <p:sp>
        <p:nvSpPr>
          <p:cNvPr id="8" name="TextBox 7">
            <a:extLst>
              <a:ext uri="{FF2B5EF4-FFF2-40B4-BE49-F238E27FC236}">
                <a16:creationId xmlns:a16="http://schemas.microsoft.com/office/drawing/2014/main" id="{5E74B5D2-64B7-8901-9830-DD32A9CD199C}"/>
              </a:ext>
            </a:extLst>
          </p:cNvPr>
          <p:cNvSpPr txBox="1"/>
          <p:nvPr/>
        </p:nvSpPr>
        <p:spPr>
          <a:xfrm>
            <a:off x="5540863" y="6389183"/>
            <a:ext cx="6139474" cy="276999"/>
          </a:xfrm>
          <a:prstGeom prst="rect">
            <a:avLst/>
          </a:prstGeom>
          <a:noFill/>
        </p:spPr>
        <p:txBody>
          <a:bodyPr wrap="square" rtlCol="0">
            <a:spAutoFit/>
          </a:bodyPr>
          <a:lstStyle/>
          <a:p>
            <a:r>
              <a:rPr lang="en-US" sz="1200" b="1" i="1" dirty="0">
                <a:solidFill>
                  <a:schemeClr val="bg1"/>
                </a:solidFill>
              </a:rPr>
              <a:t>Creating and Sustaining University and TVET Networks</a:t>
            </a:r>
            <a:endParaRPr lang="en-GB" sz="1200" i="1" dirty="0">
              <a:solidFill>
                <a:schemeClr val="bg1"/>
              </a:solidFill>
            </a:endParaRPr>
          </a:p>
        </p:txBody>
      </p:sp>
    </p:spTree>
    <p:extLst>
      <p:ext uri="{BB962C8B-B14F-4D97-AF65-F5344CB8AC3E}">
        <p14:creationId xmlns:p14="http://schemas.microsoft.com/office/powerpoint/2010/main" val="1619027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4981D-7AF7-5876-85F7-72B62A5902AD}"/>
              </a:ext>
            </a:extLst>
          </p:cNvPr>
          <p:cNvSpPr>
            <a:spLocks noGrp="1"/>
          </p:cNvSpPr>
          <p:nvPr>
            <p:ph type="title"/>
          </p:nvPr>
        </p:nvSpPr>
        <p:spPr>
          <a:xfrm>
            <a:off x="838200" y="681037"/>
            <a:ext cx="10515600" cy="1183203"/>
          </a:xfrm>
        </p:spPr>
        <p:txBody>
          <a:bodyPr>
            <a:normAutofit fontScale="90000"/>
          </a:bodyPr>
          <a:lstStyle/>
          <a:p>
            <a:r>
              <a:rPr lang="en-US" b="1" i="0" dirty="0">
                <a:solidFill>
                  <a:srgbClr val="0A4699"/>
                </a:solidFill>
                <a:effectLst/>
                <a:latin typeface="PT Sans" panose="020B0503020203020204" pitchFamily="34" charset="0"/>
              </a:rPr>
              <a:t>Priority Study Areas</a:t>
            </a:r>
            <a:br>
              <a:rPr lang="en-US" b="1" i="0" dirty="0">
                <a:solidFill>
                  <a:srgbClr val="0A4699"/>
                </a:solidFill>
                <a:effectLst/>
                <a:latin typeface="PT Sans" panose="020B0503020203020204" pitchFamily="34" charset="0"/>
              </a:rPr>
            </a:br>
            <a:br>
              <a:rPr lang="en-US" b="1" i="0" dirty="0">
                <a:solidFill>
                  <a:srgbClr val="0A4699"/>
                </a:solidFill>
                <a:effectLst/>
                <a:latin typeface="PT Sans" panose="020B0503020203020204" pitchFamily="34" charset="0"/>
              </a:rPr>
            </a:br>
            <a:r>
              <a:rPr lang="en-US" sz="3600" b="0" i="0" dirty="0">
                <a:solidFill>
                  <a:srgbClr val="333333"/>
                </a:solidFill>
                <a:effectLst/>
                <a:latin typeface="PT Sans" panose="020B0503020203020204" pitchFamily="34" charset="0"/>
              </a:rPr>
              <a:t>Following are the priority study areas of the consortium.</a:t>
            </a:r>
            <a:br>
              <a:rPr lang="en-US" sz="3600" b="0" i="0" dirty="0">
                <a:solidFill>
                  <a:srgbClr val="333333"/>
                </a:solidFill>
                <a:effectLst/>
                <a:latin typeface="PT Sans" panose="020B0503020203020204" pitchFamily="34" charset="0"/>
              </a:rPr>
            </a:br>
            <a:endParaRPr lang="en-US" sz="3600" dirty="0"/>
          </a:p>
        </p:txBody>
      </p:sp>
      <p:sp>
        <p:nvSpPr>
          <p:cNvPr id="3" name="Text Placeholder 2">
            <a:extLst>
              <a:ext uri="{FF2B5EF4-FFF2-40B4-BE49-F238E27FC236}">
                <a16:creationId xmlns:a16="http://schemas.microsoft.com/office/drawing/2014/main" id="{F6048C43-0989-F5F3-A810-929D10E90BEE}"/>
              </a:ext>
            </a:extLst>
          </p:cNvPr>
          <p:cNvSpPr>
            <a:spLocks noGrp="1"/>
          </p:cNvSpPr>
          <p:nvPr>
            <p:ph type="body" idx="1"/>
          </p:nvPr>
        </p:nvSpPr>
        <p:spPr/>
        <p:txBody>
          <a:bodyPr/>
          <a:lstStyle/>
          <a:p>
            <a:r>
              <a:rPr lang="en-US" b="0" i="0" dirty="0">
                <a:solidFill>
                  <a:srgbClr val="333333"/>
                </a:solidFill>
                <a:effectLst/>
                <a:latin typeface="PT Sans" panose="020B0503020203020204" pitchFamily="34" charset="0"/>
              </a:rPr>
              <a:t>Hospitality and tourism</a:t>
            </a:r>
          </a:p>
          <a:p>
            <a:r>
              <a:rPr lang="en-US" b="0" i="0" dirty="0">
                <a:solidFill>
                  <a:srgbClr val="333333"/>
                </a:solidFill>
                <a:effectLst/>
                <a:latin typeface="PT Sans" panose="020B0503020203020204" pitchFamily="34" charset="0"/>
              </a:rPr>
              <a:t>Agriculture, fisheries</a:t>
            </a:r>
          </a:p>
          <a:p>
            <a:r>
              <a:rPr lang="en-US" dirty="0"/>
              <a:t>Electronic, Mechatronics and Manufacturing</a:t>
            </a:r>
          </a:p>
          <a:p>
            <a:r>
              <a:rPr lang="en-US" dirty="0"/>
              <a:t>Construction</a:t>
            </a:r>
          </a:p>
          <a:p>
            <a:r>
              <a:rPr lang="en-US" dirty="0"/>
              <a:t>Commerce</a:t>
            </a:r>
          </a:p>
          <a:p>
            <a:r>
              <a:rPr lang="en-US" dirty="0"/>
              <a:t>More Areas</a:t>
            </a:r>
          </a:p>
          <a:p>
            <a:endParaRPr lang="en-US" sz="800" dirty="0"/>
          </a:p>
          <a:p>
            <a:r>
              <a:rPr lang="en-US" dirty="0"/>
              <a:t>So far, </a:t>
            </a:r>
            <a:r>
              <a:rPr lang="en-US" dirty="0">
                <a:solidFill>
                  <a:srgbClr val="FF0000"/>
                </a:solidFill>
              </a:rPr>
              <a:t>2,164 institutions </a:t>
            </a:r>
            <a:r>
              <a:rPr lang="en-US" dirty="0">
                <a:solidFill>
                  <a:schemeClr val="tx1"/>
                </a:solidFill>
              </a:rPr>
              <a:t>have</a:t>
            </a:r>
            <a:r>
              <a:rPr lang="en-US" dirty="0">
                <a:solidFill>
                  <a:srgbClr val="FF0000"/>
                </a:solidFill>
              </a:rPr>
              <a:t> </a:t>
            </a:r>
            <a:r>
              <a:rPr lang="en-US" dirty="0"/>
              <a:t>registered to be members</a:t>
            </a:r>
          </a:p>
        </p:txBody>
      </p:sp>
      <p:sp>
        <p:nvSpPr>
          <p:cNvPr id="4" name="Slide Number Placeholder 3">
            <a:extLst>
              <a:ext uri="{FF2B5EF4-FFF2-40B4-BE49-F238E27FC236}">
                <a16:creationId xmlns:a16="http://schemas.microsoft.com/office/drawing/2014/main" id="{0FC823D5-98D4-19CD-7306-9AF7F158583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sp>
        <p:nvSpPr>
          <p:cNvPr id="5" name="TextBox 4">
            <a:extLst>
              <a:ext uri="{FF2B5EF4-FFF2-40B4-BE49-F238E27FC236}">
                <a16:creationId xmlns:a16="http://schemas.microsoft.com/office/drawing/2014/main" id="{CE5DCB18-4A9F-E07D-B1AB-EFDDC65193C9}"/>
              </a:ext>
            </a:extLst>
          </p:cNvPr>
          <p:cNvSpPr txBox="1"/>
          <p:nvPr/>
        </p:nvSpPr>
        <p:spPr>
          <a:xfrm>
            <a:off x="5540863" y="6389183"/>
            <a:ext cx="6139474" cy="276999"/>
          </a:xfrm>
          <a:prstGeom prst="rect">
            <a:avLst/>
          </a:prstGeom>
          <a:noFill/>
        </p:spPr>
        <p:txBody>
          <a:bodyPr wrap="square" rtlCol="0">
            <a:spAutoFit/>
          </a:bodyPr>
          <a:lstStyle/>
          <a:p>
            <a:r>
              <a:rPr lang="en-US" sz="1200" b="1" i="1" dirty="0">
                <a:solidFill>
                  <a:schemeClr val="bg1"/>
                </a:solidFill>
              </a:rPr>
              <a:t>Creating and Sustaining University and TVET Networks</a:t>
            </a:r>
            <a:endParaRPr lang="en-GB" sz="1200" i="1" dirty="0">
              <a:solidFill>
                <a:schemeClr val="bg1"/>
              </a:solidFill>
            </a:endParaRPr>
          </a:p>
        </p:txBody>
      </p:sp>
    </p:spTree>
    <p:extLst>
      <p:ext uri="{BB962C8B-B14F-4D97-AF65-F5344CB8AC3E}">
        <p14:creationId xmlns:p14="http://schemas.microsoft.com/office/powerpoint/2010/main" val="948297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FCF08-A51A-FDDF-CF3C-3F5817604A56}"/>
              </a:ext>
            </a:extLst>
          </p:cNvPr>
          <p:cNvSpPr>
            <a:spLocks noGrp="1"/>
          </p:cNvSpPr>
          <p:nvPr>
            <p:ph type="title"/>
          </p:nvPr>
        </p:nvSpPr>
        <p:spPr/>
        <p:txBody>
          <a:bodyPr/>
          <a:lstStyle/>
          <a:p>
            <a:r>
              <a:rPr lang="en-US" b="1" i="0" dirty="0">
                <a:solidFill>
                  <a:srgbClr val="0A4699"/>
                </a:solidFill>
                <a:effectLst/>
                <a:latin typeface="inherit"/>
              </a:rPr>
              <a:t>Main </a:t>
            </a:r>
            <a:r>
              <a:rPr lang="en-US" b="1" i="0" dirty="0" err="1">
                <a:solidFill>
                  <a:srgbClr val="0A4699"/>
                </a:solidFill>
                <a:effectLst/>
                <a:latin typeface="inherit"/>
              </a:rPr>
              <a:t>Activites</a:t>
            </a:r>
            <a:br>
              <a:rPr lang="en-US" b="1" i="0" dirty="0">
                <a:solidFill>
                  <a:srgbClr val="0A4699"/>
                </a:solidFill>
                <a:effectLst/>
                <a:latin typeface="inherit"/>
              </a:rPr>
            </a:br>
            <a:endParaRPr lang="en-US" dirty="0"/>
          </a:p>
        </p:txBody>
      </p:sp>
      <p:sp>
        <p:nvSpPr>
          <p:cNvPr id="3" name="Text Placeholder 2">
            <a:extLst>
              <a:ext uri="{FF2B5EF4-FFF2-40B4-BE49-F238E27FC236}">
                <a16:creationId xmlns:a16="http://schemas.microsoft.com/office/drawing/2014/main" id="{DFEEB031-62BF-E28F-41E2-33B6255BD2BE}"/>
              </a:ext>
            </a:extLst>
          </p:cNvPr>
          <p:cNvSpPr>
            <a:spLocks noGrp="1"/>
          </p:cNvSpPr>
          <p:nvPr>
            <p:ph type="body" idx="1"/>
          </p:nvPr>
        </p:nvSpPr>
        <p:spPr>
          <a:xfrm>
            <a:off x="838200" y="1253331"/>
            <a:ext cx="5181600" cy="4351338"/>
          </a:xfrm>
        </p:spPr>
        <p:txBody>
          <a:bodyPr>
            <a:normAutofit/>
          </a:bodyPr>
          <a:lstStyle/>
          <a:p>
            <a:pPr marL="114300" indent="0" algn="l">
              <a:buNone/>
            </a:pPr>
            <a:r>
              <a:rPr lang="en-US" b="0" i="0" dirty="0">
                <a:solidFill>
                  <a:srgbClr val="333333"/>
                </a:solidFill>
                <a:effectLst/>
                <a:latin typeface="PT Sans" panose="020B0503020203020204" pitchFamily="34" charset="0"/>
              </a:rPr>
              <a:t>The main activities under SEA-TVET consortium are :</a:t>
            </a:r>
          </a:p>
          <a:p>
            <a:pPr algn="l">
              <a:buFont typeface="Arial" panose="020B0604020202020204" pitchFamily="34" charset="0"/>
              <a:buChar char="•"/>
            </a:pPr>
            <a:r>
              <a:rPr lang="en-US" b="1" i="0" strike="noStrike" dirty="0">
                <a:solidFill>
                  <a:srgbClr val="0A4699"/>
                </a:solidFill>
                <a:effectLst/>
                <a:latin typeface="PT Sans" panose="020B0503020203020204" pitchFamily="34" charset="0"/>
                <a:hlinkClick r:id="rId2"/>
              </a:rPr>
              <a:t> Students Exchange</a:t>
            </a:r>
            <a:endParaRPr lang="en-US" b="0" i="0" dirty="0">
              <a:solidFill>
                <a:srgbClr val="000000"/>
              </a:solidFill>
              <a:effectLst/>
              <a:latin typeface="PT Sans" panose="020B0503020203020204" pitchFamily="34" charset="0"/>
            </a:endParaRPr>
          </a:p>
          <a:p>
            <a:pPr algn="l">
              <a:buFont typeface="Arial" panose="020B0604020202020204" pitchFamily="34" charset="0"/>
              <a:buChar char="•"/>
            </a:pPr>
            <a:r>
              <a:rPr lang="en-US" b="0" i="0" strike="noStrike" dirty="0">
                <a:solidFill>
                  <a:srgbClr val="333333"/>
                </a:solidFill>
                <a:effectLst/>
                <a:latin typeface="PT Sans" panose="020B0503020203020204" pitchFamily="34" charset="0"/>
                <a:hlinkClick r:id="rId3"/>
              </a:rPr>
              <a:t> Staff Exchange</a:t>
            </a:r>
            <a:endParaRPr lang="en-US" b="0" i="0" dirty="0">
              <a:solidFill>
                <a:srgbClr val="000000"/>
              </a:solidFill>
              <a:effectLst/>
              <a:latin typeface="PT Sans" panose="020B0503020203020204" pitchFamily="34" charset="0"/>
            </a:endParaRPr>
          </a:p>
          <a:p>
            <a:pPr algn="l">
              <a:buFont typeface="Arial" panose="020B0604020202020204" pitchFamily="34" charset="0"/>
              <a:buChar char="•"/>
            </a:pPr>
            <a:r>
              <a:rPr lang="en-US" b="0" i="0" strike="noStrike" dirty="0">
                <a:solidFill>
                  <a:srgbClr val="333333"/>
                </a:solidFill>
                <a:effectLst/>
                <a:latin typeface="PT Sans" panose="020B0503020203020204" pitchFamily="34" charset="0"/>
                <a:hlinkClick r:id="rId4"/>
              </a:rPr>
              <a:t> Industrial Attachment</a:t>
            </a:r>
            <a:endParaRPr lang="en-US" b="0" i="0" dirty="0">
              <a:solidFill>
                <a:srgbClr val="000000"/>
              </a:solidFill>
              <a:effectLst/>
              <a:latin typeface="PT Sans" panose="020B0503020203020204" pitchFamily="34" charset="0"/>
            </a:endParaRPr>
          </a:p>
          <a:p>
            <a:pPr algn="l">
              <a:buFont typeface="Arial" panose="020B0604020202020204" pitchFamily="34" charset="0"/>
              <a:buChar char="•"/>
            </a:pPr>
            <a:r>
              <a:rPr lang="en-US" b="0" i="0" strike="noStrike" dirty="0">
                <a:solidFill>
                  <a:srgbClr val="333333"/>
                </a:solidFill>
                <a:effectLst/>
                <a:latin typeface="PT Sans" panose="020B0503020203020204" pitchFamily="34" charset="0"/>
                <a:hlinkClick r:id="rId5"/>
              </a:rPr>
              <a:t> Sharing Expertise and Resources</a:t>
            </a:r>
            <a:endParaRPr lang="en-US" b="0" i="0" dirty="0">
              <a:solidFill>
                <a:srgbClr val="000000"/>
              </a:solidFill>
              <a:effectLst/>
              <a:latin typeface="PT Sans" panose="020B0503020203020204" pitchFamily="34" charset="0"/>
            </a:endParaRPr>
          </a:p>
          <a:p>
            <a:pPr algn="l">
              <a:buFont typeface="Arial" panose="020B0604020202020204" pitchFamily="34" charset="0"/>
              <a:buChar char="•"/>
            </a:pPr>
            <a:r>
              <a:rPr lang="en-US" b="0" i="0" strike="noStrike" dirty="0">
                <a:solidFill>
                  <a:srgbClr val="333333"/>
                </a:solidFill>
                <a:effectLst/>
                <a:latin typeface="PT Sans" panose="020B0503020203020204" pitchFamily="34" charset="0"/>
                <a:hlinkClick r:id="rId6"/>
              </a:rPr>
              <a:t> Research Collaboration</a:t>
            </a:r>
            <a:endParaRPr lang="en-US" b="0" i="0" dirty="0">
              <a:solidFill>
                <a:srgbClr val="000000"/>
              </a:solidFill>
              <a:effectLst/>
              <a:latin typeface="PT Sans" panose="020B0503020203020204" pitchFamily="34" charset="0"/>
            </a:endParaRPr>
          </a:p>
          <a:p>
            <a:endParaRPr lang="en-US" dirty="0"/>
          </a:p>
        </p:txBody>
      </p:sp>
      <p:sp>
        <p:nvSpPr>
          <p:cNvPr id="4" name="Text Placeholder 3">
            <a:extLst>
              <a:ext uri="{FF2B5EF4-FFF2-40B4-BE49-F238E27FC236}">
                <a16:creationId xmlns:a16="http://schemas.microsoft.com/office/drawing/2014/main" id="{86F8C7AF-0A5A-E591-C9C0-592F7E2A82FE}"/>
              </a:ext>
            </a:extLst>
          </p:cNvPr>
          <p:cNvSpPr>
            <a:spLocks noGrp="1"/>
          </p:cNvSpPr>
          <p:nvPr>
            <p:ph type="body" idx="2"/>
          </p:nvPr>
        </p:nvSpPr>
        <p:spPr>
          <a:xfrm>
            <a:off x="6172202" y="1472010"/>
            <a:ext cx="5693227" cy="4351338"/>
          </a:xfrm>
        </p:spPr>
        <p:txBody>
          <a:bodyPr>
            <a:normAutofit fontScale="85000" lnSpcReduction="20000"/>
          </a:bodyPr>
          <a:lstStyle/>
          <a:p>
            <a:r>
              <a:rPr lang="en-US" b="0" i="0" dirty="0">
                <a:solidFill>
                  <a:srgbClr val="333333"/>
                </a:solidFill>
                <a:effectLst/>
                <a:latin typeface="PT Sans" panose="020B0503020203020204" pitchFamily="34" charset="0"/>
              </a:rPr>
              <a:t>Students’ exchange will be performed by TVET institutions. </a:t>
            </a:r>
          </a:p>
          <a:p>
            <a:r>
              <a:rPr lang="en-US" b="0" i="0" dirty="0">
                <a:solidFill>
                  <a:srgbClr val="333333"/>
                </a:solidFill>
                <a:effectLst/>
                <a:latin typeface="PT Sans" panose="020B0503020203020204" pitchFamily="34" charset="0"/>
              </a:rPr>
              <a:t>The number and the duration will be decided by participating schools, colleges, and polytechnics. </a:t>
            </a:r>
          </a:p>
          <a:p>
            <a:r>
              <a:rPr lang="en-US" b="0" i="0" dirty="0">
                <a:solidFill>
                  <a:srgbClr val="333333"/>
                </a:solidFill>
                <a:effectLst/>
                <a:latin typeface="PT Sans" panose="020B0503020203020204" pitchFamily="34" charset="0"/>
              </a:rPr>
              <a:t>Ideally, the minimum duration for students’ exchange is 1 month to 3 months or one year. </a:t>
            </a:r>
          </a:p>
          <a:p>
            <a:r>
              <a:rPr lang="en-US" b="0" i="0" dirty="0">
                <a:solidFill>
                  <a:srgbClr val="333333"/>
                </a:solidFill>
                <a:effectLst/>
                <a:latin typeface="PT Sans" panose="020B0503020203020204" pitchFamily="34" charset="0"/>
              </a:rPr>
              <a:t>The details of implementing student exchange, such as </a:t>
            </a:r>
            <a:r>
              <a:rPr lang="en-US" b="0" i="0" dirty="0" err="1">
                <a:solidFill>
                  <a:srgbClr val="333333"/>
                </a:solidFill>
                <a:effectLst/>
                <a:latin typeface="PT Sans" panose="020B0503020203020204" pitchFamily="34" charset="0"/>
              </a:rPr>
              <a:t>harmonising</a:t>
            </a:r>
            <a:r>
              <a:rPr lang="en-US" b="0" i="0" dirty="0">
                <a:solidFill>
                  <a:srgbClr val="333333"/>
                </a:solidFill>
                <a:effectLst/>
                <a:latin typeface="PT Sans" panose="020B0503020203020204" pitchFamily="34" charset="0"/>
              </a:rPr>
              <a:t> curriculum for possible matriculation and recognition, arranging the student travel, and prepare pre-departure </a:t>
            </a:r>
            <a:r>
              <a:rPr lang="en-US" b="0" i="0" dirty="0" err="1">
                <a:solidFill>
                  <a:srgbClr val="333333"/>
                </a:solidFill>
                <a:effectLst/>
                <a:latin typeface="PT Sans" panose="020B0503020203020204" pitchFamily="34" charset="0"/>
              </a:rPr>
              <a:t>programme</a:t>
            </a:r>
            <a:r>
              <a:rPr lang="en-US" b="0" i="0" dirty="0">
                <a:solidFill>
                  <a:srgbClr val="333333"/>
                </a:solidFill>
                <a:effectLst/>
                <a:latin typeface="PT Sans" panose="020B0503020203020204" pitchFamily="34" charset="0"/>
              </a:rPr>
              <a:t>.</a:t>
            </a:r>
            <a:endParaRPr lang="en-US" dirty="0"/>
          </a:p>
        </p:txBody>
      </p:sp>
      <p:sp>
        <p:nvSpPr>
          <p:cNvPr id="5" name="Slide Number Placeholder 4">
            <a:extLst>
              <a:ext uri="{FF2B5EF4-FFF2-40B4-BE49-F238E27FC236}">
                <a16:creationId xmlns:a16="http://schemas.microsoft.com/office/drawing/2014/main" id="{CC62DC85-75D5-0ED6-3249-1CB1F9A103E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sp>
        <p:nvSpPr>
          <p:cNvPr id="6" name="TextBox 5">
            <a:extLst>
              <a:ext uri="{FF2B5EF4-FFF2-40B4-BE49-F238E27FC236}">
                <a16:creationId xmlns:a16="http://schemas.microsoft.com/office/drawing/2014/main" id="{F68CB9AE-EC74-2486-1DE1-8064A47771CB}"/>
              </a:ext>
            </a:extLst>
          </p:cNvPr>
          <p:cNvSpPr txBox="1"/>
          <p:nvPr/>
        </p:nvSpPr>
        <p:spPr>
          <a:xfrm>
            <a:off x="5540863" y="6389183"/>
            <a:ext cx="6139474" cy="276999"/>
          </a:xfrm>
          <a:prstGeom prst="rect">
            <a:avLst/>
          </a:prstGeom>
          <a:noFill/>
        </p:spPr>
        <p:txBody>
          <a:bodyPr wrap="square" rtlCol="0">
            <a:spAutoFit/>
          </a:bodyPr>
          <a:lstStyle/>
          <a:p>
            <a:r>
              <a:rPr lang="en-US" sz="1200" b="1" i="1" dirty="0">
                <a:solidFill>
                  <a:schemeClr val="bg1"/>
                </a:solidFill>
              </a:rPr>
              <a:t>Creating and Sustaining University and TVET Networks</a:t>
            </a:r>
            <a:endParaRPr lang="en-GB" sz="1200" i="1" dirty="0">
              <a:solidFill>
                <a:schemeClr val="bg1"/>
              </a:solidFill>
            </a:endParaRPr>
          </a:p>
        </p:txBody>
      </p:sp>
    </p:spTree>
    <p:extLst>
      <p:ext uri="{BB962C8B-B14F-4D97-AF65-F5344CB8AC3E}">
        <p14:creationId xmlns:p14="http://schemas.microsoft.com/office/powerpoint/2010/main" val="438358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AF160-4EA5-F6D9-6ABF-E27BCBF2E77C}"/>
              </a:ext>
            </a:extLst>
          </p:cNvPr>
          <p:cNvSpPr>
            <a:spLocks noGrp="1"/>
          </p:cNvSpPr>
          <p:nvPr>
            <p:ph type="title"/>
          </p:nvPr>
        </p:nvSpPr>
        <p:spPr/>
        <p:txBody>
          <a:bodyPr/>
          <a:lstStyle/>
          <a:p>
            <a:endParaRPr lang="en-GB" dirty="0"/>
          </a:p>
        </p:txBody>
      </p:sp>
      <p:sp>
        <p:nvSpPr>
          <p:cNvPr id="3" name="Text Placeholder 2">
            <a:extLst>
              <a:ext uri="{FF2B5EF4-FFF2-40B4-BE49-F238E27FC236}">
                <a16:creationId xmlns:a16="http://schemas.microsoft.com/office/drawing/2014/main" id="{F8FAD7BB-2532-F04D-9A1E-00CBC64775D4}"/>
              </a:ext>
            </a:extLst>
          </p:cNvPr>
          <p:cNvSpPr>
            <a:spLocks noGrp="1"/>
          </p:cNvSpPr>
          <p:nvPr>
            <p:ph type="body" idx="1"/>
          </p:nvPr>
        </p:nvSpPr>
        <p:spPr/>
        <p:txBody>
          <a:bodyPr/>
          <a:lstStyle/>
          <a:p>
            <a:endParaRPr lang="en-GB" dirty="0"/>
          </a:p>
        </p:txBody>
      </p:sp>
      <p:sp>
        <p:nvSpPr>
          <p:cNvPr id="4" name="Text Placeholder 3">
            <a:extLst>
              <a:ext uri="{FF2B5EF4-FFF2-40B4-BE49-F238E27FC236}">
                <a16:creationId xmlns:a16="http://schemas.microsoft.com/office/drawing/2014/main" id="{804D8469-E7F5-B471-2332-D6D399FBF5BA}"/>
              </a:ext>
            </a:extLst>
          </p:cNvPr>
          <p:cNvSpPr>
            <a:spLocks noGrp="1"/>
          </p:cNvSpPr>
          <p:nvPr>
            <p:ph type="body" idx="2"/>
          </p:nvPr>
        </p:nvSpPr>
        <p:spPr/>
        <p:txBody>
          <a:bodyPr/>
          <a:lstStyle/>
          <a:p>
            <a:endParaRPr lang="en-GB" dirty="0"/>
          </a:p>
        </p:txBody>
      </p:sp>
      <p:sp>
        <p:nvSpPr>
          <p:cNvPr id="5" name="Slide Number Placeholder 4">
            <a:extLst>
              <a:ext uri="{FF2B5EF4-FFF2-40B4-BE49-F238E27FC236}">
                <a16:creationId xmlns:a16="http://schemas.microsoft.com/office/drawing/2014/main" id="{24EF4452-5AD5-42CD-F5EA-E62BAA7C6FE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pic>
        <p:nvPicPr>
          <p:cNvPr id="7" name="Picture 6">
            <a:extLst>
              <a:ext uri="{FF2B5EF4-FFF2-40B4-BE49-F238E27FC236}">
                <a16:creationId xmlns:a16="http://schemas.microsoft.com/office/drawing/2014/main" id="{7C561829-8141-003B-C0A4-B374EDE39ECE}"/>
              </a:ext>
            </a:extLst>
          </p:cNvPr>
          <p:cNvPicPr>
            <a:picLocks noChangeAspect="1"/>
          </p:cNvPicPr>
          <p:nvPr/>
        </p:nvPicPr>
        <p:blipFill>
          <a:blip r:embed="rId3"/>
          <a:stretch>
            <a:fillRect/>
          </a:stretch>
        </p:blipFill>
        <p:spPr>
          <a:xfrm>
            <a:off x="76199" y="100174"/>
            <a:ext cx="5510082" cy="3633626"/>
          </a:xfrm>
          <a:prstGeom prst="rect">
            <a:avLst/>
          </a:prstGeom>
        </p:spPr>
      </p:pic>
      <p:pic>
        <p:nvPicPr>
          <p:cNvPr id="9" name="Picture 8">
            <a:extLst>
              <a:ext uri="{FF2B5EF4-FFF2-40B4-BE49-F238E27FC236}">
                <a16:creationId xmlns:a16="http://schemas.microsoft.com/office/drawing/2014/main" id="{0C7E9BB6-EFD9-0995-9851-B75DACD3C5E9}"/>
              </a:ext>
            </a:extLst>
          </p:cNvPr>
          <p:cNvPicPr>
            <a:picLocks noChangeAspect="1"/>
          </p:cNvPicPr>
          <p:nvPr/>
        </p:nvPicPr>
        <p:blipFill>
          <a:blip r:embed="rId4"/>
          <a:stretch>
            <a:fillRect/>
          </a:stretch>
        </p:blipFill>
        <p:spPr>
          <a:xfrm>
            <a:off x="83938" y="3797299"/>
            <a:ext cx="5510082" cy="3670008"/>
          </a:xfrm>
          <a:prstGeom prst="rect">
            <a:avLst/>
          </a:prstGeom>
        </p:spPr>
      </p:pic>
      <p:pic>
        <p:nvPicPr>
          <p:cNvPr id="11" name="Picture 10">
            <a:extLst>
              <a:ext uri="{FF2B5EF4-FFF2-40B4-BE49-F238E27FC236}">
                <a16:creationId xmlns:a16="http://schemas.microsoft.com/office/drawing/2014/main" id="{155EA90C-60E0-4637-71A7-8EAA55777CE2}"/>
              </a:ext>
            </a:extLst>
          </p:cNvPr>
          <p:cNvPicPr>
            <a:picLocks noChangeAspect="1"/>
          </p:cNvPicPr>
          <p:nvPr/>
        </p:nvPicPr>
        <p:blipFill>
          <a:blip r:embed="rId5"/>
          <a:stretch>
            <a:fillRect/>
          </a:stretch>
        </p:blipFill>
        <p:spPr>
          <a:xfrm>
            <a:off x="5670220" y="1453898"/>
            <a:ext cx="6445581" cy="4902452"/>
          </a:xfrm>
          <a:prstGeom prst="rect">
            <a:avLst/>
          </a:prstGeom>
        </p:spPr>
      </p:pic>
      <p:sp>
        <p:nvSpPr>
          <p:cNvPr id="12" name="TextBox 11">
            <a:extLst>
              <a:ext uri="{FF2B5EF4-FFF2-40B4-BE49-F238E27FC236}">
                <a16:creationId xmlns:a16="http://schemas.microsoft.com/office/drawing/2014/main" id="{F6A7DAAD-A191-69B2-C192-21DC5C19F288}"/>
              </a:ext>
            </a:extLst>
          </p:cNvPr>
          <p:cNvSpPr txBox="1"/>
          <p:nvPr/>
        </p:nvSpPr>
        <p:spPr>
          <a:xfrm>
            <a:off x="5540863" y="6389183"/>
            <a:ext cx="6139474" cy="276999"/>
          </a:xfrm>
          <a:prstGeom prst="rect">
            <a:avLst/>
          </a:prstGeom>
          <a:noFill/>
        </p:spPr>
        <p:txBody>
          <a:bodyPr wrap="square" rtlCol="0">
            <a:spAutoFit/>
          </a:bodyPr>
          <a:lstStyle/>
          <a:p>
            <a:r>
              <a:rPr lang="en-US" sz="1200" b="1" i="1" dirty="0">
                <a:solidFill>
                  <a:schemeClr val="bg1"/>
                </a:solidFill>
              </a:rPr>
              <a:t>Creating and Sustaining University and TVET Networks</a:t>
            </a:r>
            <a:endParaRPr lang="en-GB" sz="1200" i="1" dirty="0">
              <a:solidFill>
                <a:schemeClr val="bg1"/>
              </a:solidFill>
            </a:endParaRPr>
          </a:p>
        </p:txBody>
      </p:sp>
    </p:spTree>
    <p:extLst>
      <p:ext uri="{BB962C8B-B14F-4D97-AF65-F5344CB8AC3E}">
        <p14:creationId xmlns:p14="http://schemas.microsoft.com/office/powerpoint/2010/main" val="691272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AD5F6-3636-DF33-DD07-C693B3CBE902}"/>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1860878E-0555-E4E2-C3E0-EBA34868AA08}"/>
              </a:ext>
            </a:extLst>
          </p:cNvPr>
          <p:cNvSpPr>
            <a:spLocks noGrp="1"/>
          </p:cNvSpPr>
          <p:nvPr>
            <p:ph type="body" idx="1"/>
          </p:nvPr>
        </p:nvSpPr>
        <p:spPr/>
        <p:txBody>
          <a:bodyPr/>
          <a:lstStyle/>
          <a:p>
            <a:endParaRPr lang="en-GB" dirty="0"/>
          </a:p>
        </p:txBody>
      </p:sp>
      <p:sp>
        <p:nvSpPr>
          <p:cNvPr id="4" name="Text Placeholder 3">
            <a:extLst>
              <a:ext uri="{FF2B5EF4-FFF2-40B4-BE49-F238E27FC236}">
                <a16:creationId xmlns:a16="http://schemas.microsoft.com/office/drawing/2014/main" id="{C588EA1A-EBEE-23BE-8210-A8E32D4A377D}"/>
              </a:ext>
            </a:extLst>
          </p:cNvPr>
          <p:cNvSpPr>
            <a:spLocks noGrp="1"/>
          </p:cNvSpPr>
          <p:nvPr>
            <p:ph type="body" idx="2"/>
          </p:nvPr>
        </p:nvSpPr>
        <p:spPr/>
        <p:txBody>
          <a:bodyPr/>
          <a:lstStyle/>
          <a:p>
            <a:endParaRPr lang="en-GB" dirty="0"/>
          </a:p>
        </p:txBody>
      </p:sp>
      <p:sp>
        <p:nvSpPr>
          <p:cNvPr id="5" name="Slide Number Placeholder 4">
            <a:extLst>
              <a:ext uri="{FF2B5EF4-FFF2-40B4-BE49-F238E27FC236}">
                <a16:creationId xmlns:a16="http://schemas.microsoft.com/office/drawing/2014/main" id="{C74BDF8E-BCAD-5481-8EC2-A44D9CA1CFE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17</a:t>
            </a:fld>
            <a:endParaRPr lang="en-US"/>
          </a:p>
        </p:txBody>
      </p:sp>
      <p:pic>
        <p:nvPicPr>
          <p:cNvPr id="7" name="Picture 6">
            <a:extLst>
              <a:ext uri="{FF2B5EF4-FFF2-40B4-BE49-F238E27FC236}">
                <a16:creationId xmlns:a16="http://schemas.microsoft.com/office/drawing/2014/main" id="{688E6ED4-412B-E2B4-6735-24875328D060}"/>
              </a:ext>
            </a:extLst>
          </p:cNvPr>
          <p:cNvPicPr>
            <a:picLocks noChangeAspect="1"/>
          </p:cNvPicPr>
          <p:nvPr/>
        </p:nvPicPr>
        <p:blipFill>
          <a:blip r:embed="rId3"/>
          <a:stretch>
            <a:fillRect/>
          </a:stretch>
        </p:blipFill>
        <p:spPr>
          <a:xfrm>
            <a:off x="34750" y="108859"/>
            <a:ext cx="6788499" cy="5054860"/>
          </a:xfrm>
          <a:prstGeom prst="rect">
            <a:avLst/>
          </a:prstGeom>
        </p:spPr>
      </p:pic>
      <p:pic>
        <p:nvPicPr>
          <p:cNvPr id="9" name="Picture 8">
            <a:extLst>
              <a:ext uri="{FF2B5EF4-FFF2-40B4-BE49-F238E27FC236}">
                <a16:creationId xmlns:a16="http://schemas.microsoft.com/office/drawing/2014/main" id="{C06FA8F4-E134-79E6-4AF9-0DA409A87956}"/>
              </a:ext>
            </a:extLst>
          </p:cNvPr>
          <p:cNvPicPr>
            <a:picLocks noChangeAspect="1"/>
          </p:cNvPicPr>
          <p:nvPr/>
        </p:nvPicPr>
        <p:blipFill>
          <a:blip r:embed="rId4"/>
          <a:stretch>
            <a:fillRect/>
          </a:stretch>
        </p:blipFill>
        <p:spPr>
          <a:xfrm>
            <a:off x="5822623" y="1287470"/>
            <a:ext cx="6369377" cy="4915153"/>
          </a:xfrm>
          <a:prstGeom prst="rect">
            <a:avLst/>
          </a:prstGeom>
        </p:spPr>
      </p:pic>
      <p:sp>
        <p:nvSpPr>
          <p:cNvPr id="10" name="TextBox 9">
            <a:extLst>
              <a:ext uri="{FF2B5EF4-FFF2-40B4-BE49-F238E27FC236}">
                <a16:creationId xmlns:a16="http://schemas.microsoft.com/office/drawing/2014/main" id="{719929A7-E4DA-30D4-FA05-3E3371FF20E3}"/>
              </a:ext>
            </a:extLst>
          </p:cNvPr>
          <p:cNvSpPr txBox="1"/>
          <p:nvPr/>
        </p:nvSpPr>
        <p:spPr>
          <a:xfrm>
            <a:off x="5540863" y="6389183"/>
            <a:ext cx="6139474" cy="276999"/>
          </a:xfrm>
          <a:prstGeom prst="rect">
            <a:avLst/>
          </a:prstGeom>
          <a:noFill/>
        </p:spPr>
        <p:txBody>
          <a:bodyPr wrap="square" rtlCol="0">
            <a:spAutoFit/>
          </a:bodyPr>
          <a:lstStyle/>
          <a:p>
            <a:r>
              <a:rPr lang="en-US" sz="1200" b="1" i="1" dirty="0">
                <a:solidFill>
                  <a:schemeClr val="bg1"/>
                </a:solidFill>
              </a:rPr>
              <a:t>Creating and Sustaining University and TVET Networks</a:t>
            </a:r>
            <a:endParaRPr lang="en-GB" sz="1200" i="1" dirty="0">
              <a:solidFill>
                <a:schemeClr val="bg1"/>
              </a:solidFill>
            </a:endParaRPr>
          </a:p>
        </p:txBody>
      </p:sp>
    </p:spTree>
    <p:extLst>
      <p:ext uri="{BB962C8B-B14F-4D97-AF65-F5344CB8AC3E}">
        <p14:creationId xmlns:p14="http://schemas.microsoft.com/office/powerpoint/2010/main" val="2470559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13"/>
          <p:cNvSpPr txBox="1">
            <a:spLocks noGrp="1"/>
          </p:cNvSpPr>
          <p:nvPr>
            <p:ph type="title"/>
          </p:nvPr>
        </p:nvSpPr>
        <p:spPr>
          <a:xfrm>
            <a:off x="3167508" y="2631364"/>
            <a:ext cx="5856984" cy="159527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 Thank you</a:t>
            </a:r>
            <a:endParaRPr/>
          </a:p>
        </p:txBody>
      </p:sp>
      <p:sp>
        <p:nvSpPr>
          <p:cNvPr id="305" name="Google Shape;305;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sp>
        <p:nvSpPr>
          <p:cNvPr id="4" name="TextBox 3">
            <a:extLst>
              <a:ext uri="{FF2B5EF4-FFF2-40B4-BE49-F238E27FC236}">
                <a16:creationId xmlns:a16="http://schemas.microsoft.com/office/drawing/2014/main" id="{F79BD627-6EAB-42EB-915C-B11172D91DC8}"/>
              </a:ext>
            </a:extLst>
          </p:cNvPr>
          <p:cNvSpPr txBox="1"/>
          <p:nvPr/>
        </p:nvSpPr>
        <p:spPr>
          <a:xfrm>
            <a:off x="5540863" y="6389183"/>
            <a:ext cx="6139474" cy="276999"/>
          </a:xfrm>
          <a:prstGeom prst="rect">
            <a:avLst/>
          </a:prstGeom>
          <a:noFill/>
        </p:spPr>
        <p:txBody>
          <a:bodyPr wrap="square" rtlCol="0">
            <a:spAutoFit/>
          </a:bodyPr>
          <a:lstStyle/>
          <a:p>
            <a:r>
              <a:rPr lang="en-US" sz="1200" b="1" i="1" dirty="0">
                <a:solidFill>
                  <a:schemeClr val="bg1"/>
                </a:solidFill>
              </a:rPr>
              <a:t>Creating and Sustaining University and TVET Networks</a:t>
            </a:r>
            <a:endParaRPr lang="en-GB" sz="1200" i="1" dirty="0">
              <a:solidFill>
                <a:schemeClr val="bg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
          <p:cNvSpPr txBox="1"/>
          <p:nvPr/>
        </p:nvSpPr>
        <p:spPr>
          <a:xfrm>
            <a:off x="645035" y="842360"/>
            <a:ext cx="10515600" cy="84836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1C3A5E"/>
              </a:buClr>
              <a:buSzPts val="4400"/>
              <a:buFont typeface="Century Gothic"/>
              <a:buNone/>
            </a:pPr>
            <a:r>
              <a:rPr lang="en-US" sz="4400" b="1">
                <a:solidFill>
                  <a:srgbClr val="1C3A5E"/>
                </a:solidFill>
                <a:latin typeface="Century Gothic"/>
                <a:ea typeface="Century Gothic"/>
                <a:cs typeface="Century Gothic"/>
                <a:sym typeface="Century Gothic"/>
              </a:rPr>
              <a:t>Contents</a:t>
            </a:r>
            <a:endParaRPr/>
          </a:p>
        </p:txBody>
      </p:sp>
      <p:sp>
        <p:nvSpPr>
          <p:cNvPr id="188" name="Google Shape;188;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2</a:t>
            </a:fld>
            <a:endParaRPr dirty="0"/>
          </a:p>
        </p:txBody>
      </p:sp>
      <p:sp>
        <p:nvSpPr>
          <p:cNvPr id="189" name="Google Shape;189;p2"/>
          <p:cNvSpPr/>
          <p:nvPr/>
        </p:nvSpPr>
        <p:spPr>
          <a:xfrm>
            <a:off x="645035" y="2208628"/>
            <a:ext cx="2535332" cy="3549466"/>
          </a:xfrm>
          <a:custGeom>
            <a:avLst/>
            <a:gdLst/>
            <a:ahLst/>
            <a:cxnLst/>
            <a:rect l="l" t="t" r="r" b="b"/>
            <a:pathLst>
              <a:path w="2535332" h="3549466" extrusionOk="0">
                <a:moveTo>
                  <a:pt x="0" y="0"/>
                </a:moveTo>
                <a:lnTo>
                  <a:pt x="2535332" y="0"/>
                </a:lnTo>
                <a:lnTo>
                  <a:pt x="2535332" y="3549466"/>
                </a:lnTo>
                <a:lnTo>
                  <a:pt x="0" y="3549466"/>
                </a:lnTo>
                <a:lnTo>
                  <a:pt x="0" y="0"/>
                </a:lnTo>
                <a:close/>
              </a:path>
            </a:pathLst>
          </a:custGeom>
          <a:solidFill>
            <a:srgbClr val="F7D5CB">
              <a:alpha val="89803"/>
            </a:srgbClr>
          </a:solidFill>
          <a:ln>
            <a:noFill/>
          </a:ln>
        </p:spPr>
        <p:txBody>
          <a:bodyPr spcFirstLastPara="1" wrap="square" lIns="197650" tIns="1678975" rIns="197650" bIns="401175" anchor="t" anchorCtr="0">
            <a:noAutofit/>
          </a:bodyPr>
          <a:lstStyle/>
          <a:p>
            <a:pPr marL="0" marR="0" lvl="0" indent="0" algn="ctr" rtl="0">
              <a:lnSpc>
                <a:spcPct val="90000"/>
              </a:lnSpc>
              <a:spcBef>
                <a:spcPts val="0"/>
              </a:spcBef>
              <a:spcAft>
                <a:spcPts val="0"/>
              </a:spcAft>
              <a:buClr>
                <a:schemeClr val="dk1"/>
              </a:buClr>
              <a:buSzPts val="1800"/>
              <a:buFont typeface="Calibri"/>
              <a:buNone/>
            </a:pPr>
            <a:endParaRPr sz="1800">
              <a:solidFill>
                <a:schemeClr val="dk1"/>
              </a:solidFill>
              <a:latin typeface="Century Gothic"/>
              <a:ea typeface="Century Gothic"/>
              <a:cs typeface="Century Gothic"/>
              <a:sym typeface="Century Gothic"/>
            </a:endParaRPr>
          </a:p>
        </p:txBody>
      </p:sp>
      <p:sp>
        <p:nvSpPr>
          <p:cNvPr id="190" name="Google Shape;190;p2"/>
          <p:cNvSpPr/>
          <p:nvPr/>
        </p:nvSpPr>
        <p:spPr>
          <a:xfrm>
            <a:off x="645035" y="5775955"/>
            <a:ext cx="2535332" cy="72"/>
          </a:xfrm>
          <a:prstGeom prst="rect">
            <a:avLst/>
          </a:prstGeom>
          <a:solidFill>
            <a:schemeClr val="accent3"/>
          </a:solidFill>
          <a:ln w="381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3433901" y="2226560"/>
            <a:ext cx="2535332" cy="3549466"/>
          </a:xfrm>
          <a:custGeom>
            <a:avLst/>
            <a:gdLst/>
            <a:ahLst/>
            <a:cxnLst/>
            <a:rect l="l" t="t" r="r" b="b"/>
            <a:pathLst>
              <a:path w="2535332" h="3549466" extrusionOk="0">
                <a:moveTo>
                  <a:pt x="0" y="0"/>
                </a:moveTo>
                <a:lnTo>
                  <a:pt x="2535332" y="0"/>
                </a:lnTo>
                <a:lnTo>
                  <a:pt x="2535332" y="3549466"/>
                </a:lnTo>
                <a:lnTo>
                  <a:pt x="0" y="3549466"/>
                </a:lnTo>
                <a:lnTo>
                  <a:pt x="0" y="0"/>
                </a:lnTo>
                <a:close/>
              </a:path>
            </a:pathLst>
          </a:custGeom>
          <a:solidFill>
            <a:srgbClr val="E0E0E0">
              <a:alpha val="89803"/>
            </a:srgbClr>
          </a:solidFill>
          <a:ln>
            <a:noFill/>
          </a:ln>
        </p:spPr>
        <p:txBody>
          <a:bodyPr spcFirstLastPara="1" wrap="square" lIns="197650" tIns="1678975" rIns="197650" bIns="401175" anchor="t" anchorCtr="0">
            <a:noAutofit/>
          </a:bodyPr>
          <a:lstStyle/>
          <a:p>
            <a:pPr marL="0" marR="0" lvl="0" indent="0" algn="ctr" rtl="0">
              <a:lnSpc>
                <a:spcPct val="90000"/>
              </a:lnSpc>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92" name="Google Shape;192;p2"/>
          <p:cNvSpPr/>
          <p:nvPr/>
        </p:nvSpPr>
        <p:spPr>
          <a:xfrm>
            <a:off x="4169148" y="2581507"/>
            <a:ext cx="1064839" cy="1064839"/>
          </a:xfrm>
          <a:custGeom>
            <a:avLst/>
            <a:gdLst/>
            <a:ahLst/>
            <a:cxnLst/>
            <a:rect l="l" t="t" r="r" b="b"/>
            <a:pathLst>
              <a:path w="1064839" h="1064839" extrusionOk="0">
                <a:moveTo>
                  <a:pt x="0" y="532420"/>
                </a:moveTo>
                <a:cubicBezTo>
                  <a:pt x="0" y="238373"/>
                  <a:pt x="238373" y="0"/>
                  <a:pt x="532420" y="0"/>
                </a:cubicBezTo>
                <a:cubicBezTo>
                  <a:pt x="826467" y="0"/>
                  <a:pt x="1064840" y="238373"/>
                  <a:pt x="1064840" y="532420"/>
                </a:cubicBezTo>
                <a:cubicBezTo>
                  <a:pt x="1064840" y="826467"/>
                  <a:pt x="826467" y="1064840"/>
                  <a:pt x="532420" y="1064840"/>
                </a:cubicBezTo>
                <a:cubicBezTo>
                  <a:pt x="238373" y="1064840"/>
                  <a:pt x="0" y="826467"/>
                  <a:pt x="0" y="532420"/>
                </a:cubicBezTo>
                <a:close/>
              </a:path>
            </a:pathLst>
          </a:custGeom>
          <a:noFill/>
          <a:ln w="63500" cap="flat" cmpd="sng">
            <a:solidFill>
              <a:srgbClr val="1E4E79"/>
            </a:solidFill>
            <a:prstDash val="solid"/>
            <a:miter lim="800000"/>
            <a:headEnd type="none" w="sm" len="sm"/>
            <a:tailEnd type="none" w="sm" len="sm"/>
          </a:ln>
        </p:spPr>
        <p:txBody>
          <a:bodyPr spcFirstLastPara="1" wrap="square" lIns="238950" tIns="168625" rIns="238950" bIns="168625" anchor="ctr" anchorCtr="0">
            <a:noAutofit/>
          </a:bodyPr>
          <a:lstStyle/>
          <a:p>
            <a:pPr marL="0" marR="0" lvl="0" indent="0" algn="ctr" rtl="0">
              <a:lnSpc>
                <a:spcPct val="90000"/>
              </a:lnSpc>
              <a:spcBef>
                <a:spcPts val="0"/>
              </a:spcBef>
              <a:spcAft>
                <a:spcPts val="0"/>
              </a:spcAft>
              <a:buClr>
                <a:srgbClr val="22456E"/>
              </a:buClr>
              <a:buSzPts val="4800"/>
              <a:buFont typeface="Calibri"/>
              <a:buNone/>
            </a:pPr>
            <a:r>
              <a:rPr lang="en-US" sz="4800">
                <a:solidFill>
                  <a:srgbClr val="22456E"/>
                </a:solidFill>
                <a:latin typeface="Calibri"/>
                <a:ea typeface="Calibri"/>
                <a:cs typeface="Calibri"/>
                <a:sym typeface="Calibri"/>
              </a:rPr>
              <a:t>2</a:t>
            </a:r>
            <a:endParaRPr/>
          </a:p>
        </p:txBody>
      </p:sp>
      <p:sp>
        <p:nvSpPr>
          <p:cNvPr id="193" name="Google Shape;193;p2"/>
          <p:cNvSpPr/>
          <p:nvPr/>
        </p:nvSpPr>
        <p:spPr>
          <a:xfrm>
            <a:off x="3433901" y="5775955"/>
            <a:ext cx="2535332" cy="72"/>
          </a:xfrm>
          <a:prstGeom prst="rect">
            <a:avLst/>
          </a:prstGeom>
          <a:solidFill>
            <a:srgbClr val="4372C3"/>
          </a:solidFill>
          <a:ln w="381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6222768" y="2226560"/>
            <a:ext cx="2535332" cy="3549466"/>
          </a:xfrm>
          <a:custGeom>
            <a:avLst/>
            <a:gdLst/>
            <a:ahLst/>
            <a:cxnLst/>
            <a:rect l="l" t="t" r="r" b="b"/>
            <a:pathLst>
              <a:path w="2535332" h="3549466" extrusionOk="0">
                <a:moveTo>
                  <a:pt x="0" y="0"/>
                </a:moveTo>
                <a:lnTo>
                  <a:pt x="2535332" y="0"/>
                </a:lnTo>
                <a:lnTo>
                  <a:pt x="2535332" y="3549466"/>
                </a:lnTo>
                <a:lnTo>
                  <a:pt x="0" y="3549466"/>
                </a:lnTo>
                <a:lnTo>
                  <a:pt x="0" y="0"/>
                </a:lnTo>
                <a:close/>
              </a:path>
            </a:pathLst>
          </a:custGeom>
          <a:solidFill>
            <a:srgbClr val="FFE8CA">
              <a:alpha val="89803"/>
            </a:srgbClr>
          </a:solidFill>
          <a:ln>
            <a:noFill/>
          </a:ln>
        </p:spPr>
        <p:txBody>
          <a:bodyPr spcFirstLastPara="1" wrap="square" lIns="197650" tIns="1678975" rIns="197650" bIns="401175" anchor="t" anchorCtr="0">
            <a:noAutofit/>
          </a:bodyPr>
          <a:lstStyle/>
          <a:p>
            <a:pPr marL="0" marR="0" lvl="0" indent="0" algn="ctr" rtl="0">
              <a:lnSpc>
                <a:spcPct val="90000"/>
              </a:lnSpc>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95" name="Google Shape;195;p2"/>
          <p:cNvSpPr/>
          <p:nvPr/>
        </p:nvSpPr>
        <p:spPr>
          <a:xfrm>
            <a:off x="6958014" y="2581507"/>
            <a:ext cx="1064839" cy="1064839"/>
          </a:xfrm>
          <a:custGeom>
            <a:avLst/>
            <a:gdLst/>
            <a:ahLst/>
            <a:cxnLst/>
            <a:rect l="l" t="t" r="r" b="b"/>
            <a:pathLst>
              <a:path w="1064839" h="1064839" extrusionOk="0">
                <a:moveTo>
                  <a:pt x="0" y="532420"/>
                </a:moveTo>
                <a:cubicBezTo>
                  <a:pt x="0" y="238373"/>
                  <a:pt x="238373" y="0"/>
                  <a:pt x="532420" y="0"/>
                </a:cubicBezTo>
                <a:cubicBezTo>
                  <a:pt x="826467" y="0"/>
                  <a:pt x="1064840" y="238373"/>
                  <a:pt x="1064840" y="532420"/>
                </a:cubicBezTo>
                <a:cubicBezTo>
                  <a:pt x="1064840" y="826467"/>
                  <a:pt x="826467" y="1064840"/>
                  <a:pt x="532420" y="1064840"/>
                </a:cubicBezTo>
                <a:cubicBezTo>
                  <a:pt x="238373" y="1064840"/>
                  <a:pt x="0" y="826467"/>
                  <a:pt x="0" y="532420"/>
                </a:cubicBezTo>
                <a:close/>
              </a:path>
            </a:pathLst>
          </a:custGeom>
          <a:noFill/>
          <a:ln w="63500" cap="flat" cmpd="sng">
            <a:solidFill>
              <a:srgbClr val="22456E"/>
            </a:solidFill>
            <a:prstDash val="solid"/>
            <a:miter lim="800000"/>
            <a:headEnd type="none" w="sm" len="sm"/>
            <a:tailEnd type="none" w="sm" len="sm"/>
          </a:ln>
        </p:spPr>
        <p:txBody>
          <a:bodyPr spcFirstLastPara="1" wrap="square" lIns="238950" tIns="168625" rIns="238950" bIns="168625" anchor="ctr" anchorCtr="0">
            <a:noAutofit/>
          </a:bodyPr>
          <a:lstStyle/>
          <a:p>
            <a:pPr marL="0" marR="0" lvl="0" indent="0" algn="ctr" rtl="0">
              <a:lnSpc>
                <a:spcPct val="90000"/>
              </a:lnSpc>
              <a:spcBef>
                <a:spcPts val="0"/>
              </a:spcBef>
              <a:spcAft>
                <a:spcPts val="0"/>
              </a:spcAft>
              <a:buClr>
                <a:srgbClr val="22456E"/>
              </a:buClr>
              <a:buSzPts val="4800"/>
              <a:buFont typeface="Calibri"/>
              <a:buNone/>
            </a:pPr>
            <a:r>
              <a:rPr lang="en-US" sz="4800">
                <a:solidFill>
                  <a:srgbClr val="22456E"/>
                </a:solidFill>
                <a:latin typeface="Calibri"/>
                <a:ea typeface="Calibri"/>
                <a:cs typeface="Calibri"/>
                <a:sym typeface="Calibri"/>
              </a:rPr>
              <a:t>3</a:t>
            </a:r>
            <a:endParaRPr/>
          </a:p>
        </p:txBody>
      </p:sp>
      <p:sp>
        <p:nvSpPr>
          <p:cNvPr id="196" name="Google Shape;196;p2"/>
          <p:cNvSpPr/>
          <p:nvPr/>
        </p:nvSpPr>
        <p:spPr>
          <a:xfrm>
            <a:off x="6222768" y="5775955"/>
            <a:ext cx="2535332" cy="72"/>
          </a:xfrm>
          <a:prstGeom prst="rect">
            <a:avLst/>
          </a:prstGeom>
          <a:solidFill>
            <a:schemeClr val="accent2"/>
          </a:solidFill>
          <a:ln w="381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9011634" y="2226560"/>
            <a:ext cx="2535332" cy="3549466"/>
          </a:xfrm>
          <a:custGeom>
            <a:avLst/>
            <a:gdLst/>
            <a:ahLst/>
            <a:cxnLst/>
            <a:rect l="l" t="t" r="r" b="b"/>
            <a:pathLst>
              <a:path w="2535332" h="3549466" extrusionOk="0">
                <a:moveTo>
                  <a:pt x="0" y="0"/>
                </a:moveTo>
                <a:lnTo>
                  <a:pt x="2535332" y="0"/>
                </a:lnTo>
                <a:lnTo>
                  <a:pt x="2535332" y="3549466"/>
                </a:lnTo>
                <a:lnTo>
                  <a:pt x="0" y="3549466"/>
                </a:lnTo>
                <a:lnTo>
                  <a:pt x="0" y="0"/>
                </a:lnTo>
                <a:close/>
              </a:path>
            </a:pathLst>
          </a:custGeom>
          <a:solidFill>
            <a:srgbClr val="CCD3EA">
              <a:alpha val="89803"/>
            </a:srgbClr>
          </a:solidFill>
          <a:ln>
            <a:noFill/>
          </a:ln>
        </p:spPr>
        <p:txBody>
          <a:bodyPr spcFirstLastPara="1" wrap="square" lIns="197650" tIns="1678975" rIns="197650" bIns="401175" anchor="t" anchorCtr="0">
            <a:noAutofit/>
          </a:bodyPr>
          <a:lstStyle/>
          <a:p>
            <a:pPr marL="0" marR="0" lvl="0" indent="0" algn="ctr" rtl="0">
              <a:lnSpc>
                <a:spcPct val="90000"/>
              </a:lnSpc>
              <a:spcBef>
                <a:spcPts val="0"/>
              </a:spcBef>
              <a:spcAft>
                <a:spcPts val="0"/>
              </a:spcAft>
              <a:buNone/>
            </a:pPr>
            <a:endParaRPr sz="1200">
              <a:solidFill>
                <a:schemeClr val="dk1"/>
              </a:solidFill>
              <a:latin typeface="Century Gothic"/>
              <a:ea typeface="Century Gothic"/>
              <a:cs typeface="Century Gothic"/>
              <a:sym typeface="Century Gothic"/>
            </a:endParaRPr>
          </a:p>
        </p:txBody>
      </p:sp>
      <p:sp>
        <p:nvSpPr>
          <p:cNvPr id="198" name="Google Shape;198;p2"/>
          <p:cNvSpPr/>
          <p:nvPr/>
        </p:nvSpPr>
        <p:spPr>
          <a:xfrm>
            <a:off x="9746880" y="2581507"/>
            <a:ext cx="1064839" cy="1064839"/>
          </a:xfrm>
          <a:custGeom>
            <a:avLst/>
            <a:gdLst/>
            <a:ahLst/>
            <a:cxnLst/>
            <a:rect l="l" t="t" r="r" b="b"/>
            <a:pathLst>
              <a:path w="1064839" h="1064839" extrusionOk="0">
                <a:moveTo>
                  <a:pt x="0" y="532420"/>
                </a:moveTo>
                <a:cubicBezTo>
                  <a:pt x="0" y="238373"/>
                  <a:pt x="238373" y="0"/>
                  <a:pt x="532420" y="0"/>
                </a:cubicBezTo>
                <a:cubicBezTo>
                  <a:pt x="826467" y="0"/>
                  <a:pt x="1064840" y="238373"/>
                  <a:pt x="1064840" y="532420"/>
                </a:cubicBezTo>
                <a:cubicBezTo>
                  <a:pt x="1064840" y="826467"/>
                  <a:pt x="826467" y="1064840"/>
                  <a:pt x="532420" y="1064840"/>
                </a:cubicBezTo>
                <a:cubicBezTo>
                  <a:pt x="238373" y="1064840"/>
                  <a:pt x="0" y="826467"/>
                  <a:pt x="0" y="532420"/>
                </a:cubicBezTo>
                <a:close/>
              </a:path>
            </a:pathLst>
          </a:custGeom>
          <a:noFill/>
          <a:ln w="63500" cap="flat" cmpd="sng">
            <a:solidFill>
              <a:srgbClr val="22456E"/>
            </a:solidFill>
            <a:prstDash val="solid"/>
            <a:miter lim="800000"/>
            <a:headEnd type="none" w="sm" len="sm"/>
            <a:tailEnd type="none" w="sm" len="sm"/>
          </a:ln>
        </p:spPr>
        <p:txBody>
          <a:bodyPr spcFirstLastPara="1" wrap="square" lIns="238950" tIns="168625" rIns="238950" bIns="168625" anchor="ctr" anchorCtr="0">
            <a:noAutofit/>
          </a:bodyPr>
          <a:lstStyle/>
          <a:p>
            <a:pPr marL="0" marR="0" lvl="0" indent="0" algn="ctr" rtl="0">
              <a:lnSpc>
                <a:spcPct val="90000"/>
              </a:lnSpc>
              <a:spcBef>
                <a:spcPts val="0"/>
              </a:spcBef>
              <a:spcAft>
                <a:spcPts val="0"/>
              </a:spcAft>
              <a:buClr>
                <a:srgbClr val="22456E"/>
              </a:buClr>
              <a:buSzPts val="4800"/>
              <a:buFont typeface="Calibri"/>
              <a:buNone/>
            </a:pPr>
            <a:r>
              <a:rPr lang="en-US" sz="4800">
                <a:solidFill>
                  <a:srgbClr val="22456E"/>
                </a:solidFill>
                <a:latin typeface="Calibri"/>
                <a:ea typeface="Calibri"/>
                <a:cs typeface="Calibri"/>
                <a:sym typeface="Calibri"/>
              </a:rPr>
              <a:t>4</a:t>
            </a:r>
            <a:endParaRPr/>
          </a:p>
        </p:txBody>
      </p:sp>
      <p:sp>
        <p:nvSpPr>
          <p:cNvPr id="199" name="Google Shape;199;p2"/>
          <p:cNvSpPr/>
          <p:nvPr/>
        </p:nvSpPr>
        <p:spPr>
          <a:xfrm>
            <a:off x="9011634" y="5775955"/>
            <a:ext cx="2535332" cy="72"/>
          </a:xfrm>
          <a:prstGeom prst="rect">
            <a:avLst/>
          </a:prstGeom>
          <a:solidFill>
            <a:schemeClr val="accent4"/>
          </a:solidFill>
          <a:ln w="38100"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0" name="Google Shape;200;p2"/>
          <p:cNvPicPr preferRelativeResize="0"/>
          <p:nvPr/>
        </p:nvPicPr>
        <p:blipFill rotWithShape="1">
          <a:blip r:embed="rId3">
            <a:alphaModFix/>
          </a:blip>
          <a:srcRect/>
          <a:stretch/>
        </p:blipFill>
        <p:spPr>
          <a:xfrm>
            <a:off x="1456482" y="4786622"/>
            <a:ext cx="912438" cy="912438"/>
          </a:xfrm>
          <a:prstGeom prst="rect">
            <a:avLst/>
          </a:prstGeom>
          <a:noFill/>
          <a:ln>
            <a:noFill/>
          </a:ln>
        </p:spPr>
      </p:pic>
      <p:pic>
        <p:nvPicPr>
          <p:cNvPr id="201" name="Google Shape;201;p2"/>
          <p:cNvPicPr preferRelativeResize="0"/>
          <p:nvPr/>
        </p:nvPicPr>
        <p:blipFill rotWithShape="1">
          <a:blip r:embed="rId4">
            <a:alphaModFix/>
          </a:blip>
          <a:srcRect/>
          <a:stretch/>
        </p:blipFill>
        <p:spPr>
          <a:xfrm>
            <a:off x="4346063" y="4790659"/>
            <a:ext cx="777355" cy="777355"/>
          </a:xfrm>
          <a:prstGeom prst="rect">
            <a:avLst/>
          </a:prstGeom>
          <a:noFill/>
          <a:ln>
            <a:noFill/>
          </a:ln>
        </p:spPr>
      </p:pic>
      <p:pic>
        <p:nvPicPr>
          <p:cNvPr id="202" name="Google Shape;202;p2"/>
          <p:cNvPicPr preferRelativeResize="0"/>
          <p:nvPr/>
        </p:nvPicPr>
        <p:blipFill rotWithShape="1">
          <a:blip r:embed="rId5">
            <a:alphaModFix/>
          </a:blip>
          <a:srcRect/>
          <a:stretch/>
        </p:blipFill>
        <p:spPr>
          <a:xfrm>
            <a:off x="7101755" y="4790659"/>
            <a:ext cx="777355" cy="777355"/>
          </a:xfrm>
          <a:prstGeom prst="rect">
            <a:avLst/>
          </a:prstGeom>
          <a:noFill/>
          <a:ln>
            <a:noFill/>
          </a:ln>
        </p:spPr>
      </p:pic>
      <p:pic>
        <p:nvPicPr>
          <p:cNvPr id="203" name="Google Shape;203;p2"/>
          <p:cNvPicPr preferRelativeResize="0"/>
          <p:nvPr/>
        </p:nvPicPr>
        <p:blipFill rotWithShape="1">
          <a:blip r:embed="rId6">
            <a:alphaModFix/>
          </a:blip>
          <a:srcRect/>
          <a:stretch/>
        </p:blipFill>
        <p:spPr>
          <a:xfrm>
            <a:off x="9823080" y="4697531"/>
            <a:ext cx="912438" cy="912438"/>
          </a:xfrm>
          <a:prstGeom prst="rect">
            <a:avLst/>
          </a:prstGeom>
          <a:noFill/>
          <a:ln>
            <a:noFill/>
          </a:ln>
        </p:spPr>
      </p:pic>
      <p:sp>
        <p:nvSpPr>
          <p:cNvPr id="204" name="Google Shape;204;p2"/>
          <p:cNvSpPr txBox="1"/>
          <p:nvPr/>
        </p:nvSpPr>
        <p:spPr>
          <a:xfrm>
            <a:off x="645035" y="3768557"/>
            <a:ext cx="2535332" cy="84023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1800">
                <a:solidFill>
                  <a:schemeClr val="dk1"/>
                </a:solidFill>
                <a:latin typeface="Century Gothic"/>
                <a:ea typeface="Century Gothic"/>
                <a:cs typeface="Century Gothic"/>
                <a:sym typeface="Century Gothic"/>
              </a:rPr>
              <a:t>Purpose and types of University and TVET Networks </a:t>
            </a:r>
            <a:endParaRPr/>
          </a:p>
        </p:txBody>
      </p:sp>
      <p:sp>
        <p:nvSpPr>
          <p:cNvPr id="205" name="Google Shape;205;p2"/>
          <p:cNvSpPr/>
          <p:nvPr/>
        </p:nvSpPr>
        <p:spPr>
          <a:xfrm>
            <a:off x="1380281" y="2525884"/>
            <a:ext cx="1064839" cy="1064839"/>
          </a:xfrm>
          <a:custGeom>
            <a:avLst/>
            <a:gdLst/>
            <a:ahLst/>
            <a:cxnLst/>
            <a:rect l="l" t="t" r="r" b="b"/>
            <a:pathLst>
              <a:path w="1064839" h="1064839" extrusionOk="0">
                <a:moveTo>
                  <a:pt x="0" y="532420"/>
                </a:moveTo>
                <a:cubicBezTo>
                  <a:pt x="0" y="238373"/>
                  <a:pt x="238373" y="0"/>
                  <a:pt x="532420" y="0"/>
                </a:cubicBezTo>
                <a:cubicBezTo>
                  <a:pt x="826467" y="0"/>
                  <a:pt x="1064840" y="238373"/>
                  <a:pt x="1064840" y="532420"/>
                </a:cubicBezTo>
                <a:cubicBezTo>
                  <a:pt x="1064840" y="826467"/>
                  <a:pt x="826467" y="1064840"/>
                  <a:pt x="532420" y="1064840"/>
                </a:cubicBezTo>
                <a:cubicBezTo>
                  <a:pt x="238373" y="1064840"/>
                  <a:pt x="0" y="826467"/>
                  <a:pt x="0" y="532420"/>
                </a:cubicBezTo>
                <a:close/>
              </a:path>
            </a:pathLst>
          </a:custGeom>
          <a:noFill/>
          <a:ln w="63500" cap="flat" cmpd="sng">
            <a:solidFill>
              <a:srgbClr val="1E4E79"/>
            </a:solidFill>
            <a:prstDash val="solid"/>
            <a:miter lim="800000"/>
            <a:headEnd type="none" w="sm" len="sm"/>
            <a:tailEnd type="none" w="sm" len="sm"/>
          </a:ln>
        </p:spPr>
        <p:txBody>
          <a:bodyPr spcFirstLastPara="1" wrap="square" lIns="238950" tIns="168625" rIns="238950" bIns="168625" anchor="ctr" anchorCtr="0">
            <a:noAutofit/>
          </a:bodyPr>
          <a:lstStyle/>
          <a:p>
            <a:pPr marL="0" marR="0" lvl="0" indent="0" algn="ctr" rtl="0">
              <a:lnSpc>
                <a:spcPct val="90000"/>
              </a:lnSpc>
              <a:spcBef>
                <a:spcPts val="0"/>
              </a:spcBef>
              <a:spcAft>
                <a:spcPts val="0"/>
              </a:spcAft>
              <a:buClr>
                <a:srgbClr val="22456E"/>
              </a:buClr>
              <a:buSzPts val="4800"/>
              <a:buFont typeface="Calibri"/>
              <a:buNone/>
            </a:pPr>
            <a:r>
              <a:rPr lang="en-US" sz="4800">
                <a:solidFill>
                  <a:srgbClr val="22456E"/>
                </a:solidFill>
                <a:latin typeface="Calibri"/>
                <a:ea typeface="Calibri"/>
                <a:cs typeface="Calibri"/>
                <a:sym typeface="Calibri"/>
              </a:rPr>
              <a:t>1</a:t>
            </a:r>
            <a:endParaRPr/>
          </a:p>
        </p:txBody>
      </p:sp>
      <p:sp>
        <p:nvSpPr>
          <p:cNvPr id="206" name="Google Shape;206;p2"/>
          <p:cNvSpPr txBox="1"/>
          <p:nvPr/>
        </p:nvSpPr>
        <p:spPr>
          <a:xfrm>
            <a:off x="3687507" y="3900668"/>
            <a:ext cx="205857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Existing Networks</a:t>
            </a:r>
            <a:endParaRPr sz="1800">
              <a:solidFill>
                <a:schemeClr val="dk1"/>
              </a:solidFill>
              <a:latin typeface="Century Gothic"/>
              <a:ea typeface="Century Gothic"/>
              <a:cs typeface="Century Gothic"/>
              <a:sym typeface="Century Gothic"/>
            </a:endParaRPr>
          </a:p>
        </p:txBody>
      </p:sp>
      <p:sp>
        <p:nvSpPr>
          <p:cNvPr id="207" name="Google Shape;207;p2"/>
          <p:cNvSpPr txBox="1"/>
          <p:nvPr/>
        </p:nvSpPr>
        <p:spPr>
          <a:xfrm>
            <a:off x="6604612" y="3928368"/>
            <a:ext cx="1771639" cy="34163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1800">
                <a:solidFill>
                  <a:schemeClr val="dk1"/>
                </a:solidFill>
                <a:latin typeface="Century Gothic"/>
                <a:ea typeface="Century Gothic"/>
                <a:cs typeface="Century Gothic"/>
                <a:sym typeface="Century Gothic"/>
              </a:rPr>
              <a:t>Lessons Learnt</a:t>
            </a:r>
            <a:endParaRPr/>
          </a:p>
        </p:txBody>
      </p:sp>
      <p:sp>
        <p:nvSpPr>
          <p:cNvPr id="208" name="Google Shape;208;p2"/>
          <p:cNvSpPr txBox="1"/>
          <p:nvPr/>
        </p:nvSpPr>
        <p:spPr>
          <a:xfrm>
            <a:off x="9449584" y="3928368"/>
            <a:ext cx="1659429" cy="34163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1800">
                <a:solidFill>
                  <a:schemeClr val="dk1"/>
                </a:solidFill>
                <a:latin typeface="Century Gothic"/>
                <a:ea typeface="Century Gothic"/>
                <a:cs typeface="Century Gothic"/>
                <a:sym typeface="Century Gothic"/>
              </a:rPr>
              <a:t>Way Forward</a:t>
            </a:r>
            <a:endParaRPr sz="1800">
              <a:solidFill>
                <a:schemeClr val="dk1"/>
              </a:solidFill>
              <a:latin typeface="Century Gothic"/>
              <a:ea typeface="Century Gothic"/>
              <a:cs typeface="Century Gothic"/>
              <a:sym typeface="Century Gothic"/>
            </a:endParaRPr>
          </a:p>
        </p:txBody>
      </p:sp>
      <p:sp>
        <p:nvSpPr>
          <p:cNvPr id="30" name="TextBox 29">
            <a:extLst>
              <a:ext uri="{FF2B5EF4-FFF2-40B4-BE49-F238E27FC236}">
                <a16:creationId xmlns:a16="http://schemas.microsoft.com/office/drawing/2014/main" id="{34003029-D48A-41E3-9EAF-9CCD2CF4665E}"/>
              </a:ext>
            </a:extLst>
          </p:cNvPr>
          <p:cNvSpPr txBox="1"/>
          <p:nvPr/>
        </p:nvSpPr>
        <p:spPr>
          <a:xfrm>
            <a:off x="5540863" y="6389183"/>
            <a:ext cx="6139474" cy="276999"/>
          </a:xfrm>
          <a:prstGeom prst="rect">
            <a:avLst/>
          </a:prstGeom>
          <a:noFill/>
        </p:spPr>
        <p:txBody>
          <a:bodyPr wrap="square" rtlCol="0">
            <a:spAutoFit/>
          </a:bodyPr>
          <a:lstStyle/>
          <a:p>
            <a:r>
              <a:rPr lang="en-US" sz="1200" b="1" i="1" dirty="0">
                <a:solidFill>
                  <a:schemeClr val="bg1"/>
                </a:solidFill>
              </a:rPr>
              <a:t>Creating and Sustaining University and TVET Networks</a:t>
            </a:r>
            <a:endParaRPr lang="en-GB" sz="1200" i="1"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
          <p:cNvSpPr/>
          <p:nvPr/>
        </p:nvSpPr>
        <p:spPr>
          <a:xfrm>
            <a:off x="0" y="0"/>
            <a:ext cx="12192000" cy="6858000"/>
          </a:xfrm>
          <a:prstGeom prst="rect">
            <a:avLst/>
          </a:prstGeom>
          <a:blipFill rotWithShape="1">
            <a:blip r:embed="rId3">
              <a:alphaModFix amt="20000"/>
            </a:blip>
            <a:stretch>
              <a:fillRect l="-5999" r="-5998"/>
            </a:stretch>
          </a:blip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4" name="Google Shape;214;p3"/>
          <p:cNvSpPr txBox="1">
            <a:spLocks noGrp="1"/>
          </p:cNvSpPr>
          <p:nvPr>
            <p:ph type="title"/>
          </p:nvPr>
        </p:nvSpPr>
        <p:spPr>
          <a:xfrm>
            <a:off x="838200" y="253000"/>
            <a:ext cx="10515600" cy="118320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2456E"/>
              </a:buClr>
              <a:buSzPct val="100000"/>
              <a:buFont typeface="Calibri"/>
              <a:buNone/>
            </a:pPr>
            <a:r>
              <a:rPr lang="en-US" b="1">
                <a:solidFill>
                  <a:srgbClr val="22456E"/>
                </a:solidFill>
              </a:rPr>
              <a:t>Purpose of Creating University and TVET Networks for Skills Development</a:t>
            </a:r>
            <a:endParaRPr/>
          </a:p>
        </p:txBody>
      </p:sp>
      <p:sp>
        <p:nvSpPr>
          <p:cNvPr id="215" name="Google Shape;215;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Respond to the changing skills needs for future world of work.</a:t>
            </a:r>
            <a:endParaRPr dirty="0"/>
          </a:p>
          <a:p>
            <a:pPr marL="228600" lvl="0" indent="-139700" algn="l" rtl="0">
              <a:lnSpc>
                <a:spcPct val="90000"/>
              </a:lnSpc>
              <a:spcBef>
                <a:spcPts val="1000"/>
              </a:spcBef>
              <a:spcAft>
                <a:spcPts val="0"/>
              </a:spcAft>
              <a:buClr>
                <a:schemeClr val="dk1"/>
              </a:buClr>
              <a:buSzPts val="1400"/>
              <a:buNone/>
            </a:pPr>
            <a:endParaRPr sz="1400" dirty="0"/>
          </a:p>
          <a:p>
            <a:pPr marL="228600" lvl="0" indent="-228600" algn="l" rtl="0">
              <a:lnSpc>
                <a:spcPct val="90000"/>
              </a:lnSpc>
              <a:spcBef>
                <a:spcPts val="1000"/>
              </a:spcBef>
              <a:spcAft>
                <a:spcPts val="0"/>
              </a:spcAft>
              <a:buClr>
                <a:schemeClr val="dk1"/>
              </a:buClr>
              <a:buSzPts val="2800"/>
              <a:buChar char="•"/>
            </a:pPr>
            <a:r>
              <a:rPr lang="en-US" dirty="0"/>
              <a:t>Demand for advanced cognitive and socio-behavioral skills, and skills combinations associated for greater adaptability is also rising (</a:t>
            </a:r>
            <a:r>
              <a:rPr lang="en-US" u="sng" dirty="0">
                <a:solidFill>
                  <a:schemeClr val="hlink"/>
                </a:solidFill>
                <a:hlinkClick r:id="rId4"/>
              </a:rPr>
              <a:t>World Bank, 2019</a:t>
            </a:r>
            <a:r>
              <a:rPr lang="en-US" dirty="0"/>
              <a:t>).</a:t>
            </a:r>
            <a:endParaRPr dirty="0"/>
          </a:p>
          <a:p>
            <a:pPr marL="0" lvl="0" indent="0" algn="l" rtl="0">
              <a:lnSpc>
                <a:spcPct val="90000"/>
              </a:lnSpc>
              <a:spcBef>
                <a:spcPts val="1000"/>
              </a:spcBef>
              <a:spcAft>
                <a:spcPts val="0"/>
              </a:spcAft>
              <a:buClr>
                <a:schemeClr val="dk1"/>
              </a:buClr>
              <a:buSzPts val="1400"/>
              <a:buNone/>
            </a:pPr>
            <a:endParaRPr sz="1400" dirty="0"/>
          </a:p>
          <a:p>
            <a:pPr marL="228600" lvl="0" indent="-228600" algn="l" rtl="0">
              <a:lnSpc>
                <a:spcPct val="90000"/>
              </a:lnSpc>
              <a:spcBef>
                <a:spcPts val="1000"/>
              </a:spcBef>
              <a:spcAft>
                <a:spcPts val="0"/>
              </a:spcAft>
              <a:buClr>
                <a:schemeClr val="dk1"/>
              </a:buClr>
              <a:buSzPts val="2800"/>
              <a:buChar char="•"/>
            </a:pPr>
            <a:r>
              <a:rPr lang="en-US" dirty="0"/>
              <a:t>TVET and universities, as key players in developing human resources, are necessary to take strategic decisions and create linkages to address the emerging labor market by enabling students to survive in VUCA (Volatility, Uncertainty, complexity and ambiguity) world.</a:t>
            </a:r>
            <a:endParaRPr dirty="0"/>
          </a:p>
        </p:txBody>
      </p:sp>
      <p:sp>
        <p:nvSpPr>
          <p:cNvPr id="216" name="Google Shape;21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a:p>
        </p:txBody>
      </p:sp>
      <p:sp>
        <p:nvSpPr>
          <p:cNvPr id="8" name="TextBox 7">
            <a:extLst>
              <a:ext uri="{FF2B5EF4-FFF2-40B4-BE49-F238E27FC236}">
                <a16:creationId xmlns:a16="http://schemas.microsoft.com/office/drawing/2014/main" id="{4FD74326-800D-41F0-8122-B00E2006AEE7}"/>
              </a:ext>
            </a:extLst>
          </p:cNvPr>
          <p:cNvSpPr txBox="1"/>
          <p:nvPr/>
        </p:nvSpPr>
        <p:spPr>
          <a:xfrm>
            <a:off x="5540863" y="6389183"/>
            <a:ext cx="6139474" cy="276999"/>
          </a:xfrm>
          <a:prstGeom prst="rect">
            <a:avLst/>
          </a:prstGeom>
          <a:noFill/>
        </p:spPr>
        <p:txBody>
          <a:bodyPr wrap="square" rtlCol="0">
            <a:spAutoFit/>
          </a:bodyPr>
          <a:lstStyle/>
          <a:p>
            <a:r>
              <a:rPr lang="en-US" sz="1200" b="1" i="1" dirty="0">
                <a:solidFill>
                  <a:schemeClr val="bg1"/>
                </a:solidFill>
              </a:rPr>
              <a:t>Creating and Sustaining University and TVET Networks</a:t>
            </a:r>
            <a:endParaRPr lang="en-GB" sz="1200" i="1" dirty="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4"/>
          <p:cNvSpPr txBox="1">
            <a:spLocks noGrp="1"/>
          </p:cNvSpPr>
          <p:nvPr>
            <p:ph type="title"/>
          </p:nvPr>
        </p:nvSpPr>
        <p:spPr>
          <a:xfrm>
            <a:off x="838200" y="253000"/>
            <a:ext cx="10515600" cy="118320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2456E"/>
              </a:buClr>
              <a:buSzPts val="4000"/>
              <a:buFont typeface="Calibri"/>
              <a:buNone/>
            </a:pPr>
            <a:r>
              <a:rPr lang="en-US">
                <a:solidFill>
                  <a:srgbClr val="22456E"/>
                </a:solidFill>
              </a:rPr>
              <a:t>UNESCO</a:t>
            </a:r>
            <a:endParaRPr>
              <a:solidFill>
                <a:srgbClr val="22456E"/>
              </a:solidFill>
            </a:endParaRPr>
          </a:p>
        </p:txBody>
      </p:sp>
      <p:sp>
        <p:nvSpPr>
          <p:cNvPr id="222" name="Google Shape;222;p4"/>
          <p:cNvSpPr txBox="1">
            <a:spLocks noGrp="1"/>
          </p:cNvSpPr>
          <p:nvPr>
            <p:ph type="body" idx="1"/>
          </p:nvPr>
        </p:nvSpPr>
        <p:spPr>
          <a:xfrm>
            <a:off x="3532910" y="1629471"/>
            <a:ext cx="8309956" cy="4350731"/>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chemeClr val="dk1"/>
              </a:buClr>
              <a:buSzPct val="100000"/>
              <a:buNone/>
            </a:pPr>
            <a:r>
              <a:rPr lang="en-US" u="sng">
                <a:solidFill>
                  <a:schemeClr val="hlink"/>
                </a:solidFill>
                <a:hlinkClick r:id="rId3"/>
              </a:rPr>
              <a:t>UNESCO (2016)</a:t>
            </a:r>
            <a:r>
              <a:rPr lang="en-US"/>
              <a:t> appeals that:</a:t>
            </a:r>
            <a:endParaRPr/>
          </a:p>
          <a:p>
            <a:pPr marL="0" lvl="0" indent="0" algn="l" rtl="0">
              <a:lnSpc>
                <a:spcPct val="90000"/>
              </a:lnSpc>
              <a:spcBef>
                <a:spcPts val="1000"/>
              </a:spcBef>
              <a:spcAft>
                <a:spcPts val="0"/>
              </a:spcAft>
              <a:buClr>
                <a:schemeClr val="dk1"/>
              </a:buClr>
              <a:buSzPct val="100000"/>
              <a:buNone/>
            </a:pPr>
            <a:endParaRPr sz="1100"/>
          </a:p>
          <a:p>
            <a:pPr marL="0" lvl="0" indent="0" algn="l" rtl="0">
              <a:lnSpc>
                <a:spcPct val="90000"/>
              </a:lnSpc>
              <a:spcBef>
                <a:spcPts val="1000"/>
              </a:spcBef>
              <a:spcAft>
                <a:spcPts val="0"/>
              </a:spcAft>
              <a:buClr>
                <a:schemeClr val="dk1"/>
              </a:buClr>
              <a:buSzPct val="100000"/>
              <a:buNone/>
            </a:pPr>
            <a:r>
              <a:rPr lang="en-US" sz="3000"/>
              <a:t>“Member States should develop pathways and facilitate transitions between secondary, post-secondary and tertiary education including flexible admission procedures and guidance, credit accumulation and transfer, bridging programs and equivalency schemes that are recognised and accredited by relevant authorities. TVET institutions, and other education institutions and authorities, should collaborate for the implementation of such measures.”</a:t>
            </a:r>
            <a:endParaRPr/>
          </a:p>
          <a:p>
            <a:pPr marL="228600" lvl="0" indent="-64135" algn="l" rtl="0">
              <a:lnSpc>
                <a:spcPct val="90000"/>
              </a:lnSpc>
              <a:spcBef>
                <a:spcPts val="1000"/>
              </a:spcBef>
              <a:spcAft>
                <a:spcPts val="0"/>
              </a:spcAft>
              <a:buClr>
                <a:schemeClr val="dk1"/>
              </a:buClr>
              <a:buSzPct val="100000"/>
              <a:buNone/>
            </a:pPr>
            <a:endParaRPr/>
          </a:p>
        </p:txBody>
      </p:sp>
      <p:sp>
        <p:nvSpPr>
          <p:cNvPr id="223" name="Google Shape;223;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pic>
        <p:nvPicPr>
          <p:cNvPr id="224" name="Google Shape;224;p4"/>
          <p:cNvPicPr preferRelativeResize="0"/>
          <p:nvPr/>
        </p:nvPicPr>
        <p:blipFill rotWithShape="1">
          <a:blip r:embed="rId4">
            <a:alphaModFix/>
          </a:blip>
          <a:srcRect/>
          <a:stretch/>
        </p:blipFill>
        <p:spPr>
          <a:xfrm>
            <a:off x="205239" y="2440766"/>
            <a:ext cx="3267818" cy="3128761"/>
          </a:xfrm>
          <a:prstGeom prst="rect">
            <a:avLst/>
          </a:prstGeom>
          <a:noFill/>
          <a:ln>
            <a:noFill/>
          </a:ln>
        </p:spPr>
      </p:pic>
      <p:sp>
        <p:nvSpPr>
          <p:cNvPr id="6" name="TextBox 5">
            <a:extLst>
              <a:ext uri="{FF2B5EF4-FFF2-40B4-BE49-F238E27FC236}">
                <a16:creationId xmlns:a16="http://schemas.microsoft.com/office/drawing/2014/main" id="{711DACE4-4A30-40C2-B76C-8B2D1F0C8283}"/>
              </a:ext>
            </a:extLst>
          </p:cNvPr>
          <p:cNvSpPr txBox="1"/>
          <p:nvPr/>
        </p:nvSpPr>
        <p:spPr>
          <a:xfrm>
            <a:off x="5540863" y="6389183"/>
            <a:ext cx="6139474" cy="276999"/>
          </a:xfrm>
          <a:prstGeom prst="rect">
            <a:avLst/>
          </a:prstGeom>
          <a:noFill/>
        </p:spPr>
        <p:txBody>
          <a:bodyPr wrap="square" rtlCol="0">
            <a:spAutoFit/>
          </a:bodyPr>
          <a:lstStyle/>
          <a:p>
            <a:r>
              <a:rPr lang="en-US" sz="1200" b="1" i="1" dirty="0">
                <a:solidFill>
                  <a:schemeClr val="bg1"/>
                </a:solidFill>
              </a:rPr>
              <a:t>Creating and Sustaining University and TVET Networks</a:t>
            </a:r>
            <a:endParaRPr lang="en-GB" sz="1200" i="1"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5"/>
          <p:cNvSpPr txBox="1">
            <a:spLocks noGrp="1"/>
          </p:cNvSpPr>
          <p:nvPr>
            <p:ph type="body" idx="1"/>
          </p:nvPr>
        </p:nvSpPr>
        <p:spPr>
          <a:xfrm>
            <a:off x="838200" y="1825625"/>
            <a:ext cx="6925887" cy="2039793"/>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3200"/>
              <a:buNone/>
            </a:pPr>
            <a:r>
              <a:rPr lang="en-US" sz="3200"/>
              <a:t>“TVET needs to be more attractive to the students and demonstrate capacity to enable progression towards higher vocational and academic education.” </a:t>
            </a:r>
            <a:r>
              <a:rPr lang="en-US" sz="2400"/>
              <a:t>The </a:t>
            </a:r>
            <a:r>
              <a:rPr lang="en-US" sz="2400" u="sng">
                <a:solidFill>
                  <a:schemeClr val="hlink"/>
                </a:solidFill>
                <a:hlinkClick r:id="rId3"/>
              </a:rPr>
              <a:t>European Commission (2016)</a:t>
            </a:r>
            <a:r>
              <a:rPr lang="en-US" sz="2400"/>
              <a:t> </a:t>
            </a:r>
            <a:endParaRPr/>
          </a:p>
          <a:p>
            <a:pPr marL="0" lvl="0" indent="0" algn="l" rtl="0">
              <a:lnSpc>
                <a:spcPct val="90000"/>
              </a:lnSpc>
              <a:spcBef>
                <a:spcPts val="1000"/>
              </a:spcBef>
              <a:spcAft>
                <a:spcPts val="0"/>
              </a:spcAft>
              <a:buClr>
                <a:schemeClr val="dk1"/>
              </a:buClr>
              <a:buSzPts val="3200"/>
              <a:buNone/>
            </a:pPr>
            <a:endParaRPr sz="3200"/>
          </a:p>
        </p:txBody>
      </p:sp>
      <p:sp>
        <p:nvSpPr>
          <p:cNvPr id="230" name="Google Shape;230;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pic>
        <p:nvPicPr>
          <p:cNvPr id="231" name="Google Shape;231;p5"/>
          <p:cNvPicPr preferRelativeResize="0"/>
          <p:nvPr/>
        </p:nvPicPr>
        <p:blipFill rotWithShape="1">
          <a:blip r:embed="rId4">
            <a:alphaModFix/>
          </a:blip>
          <a:srcRect/>
          <a:stretch/>
        </p:blipFill>
        <p:spPr>
          <a:xfrm>
            <a:off x="7935884" y="1205345"/>
            <a:ext cx="3206424" cy="2223655"/>
          </a:xfrm>
          <a:prstGeom prst="rect">
            <a:avLst/>
          </a:prstGeom>
          <a:noFill/>
          <a:ln>
            <a:noFill/>
          </a:ln>
        </p:spPr>
      </p:pic>
      <p:sp>
        <p:nvSpPr>
          <p:cNvPr id="232" name="Google Shape;232;p5"/>
          <p:cNvSpPr txBox="1"/>
          <p:nvPr/>
        </p:nvSpPr>
        <p:spPr>
          <a:xfrm>
            <a:off x="795672" y="3751306"/>
            <a:ext cx="10346636" cy="214457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3200"/>
              <a:buFont typeface="Arial"/>
              <a:buNone/>
            </a:pPr>
            <a:r>
              <a:rPr lang="en-US" sz="3200">
                <a:solidFill>
                  <a:schemeClr val="dk1"/>
                </a:solidFill>
                <a:latin typeface="Calibri"/>
                <a:ea typeface="Calibri"/>
                <a:cs typeface="Calibri"/>
                <a:sym typeface="Calibri"/>
              </a:rPr>
              <a:t>“Flexible pathways and progression of TVET learners to the higher levels of education was recognised to be critical”. </a:t>
            </a:r>
            <a:r>
              <a:rPr lang="en-US" sz="2400">
                <a:solidFill>
                  <a:schemeClr val="dk1"/>
                </a:solidFill>
                <a:latin typeface="Calibri"/>
                <a:ea typeface="Calibri"/>
                <a:cs typeface="Calibri"/>
                <a:sym typeface="Calibri"/>
              </a:rPr>
              <a:t>(</a:t>
            </a:r>
            <a:r>
              <a:rPr lang="en-US" sz="24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UNESCO, 2012</a:t>
            </a:r>
            <a:r>
              <a:rPr lang="en-US" sz="2400">
                <a:solidFill>
                  <a:schemeClr val="dk1"/>
                </a:solidFill>
                <a:latin typeface="Calibri"/>
                <a:ea typeface="Calibri"/>
                <a:cs typeface="Calibri"/>
                <a:sym typeface="Calibri"/>
              </a:rPr>
              <a:t>, the Third International Congress on TVET in Shanghai in 2012).</a:t>
            </a:r>
            <a:endParaRPr sz="2400">
              <a:solidFill>
                <a:schemeClr val="dk1"/>
              </a:solidFill>
              <a:latin typeface="Calibri"/>
              <a:ea typeface="Calibri"/>
              <a:cs typeface="Calibri"/>
              <a:sym typeface="Calibri"/>
            </a:endParaRPr>
          </a:p>
        </p:txBody>
      </p:sp>
      <p:sp>
        <p:nvSpPr>
          <p:cNvPr id="6" name="TextBox 5">
            <a:extLst>
              <a:ext uri="{FF2B5EF4-FFF2-40B4-BE49-F238E27FC236}">
                <a16:creationId xmlns:a16="http://schemas.microsoft.com/office/drawing/2014/main" id="{8AE92593-A3D9-4D70-9B7E-F23874396183}"/>
              </a:ext>
            </a:extLst>
          </p:cNvPr>
          <p:cNvSpPr txBox="1"/>
          <p:nvPr/>
        </p:nvSpPr>
        <p:spPr>
          <a:xfrm>
            <a:off x="5540863" y="6389183"/>
            <a:ext cx="6139474" cy="276999"/>
          </a:xfrm>
          <a:prstGeom prst="rect">
            <a:avLst/>
          </a:prstGeom>
          <a:noFill/>
        </p:spPr>
        <p:txBody>
          <a:bodyPr wrap="square" rtlCol="0">
            <a:spAutoFit/>
          </a:bodyPr>
          <a:lstStyle/>
          <a:p>
            <a:r>
              <a:rPr lang="en-US" sz="1200" b="1" i="1" dirty="0">
                <a:solidFill>
                  <a:schemeClr val="bg1"/>
                </a:solidFill>
              </a:rPr>
              <a:t>Creating and Sustaining University and TVET Networks</a:t>
            </a:r>
            <a:endParaRPr lang="en-GB" sz="1200" i="1" dirty="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6"/>
          <p:cNvSpPr txBox="1">
            <a:spLocks noGrp="1"/>
          </p:cNvSpPr>
          <p:nvPr>
            <p:ph type="title"/>
          </p:nvPr>
        </p:nvSpPr>
        <p:spPr>
          <a:xfrm>
            <a:off x="838200" y="253000"/>
            <a:ext cx="10515600" cy="118320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2456E"/>
              </a:buClr>
              <a:buSzPts val="4000"/>
              <a:buFont typeface="Calibri"/>
              <a:buNone/>
            </a:pPr>
            <a:r>
              <a:rPr lang="en-US" b="1">
                <a:solidFill>
                  <a:srgbClr val="22456E"/>
                </a:solidFill>
              </a:rPr>
              <a:t>Types of University and TVET Networks </a:t>
            </a:r>
            <a:endParaRPr/>
          </a:p>
        </p:txBody>
      </p:sp>
      <p:sp>
        <p:nvSpPr>
          <p:cNvPr id="238" name="Google Shape;238;p6"/>
          <p:cNvSpPr txBox="1">
            <a:spLocks noGrp="1"/>
          </p:cNvSpPr>
          <p:nvPr>
            <p:ph type="body" idx="1"/>
          </p:nvPr>
        </p:nvSpPr>
        <p:spPr>
          <a:xfrm>
            <a:off x="688980" y="4566753"/>
            <a:ext cx="8240911" cy="165225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Network amongst applied universities</a:t>
            </a:r>
            <a:endParaRPr/>
          </a:p>
          <a:p>
            <a:pPr marL="228600" lvl="0" indent="-228600" algn="l" rtl="0">
              <a:lnSpc>
                <a:spcPct val="90000"/>
              </a:lnSpc>
              <a:spcBef>
                <a:spcPts val="1000"/>
              </a:spcBef>
              <a:spcAft>
                <a:spcPts val="0"/>
              </a:spcAft>
              <a:buClr>
                <a:schemeClr val="dk1"/>
              </a:buClr>
              <a:buSzPts val="2800"/>
              <a:buChar char="•"/>
            </a:pPr>
            <a:r>
              <a:rPr lang="en-US"/>
              <a:t>Network amongst TVET institutions</a:t>
            </a:r>
            <a:endParaRPr/>
          </a:p>
          <a:p>
            <a:pPr marL="228600" lvl="0" indent="-228600" algn="l" rtl="0">
              <a:lnSpc>
                <a:spcPct val="90000"/>
              </a:lnSpc>
              <a:spcBef>
                <a:spcPts val="1000"/>
              </a:spcBef>
              <a:spcAft>
                <a:spcPts val="0"/>
              </a:spcAft>
              <a:buClr>
                <a:schemeClr val="dk1"/>
              </a:buClr>
              <a:buSzPts val="2800"/>
              <a:buChar char="•"/>
            </a:pPr>
            <a:r>
              <a:rPr lang="en-US"/>
              <a:t>Articulation between TVET and university network</a:t>
            </a:r>
            <a:endParaRPr/>
          </a:p>
          <a:p>
            <a:pPr marL="0" lvl="0" indent="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sp>
        <p:nvSpPr>
          <p:cNvPr id="239" name="Google Shape;2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pic>
        <p:nvPicPr>
          <p:cNvPr id="240" name="Google Shape;240;p6"/>
          <p:cNvPicPr preferRelativeResize="0"/>
          <p:nvPr/>
        </p:nvPicPr>
        <p:blipFill rotWithShape="1">
          <a:blip r:embed="rId3">
            <a:alphaModFix/>
          </a:blip>
          <a:srcRect b="9548"/>
          <a:stretch/>
        </p:blipFill>
        <p:spPr>
          <a:xfrm>
            <a:off x="742984" y="1611174"/>
            <a:ext cx="4607866" cy="2780608"/>
          </a:xfrm>
          <a:prstGeom prst="rect">
            <a:avLst/>
          </a:prstGeom>
          <a:noFill/>
          <a:ln>
            <a:noFill/>
          </a:ln>
          <a:effectLst>
            <a:outerShdw blurRad="190500" algn="tl" rotWithShape="0">
              <a:srgbClr val="000000">
                <a:alpha val="69803"/>
              </a:srgbClr>
            </a:outerShdw>
          </a:effectLst>
        </p:spPr>
      </p:pic>
      <p:pic>
        <p:nvPicPr>
          <p:cNvPr id="241" name="Google Shape;241;p6"/>
          <p:cNvPicPr preferRelativeResize="0"/>
          <p:nvPr/>
        </p:nvPicPr>
        <p:blipFill rotWithShape="1">
          <a:blip r:embed="rId4">
            <a:alphaModFix/>
          </a:blip>
          <a:srcRect l="12432" t="24927" r="38980" b="23333"/>
          <a:stretch/>
        </p:blipFill>
        <p:spPr>
          <a:xfrm>
            <a:off x="7037705" y="2692978"/>
            <a:ext cx="4634347" cy="2775943"/>
          </a:xfrm>
          <a:prstGeom prst="rect">
            <a:avLst/>
          </a:prstGeom>
          <a:noFill/>
          <a:ln>
            <a:noFill/>
          </a:ln>
          <a:effectLst>
            <a:outerShdw blurRad="190500" algn="tl" rotWithShape="0">
              <a:srgbClr val="000000">
                <a:alpha val="69803"/>
              </a:srgbClr>
            </a:outerShdw>
          </a:effectLst>
        </p:spPr>
      </p:pic>
      <p:sp>
        <p:nvSpPr>
          <p:cNvPr id="7" name="TextBox 6">
            <a:extLst>
              <a:ext uri="{FF2B5EF4-FFF2-40B4-BE49-F238E27FC236}">
                <a16:creationId xmlns:a16="http://schemas.microsoft.com/office/drawing/2014/main" id="{4110EE2D-5486-481F-BD3C-D7D3C5EADA1E}"/>
              </a:ext>
            </a:extLst>
          </p:cNvPr>
          <p:cNvSpPr txBox="1"/>
          <p:nvPr/>
        </p:nvSpPr>
        <p:spPr>
          <a:xfrm>
            <a:off x="5540863" y="6389183"/>
            <a:ext cx="6139474" cy="276999"/>
          </a:xfrm>
          <a:prstGeom prst="rect">
            <a:avLst/>
          </a:prstGeom>
          <a:noFill/>
        </p:spPr>
        <p:txBody>
          <a:bodyPr wrap="square" rtlCol="0">
            <a:spAutoFit/>
          </a:bodyPr>
          <a:lstStyle/>
          <a:p>
            <a:r>
              <a:rPr lang="en-US" sz="1200" b="1" i="1" dirty="0">
                <a:solidFill>
                  <a:schemeClr val="bg1"/>
                </a:solidFill>
              </a:rPr>
              <a:t>Creating and Sustaining University and TVET Networks</a:t>
            </a:r>
            <a:endParaRPr lang="en-GB" sz="1200" i="1" dirty="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7"/>
          <p:cNvSpPr/>
          <p:nvPr/>
        </p:nvSpPr>
        <p:spPr>
          <a:xfrm>
            <a:off x="5455049" y="0"/>
            <a:ext cx="6736951" cy="6858000"/>
          </a:xfrm>
          <a:prstGeom prst="rect">
            <a:avLst/>
          </a:prstGeom>
          <a:gradFill>
            <a:gsLst>
              <a:gs pos="0">
                <a:srgbClr val="21ACDF"/>
              </a:gs>
              <a:gs pos="76000">
                <a:srgbClr val="18447A"/>
              </a:gs>
              <a:gs pos="87000">
                <a:srgbClr val="22456E"/>
              </a:gs>
              <a:gs pos="100000">
                <a:srgbClr val="1C3A5E"/>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7" name="Google Shape;247;p7"/>
          <p:cNvSpPr txBox="1">
            <a:spLocks noGrp="1"/>
          </p:cNvSpPr>
          <p:nvPr>
            <p:ph type="title"/>
          </p:nvPr>
        </p:nvSpPr>
        <p:spPr>
          <a:xfrm>
            <a:off x="820782" y="1237723"/>
            <a:ext cx="4313791" cy="155772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Articulation between TVET and University Network</a:t>
            </a:r>
            <a:endParaRPr/>
          </a:p>
        </p:txBody>
      </p:sp>
      <p:sp>
        <p:nvSpPr>
          <p:cNvPr id="248" name="Google Shape;2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sp>
        <p:nvSpPr>
          <p:cNvPr id="249" name="Google Shape;249;p7"/>
          <p:cNvSpPr txBox="1">
            <a:spLocks noGrp="1"/>
          </p:cNvSpPr>
          <p:nvPr>
            <p:ph type="body" idx="4294967295"/>
          </p:nvPr>
        </p:nvSpPr>
        <p:spPr>
          <a:xfrm>
            <a:off x="883049" y="3633524"/>
            <a:ext cx="3516313" cy="120967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Restricted entries </a:t>
            </a:r>
            <a:endParaRPr/>
          </a:p>
          <a:p>
            <a:pPr marL="228600" lvl="0" indent="-228600" algn="l" rtl="0">
              <a:lnSpc>
                <a:spcPct val="90000"/>
              </a:lnSpc>
              <a:spcBef>
                <a:spcPts val="1000"/>
              </a:spcBef>
              <a:spcAft>
                <a:spcPts val="0"/>
              </a:spcAft>
              <a:buClr>
                <a:schemeClr val="dk1"/>
              </a:buClr>
              <a:buSzPts val="2800"/>
              <a:buChar char="•"/>
            </a:pPr>
            <a:r>
              <a:rPr lang="en-US"/>
              <a:t>Open door policies</a:t>
            </a:r>
            <a:endParaRPr/>
          </a:p>
          <a:p>
            <a:pPr marL="0" lvl="0" indent="0" algn="l" rtl="0">
              <a:lnSpc>
                <a:spcPct val="90000"/>
              </a:lnSpc>
              <a:spcBef>
                <a:spcPts val="1000"/>
              </a:spcBef>
              <a:spcAft>
                <a:spcPts val="0"/>
              </a:spcAft>
              <a:buClr>
                <a:schemeClr val="dk1"/>
              </a:buClr>
              <a:buSzPts val="2800"/>
              <a:buNone/>
            </a:pPr>
            <a:endParaRPr/>
          </a:p>
        </p:txBody>
      </p:sp>
      <p:sp>
        <p:nvSpPr>
          <p:cNvPr id="250" name="Google Shape;250;p7"/>
          <p:cNvSpPr/>
          <p:nvPr/>
        </p:nvSpPr>
        <p:spPr>
          <a:xfrm>
            <a:off x="6096000" y="1693217"/>
            <a:ext cx="5482917" cy="36933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a:solidFill>
                  <a:schemeClr val="lt1"/>
                </a:solidFill>
                <a:latin typeface="Calibri"/>
                <a:ea typeface="Calibri"/>
                <a:cs typeface="Calibri"/>
                <a:sym typeface="Calibri"/>
              </a:rPr>
              <a:t>Providing articulation opportunities for students who are willing to avail university degree that is required for further advancement in their career. In areas such as teaching, professional skill development, research and development, consultancy and promotion as well as marketing (Sommerlad et al., 1998)</a:t>
            </a:r>
            <a:endParaRPr sz="2600">
              <a:solidFill>
                <a:schemeClr val="lt1"/>
              </a:solidFill>
              <a:latin typeface="Calibri"/>
              <a:ea typeface="Calibri"/>
              <a:cs typeface="Calibri"/>
              <a:sym typeface="Calibri"/>
            </a:endParaRPr>
          </a:p>
        </p:txBody>
      </p:sp>
      <p:sp>
        <p:nvSpPr>
          <p:cNvPr id="251" name="Google Shape;251;p7"/>
          <p:cNvSpPr/>
          <p:nvPr/>
        </p:nvSpPr>
        <p:spPr>
          <a:xfrm>
            <a:off x="664168" y="1237724"/>
            <a:ext cx="83027" cy="1557728"/>
          </a:xfrm>
          <a:prstGeom prst="rect">
            <a:avLst/>
          </a:prstGeom>
          <a:solidFill>
            <a:srgbClr val="22456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TextBox 7">
            <a:extLst>
              <a:ext uri="{FF2B5EF4-FFF2-40B4-BE49-F238E27FC236}">
                <a16:creationId xmlns:a16="http://schemas.microsoft.com/office/drawing/2014/main" id="{20EC20EB-EF6F-4A9C-A9DC-145A2B189266}"/>
              </a:ext>
            </a:extLst>
          </p:cNvPr>
          <p:cNvSpPr txBox="1"/>
          <p:nvPr/>
        </p:nvSpPr>
        <p:spPr>
          <a:xfrm>
            <a:off x="5540863" y="6389183"/>
            <a:ext cx="6139474" cy="276999"/>
          </a:xfrm>
          <a:prstGeom prst="rect">
            <a:avLst/>
          </a:prstGeom>
          <a:noFill/>
        </p:spPr>
        <p:txBody>
          <a:bodyPr wrap="square" rtlCol="0">
            <a:spAutoFit/>
          </a:bodyPr>
          <a:lstStyle/>
          <a:p>
            <a:r>
              <a:rPr lang="en-US" sz="1200" b="1" i="1" dirty="0">
                <a:solidFill>
                  <a:schemeClr val="bg1"/>
                </a:solidFill>
              </a:rPr>
              <a:t>Creating and Sustaining University and TVET Networks</a:t>
            </a:r>
            <a:endParaRPr lang="en-GB" sz="1200" i="1" dirty="0">
              <a:solidFill>
                <a:schemeClr val="bg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8"/>
          <p:cNvSpPr txBox="1">
            <a:spLocks noGrp="1"/>
          </p:cNvSpPr>
          <p:nvPr>
            <p:ph type="title"/>
          </p:nvPr>
        </p:nvSpPr>
        <p:spPr>
          <a:xfrm>
            <a:off x="838200" y="253000"/>
            <a:ext cx="10515600" cy="118320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2456E"/>
              </a:buClr>
              <a:buSzPts val="4000"/>
              <a:buFont typeface="Calibri"/>
              <a:buNone/>
            </a:pPr>
            <a:r>
              <a:rPr lang="en-US"/>
              <a:t>Examples</a:t>
            </a:r>
            <a:endParaRPr/>
          </a:p>
        </p:txBody>
      </p:sp>
      <p:sp>
        <p:nvSpPr>
          <p:cNvPr id="257" name="Google Shape;257;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dk1"/>
              </a:buClr>
              <a:buSzPct val="100000"/>
              <a:buChar char="•"/>
            </a:pPr>
            <a:r>
              <a:rPr lang="en-US"/>
              <a:t>Germany, Belgium, Spain, and France, the link between vocational education and higher level education is stronger, ensuring flexible pathways (OECD 2012).</a:t>
            </a:r>
            <a:endParaRPr/>
          </a:p>
          <a:p>
            <a:pPr marL="228600" lvl="0" indent="-228600" algn="l" rtl="0">
              <a:lnSpc>
                <a:spcPct val="90000"/>
              </a:lnSpc>
              <a:spcBef>
                <a:spcPts val="1000"/>
              </a:spcBef>
              <a:spcAft>
                <a:spcPts val="0"/>
              </a:spcAft>
              <a:buClr>
                <a:schemeClr val="dk1"/>
              </a:buClr>
              <a:buSzPct val="100000"/>
              <a:buChar char="•"/>
            </a:pPr>
            <a:r>
              <a:rPr lang="en-US"/>
              <a:t>Norway and Spain, it takes the form of hybrid programs that offer TVET and academic programs in an integrated manner (Souto-Otero, and Ure, 2012)</a:t>
            </a:r>
            <a:endParaRPr/>
          </a:p>
          <a:p>
            <a:pPr marL="228600" lvl="0" indent="-228600" algn="l" rtl="0">
              <a:lnSpc>
                <a:spcPct val="90000"/>
              </a:lnSpc>
              <a:spcBef>
                <a:spcPts val="1000"/>
              </a:spcBef>
              <a:spcAft>
                <a:spcPts val="0"/>
              </a:spcAft>
              <a:buClr>
                <a:schemeClr val="dk1"/>
              </a:buClr>
              <a:buSzPct val="100000"/>
              <a:buChar char="•"/>
            </a:pPr>
            <a:r>
              <a:rPr lang="en-US"/>
              <a:t>In the Czech Republic, TVET provision is based on an open door policy, providing greater transition opportunity and pathway from TVET to higher education (</a:t>
            </a:r>
            <a:r>
              <a:rPr lang="en-US" u="sng">
                <a:solidFill>
                  <a:schemeClr val="hlink"/>
                </a:solidFill>
                <a:hlinkClick r:id="rId3"/>
              </a:rPr>
              <a:t>Kaňáková </a:t>
            </a:r>
            <a:r>
              <a:rPr lang="en-US" i="1" u="sng">
                <a:solidFill>
                  <a:schemeClr val="hlink"/>
                </a:solidFill>
                <a:hlinkClick r:id="rId3"/>
              </a:rPr>
              <a:t>et al.</a:t>
            </a:r>
            <a:r>
              <a:rPr lang="en-US" u="sng">
                <a:solidFill>
                  <a:schemeClr val="hlink"/>
                </a:solidFill>
                <a:hlinkClick r:id="rId3"/>
              </a:rPr>
              <a:t>, 2016</a:t>
            </a:r>
            <a:r>
              <a:rPr lang="en-US"/>
              <a:t>)</a:t>
            </a:r>
            <a:endParaRPr/>
          </a:p>
          <a:p>
            <a:pPr marL="228600" lvl="0" indent="-228600" algn="l" rtl="0">
              <a:lnSpc>
                <a:spcPct val="90000"/>
              </a:lnSpc>
              <a:spcBef>
                <a:spcPts val="1000"/>
              </a:spcBef>
              <a:spcAft>
                <a:spcPts val="0"/>
              </a:spcAft>
              <a:buClr>
                <a:schemeClr val="dk1"/>
              </a:buClr>
              <a:buSzPct val="100000"/>
              <a:buChar char="•"/>
            </a:pPr>
            <a:r>
              <a:rPr lang="en-US"/>
              <a:t>In Australia, the dual-sector universities provide integrated technical and further education (TAFE), while the university level programs are carried out in partnership with each other.</a:t>
            </a:r>
            <a:endParaRPr/>
          </a:p>
        </p:txBody>
      </p:sp>
      <p:sp>
        <p:nvSpPr>
          <p:cNvPr id="258" name="Google Shape;258;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sp>
        <p:nvSpPr>
          <p:cNvPr id="5" name="TextBox 4">
            <a:extLst>
              <a:ext uri="{FF2B5EF4-FFF2-40B4-BE49-F238E27FC236}">
                <a16:creationId xmlns:a16="http://schemas.microsoft.com/office/drawing/2014/main" id="{CE8F9041-C486-44F9-9F23-6DA3B0209712}"/>
              </a:ext>
            </a:extLst>
          </p:cNvPr>
          <p:cNvSpPr txBox="1"/>
          <p:nvPr/>
        </p:nvSpPr>
        <p:spPr>
          <a:xfrm>
            <a:off x="5540863" y="6389183"/>
            <a:ext cx="6139474" cy="276999"/>
          </a:xfrm>
          <a:prstGeom prst="rect">
            <a:avLst/>
          </a:prstGeom>
          <a:noFill/>
        </p:spPr>
        <p:txBody>
          <a:bodyPr wrap="square" rtlCol="0">
            <a:spAutoFit/>
          </a:bodyPr>
          <a:lstStyle/>
          <a:p>
            <a:r>
              <a:rPr lang="en-US" sz="1200" b="1" i="1" dirty="0">
                <a:solidFill>
                  <a:schemeClr val="bg1"/>
                </a:solidFill>
              </a:rPr>
              <a:t>Creating and Sustaining University and TVET Networks</a:t>
            </a:r>
            <a:endParaRPr lang="en-GB" sz="1200" i="1" dirty="0">
              <a:solidFill>
                <a:schemeClr val="bg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9"/>
          <p:cNvPicPr preferRelativeResize="0"/>
          <p:nvPr/>
        </p:nvPicPr>
        <p:blipFill rotWithShape="1">
          <a:blip r:embed="rId3">
            <a:alphaModFix/>
          </a:blip>
          <a:srcRect/>
          <a:stretch/>
        </p:blipFill>
        <p:spPr>
          <a:xfrm>
            <a:off x="7464450" y="329126"/>
            <a:ext cx="4544328" cy="1457398"/>
          </a:xfrm>
          <a:prstGeom prst="rect">
            <a:avLst/>
          </a:prstGeom>
          <a:noFill/>
          <a:ln>
            <a:noFill/>
          </a:ln>
        </p:spPr>
      </p:pic>
      <p:sp>
        <p:nvSpPr>
          <p:cNvPr id="264" name="Google Shape;264;p9"/>
          <p:cNvSpPr txBox="1">
            <a:spLocks noGrp="1"/>
          </p:cNvSpPr>
          <p:nvPr>
            <p:ph type="title"/>
          </p:nvPr>
        </p:nvSpPr>
        <p:spPr>
          <a:xfrm>
            <a:off x="845400" y="264325"/>
            <a:ext cx="7182600" cy="99167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2456E"/>
              </a:buClr>
              <a:buSzPct val="100000"/>
              <a:buFont typeface="Calibri"/>
              <a:buNone/>
            </a:pPr>
            <a:r>
              <a:rPr lang="en-US"/>
              <a:t>Existing Regional TVET Networks in Southeast Asia</a:t>
            </a:r>
            <a:endParaRPr b="1"/>
          </a:p>
        </p:txBody>
      </p:sp>
      <p:sp>
        <p:nvSpPr>
          <p:cNvPr id="265" name="Google Shape;265;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sp>
        <p:nvSpPr>
          <p:cNvPr id="266" name="Google Shape;266;p9"/>
          <p:cNvSpPr/>
          <p:nvPr/>
        </p:nvSpPr>
        <p:spPr>
          <a:xfrm>
            <a:off x="3409345" y="1700324"/>
            <a:ext cx="8422370" cy="1335718"/>
          </a:xfrm>
          <a:prstGeom prst="roundRect">
            <a:avLst>
              <a:gd name="adj" fmla="val 20036"/>
            </a:avLst>
          </a:prstGeom>
          <a:solidFill>
            <a:srgbClr val="FCE5CD"/>
          </a:solidFill>
          <a:ln>
            <a:noFill/>
          </a:ln>
        </p:spPr>
        <p:txBody>
          <a:bodyPr spcFirstLastPara="1" wrap="square" lIns="91425" tIns="91425" rIns="91425" bIns="91425" anchor="ctr" anchorCtr="0">
            <a:noAutofit/>
          </a:bodyPr>
          <a:lstStyle/>
          <a:p>
            <a:pPr marL="285750" marR="0" lvl="1" indent="-285750" algn="l" rtl="0">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Offering opportunity for collaboration, including students and staff exchange among TVET institutions, at secondary and postsecondary, in ASEAN + China and Japan; Registered Institutions: 2163</a:t>
            </a:r>
            <a:endParaRPr sz="1800" b="0" i="0" u="none" strike="noStrike" cap="none">
              <a:solidFill>
                <a:schemeClr val="dk1"/>
              </a:solidFill>
              <a:latin typeface="Calibri"/>
              <a:ea typeface="Calibri"/>
              <a:cs typeface="Calibri"/>
              <a:sym typeface="Calibri"/>
            </a:endParaRPr>
          </a:p>
          <a:p>
            <a:pPr marL="285750" marR="0" lvl="1" indent="-285750" algn="l" rtl="0">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Website: </a:t>
            </a:r>
            <a:r>
              <a:rPr lang="en-US" sz="18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https://seatvet.seameo.org</a:t>
            </a:r>
            <a:endParaRPr sz="1800" b="0" i="0" u="none" strike="noStrike" cap="none">
              <a:solidFill>
                <a:schemeClr val="dk1"/>
              </a:solidFill>
              <a:latin typeface="Calibri"/>
              <a:ea typeface="Calibri"/>
              <a:cs typeface="Calibri"/>
              <a:sym typeface="Calibri"/>
            </a:endParaRPr>
          </a:p>
        </p:txBody>
      </p:sp>
      <p:sp>
        <p:nvSpPr>
          <p:cNvPr id="267" name="Google Shape;267;p9"/>
          <p:cNvSpPr/>
          <p:nvPr/>
        </p:nvSpPr>
        <p:spPr>
          <a:xfrm>
            <a:off x="288922" y="1685111"/>
            <a:ext cx="3003488" cy="1350931"/>
          </a:xfrm>
          <a:prstGeom prst="roundRect">
            <a:avLst>
              <a:gd name="adj" fmla="val 20036"/>
            </a:avLst>
          </a:prstGeom>
          <a:solidFill>
            <a:srgbClr val="A4D6FD"/>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SEA-TVET Consortium (2015):</a:t>
            </a:r>
            <a:endParaRPr/>
          </a:p>
        </p:txBody>
      </p:sp>
      <p:sp>
        <p:nvSpPr>
          <p:cNvPr id="268" name="Google Shape;268;p9"/>
          <p:cNvSpPr/>
          <p:nvPr/>
        </p:nvSpPr>
        <p:spPr>
          <a:xfrm>
            <a:off x="288922" y="3231649"/>
            <a:ext cx="3003489" cy="1282148"/>
          </a:xfrm>
          <a:prstGeom prst="roundRect">
            <a:avLst>
              <a:gd name="adj" fmla="val 20036"/>
            </a:avLst>
          </a:prstGeom>
          <a:solidFill>
            <a:srgbClr val="A4D6FD"/>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The ASEAN-ROK TVET Mobility Programme (2022):</a:t>
            </a:r>
            <a:endParaRPr/>
          </a:p>
        </p:txBody>
      </p:sp>
      <p:sp>
        <p:nvSpPr>
          <p:cNvPr id="269" name="Google Shape;269;p9"/>
          <p:cNvSpPr/>
          <p:nvPr/>
        </p:nvSpPr>
        <p:spPr>
          <a:xfrm>
            <a:off x="288922" y="4650351"/>
            <a:ext cx="3003489" cy="1362474"/>
          </a:xfrm>
          <a:prstGeom prst="roundRect">
            <a:avLst>
              <a:gd name="adj" fmla="val 20036"/>
            </a:avLst>
          </a:prstGeom>
          <a:solidFill>
            <a:srgbClr val="A4D6FD"/>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Regional Association on Vocational Teacher Education (RAVTE):</a:t>
            </a:r>
            <a:endParaRPr/>
          </a:p>
        </p:txBody>
      </p:sp>
      <p:sp>
        <p:nvSpPr>
          <p:cNvPr id="270" name="Google Shape;270;p9"/>
          <p:cNvSpPr/>
          <p:nvPr/>
        </p:nvSpPr>
        <p:spPr>
          <a:xfrm>
            <a:off x="3409345" y="3231649"/>
            <a:ext cx="8422370" cy="1282148"/>
          </a:xfrm>
          <a:prstGeom prst="roundRect">
            <a:avLst>
              <a:gd name="adj" fmla="val 20036"/>
            </a:avLst>
          </a:prstGeom>
          <a:solidFill>
            <a:srgbClr val="FCE5CD"/>
          </a:solidFill>
          <a:ln>
            <a:noFill/>
          </a:ln>
        </p:spPr>
        <p:txBody>
          <a:bodyPr spcFirstLastPara="1" wrap="square" lIns="91425" tIns="91425" rIns="91425" bIns="91425" anchor="ctr" anchorCtr="0">
            <a:noAutofit/>
          </a:bodyPr>
          <a:lstStyle/>
          <a:p>
            <a:pPr marL="285750" marR="0" lvl="1" indent="-285750" algn="l" rtl="0">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It addresses (1) quality assurance; (2) qualification standards; (3) capacity building of TVET personnel; and (4) intra-ASEAN student mobility through internships and faculty exchange.</a:t>
            </a:r>
            <a:endParaRPr/>
          </a:p>
          <a:p>
            <a:pPr marL="285750" marR="0" lvl="1" indent="-285750" algn="l" rtl="0">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It’s still in a development state.</a:t>
            </a:r>
            <a:endParaRPr/>
          </a:p>
        </p:txBody>
      </p:sp>
      <p:sp>
        <p:nvSpPr>
          <p:cNvPr id="271" name="Google Shape;271;p9"/>
          <p:cNvSpPr/>
          <p:nvPr/>
        </p:nvSpPr>
        <p:spPr>
          <a:xfrm>
            <a:off x="3409345" y="4660057"/>
            <a:ext cx="8422370" cy="1352768"/>
          </a:xfrm>
          <a:prstGeom prst="roundRect">
            <a:avLst>
              <a:gd name="adj" fmla="val 20036"/>
            </a:avLst>
          </a:prstGeom>
          <a:solidFill>
            <a:srgbClr val="FCE5CD"/>
          </a:solidFill>
          <a:ln>
            <a:noFill/>
          </a:ln>
        </p:spPr>
        <p:txBody>
          <a:bodyPr spcFirstLastPara="1" wrap="square" lIns="91425" tIns="91425" rIns="91425" bIns="91425" anchor="ctr" anchorCtr="0">
            <a:noAutofit/>
          </a:bodyPr>
          <a:lstStyle/>
          <a:p>
            <a:pPr marL="285750" marR="0" lvl="1" indent="-285750" algn="l" rtl="0">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Supports personnel development in order to enhance TVET quality and efficiency as well as fostering the ongoing integration activities and developments in East and Southeast Asian countries.</a:t>
            </a:r>
            <a:endParaRPr/>
          </a:p>
          <a:p>
            <a:pPr marL="285750" marR="0" lvl="1" indent="-285750" algn="l" rtl="0">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Website: </a:t>
            </a:r>
            <a:r>
              <a:rPr lang="en-US" sz="18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http://www.ravte-asia.rmutt.ac.th</a:t>
            </a:r>
            <a:endParaRPr sz="1800" b="0" i="0" u="none" strike="noStrike" cap="none">
              <a:solidFill>
                <a:schemeClr val="dk1"/>
              </a:solidFill>
              <a:latin typeface="Calibri"/>
              <a:ea typeface="Calibri"/>
              <a:cs typeface="Calibri"/>
              <a:sym typeface="Calibri"/>
            </a:endParaRPr>
          </a:p>
        </p:txBody>
      </p:sp>
      <p:pic>
        <p:nvPicPr>
          <p:cNvPr id="272" name="Google Shape;272;p9"/>
          <p:cNvPicPr preferRelativeResize="0"/>
          <p:nvPr/>
        </p:nvPicPr>
        <p:blipFill rotWithShape="1">
          <a:blip r:embed="rId6">
            <a:alphaModFix/>
          </a:blip>
          <a:srcRect/>
          <a:stretch/>
        </p:blipFill>
        <p:spPr>
          <a:xfrm>
            <a:off x="9926385" y="5257910"/>
            <a:ext cx="1427415" cy="1098440"/>
          </a:xfrm>
          <a:prstGeom prst="rect">
            <a:avLst/>
          </a:prstGeom>
          <a:noFill/>
          <a:ln>
            <a:noFill/>
          </a:ln>
        </p:spPr>
      </p:pic>
      <p:sp>
        <p:nvSpPr>
          <p:cNvPr id="12" name="TextBox 11">
            <a:extLst>
              <a:ext uri="{FF2B5EF4-FFF2-40B4-BE49-F238E27FC236}">
                <a16:creationId xmlns:a16="http://schemas.microsoft.com/office/drawing/2014/main" id="{874AAD95-0669-43D2-B699-87D1E1D837BB}"/>
              </a:ext>
            </a:extLst>
          </p:cNvPr>
          <p:cNvSpPr txBox="1"/>
          <p:nvPr/>
        </p:nvSpPr>
        <p:spPr>
          <a:xfrm>
            <a:off x="5540863" y="6389183"/>
            <a:ext cx="6139474" cy="276999"/>
          </a:xfrm>
          <a:prstGeom prst="rect">
            <a:avLst/>
          </a:prstGeom>
          <a:noFill/>
        </p:spPr>
        <p:txBody>
          <a:bodyPr wrap="square" rtlCol="0">
            <a:spAutoFit/>
          </a:bodyPr>
          <a:lstStyle/>
          <a:p>
            <a:r>
              <a:rPr lang="en-US" sz="1200" b="1" i="1" dirty="0">
                <a:solidFill>
                  <a:schemeClr val="bg1"/>
                </a:solidFill>
              </a:rPr>
              <a:t>Creating and Sustaining University and TVET Networks</a:t>
            </a:r>
            <a:endParaRPr lang="en-GB" sz="1200" i="1" dirty="0">
              <a:solidFill>
                <a:schemeClr val="bg1"/>
              </a:solidFil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ADB Project Document" ma:contentTypeID="0x010100A3BFD338C4D69F46BE33AA49AB50870100C520B00D8BB20C45814389052060F14C" ma:contentTypeVersion="21" ma:contentTypeDescription="" ma:contentTypeScope="" ma:versionID="58be340fe5619450d09685c0a5b7b67a">
  <xsd:schema xmlns:xsd="http://www.w3.org/2001/XMLSchema" xmlns:xs="http://www.w3.org/2001/XMLSchema" xmlns:p="http://schemas.microsoft.com/office/2006/metadata/properties" xmlns:ns2="c1fdd505-2570-46c2-bd04-3e0f2d874cf5" xmlns:ns3="cf371439-f430-41b1-8688-7ef6c47b85d0" xmlns:ns4="374793f7-8f2b-4177-9cc3-2a8d0cfae40f" targetNamespace="http://schemas.microsoft.com/office/2006/metadata/properties" ma:root="true" ma:fieldsID="4ba4e69ffd3f543ad970e0b458f0e8b3" ns2:_="" ns3:_="" ns4:_="">
    <xsd:import namespace="c1fdd505-2570-46c2-bd04-3e0f2d874cf5"/>
    <xsd:import namespace="cf371439-f430-41b1-8688-7ef6c47b85d0"/>
    <xsd:import namespace="374793f7-8f2b-4177-9cc3-2a8d0cfae40f"/>
    <xsd:element name="properties">
      <xsd:complexType>
        <xsd:sequence>
          <xsd:element name="documentManagement">
            <xsd:complexType>
              <xsd:all>
                <xsd:element ref="ns2:ADBDocumentDate" minOccurs="0"/>
                <xsd:element ref="ns2:ADBMonth" minOccurs="0"/>
                <xsd:element ref="ns2:ADBYear" minOccurs="0"/>
                <xsd:element ref="ns2:ADBAuthors" minOccurs="0"/>
                <xsd:element ref="ns2:ADBSourceLink" minOccurs="0"/>
                <xsd:element ref="ns2:ADBCirculatedLink" minOccurs="0"/>
                <xsd:element ref="ns2:a0d1b14b197747dfafc19f70ff45d4f6" minOccurs="0"/>
                <xsd:element ref="ns2:d01a0ce1b141461dbfb235a3ab729a2c" minOccurs="0"/>
                <xsd:element ref="ns2:TaxCatchAll" minOccurs="0"/>
                <xsd:element ref="ns2:hca2169e3b0945318411f30479ba40c8" minOccurs="0"/>
                <xsd:element ref="ns2:p030e467f78f45b4ae8f7e2c17ea4d82" minOccurs="0"/>
                <xsd:element ref="ns2:h00e4aaaf4624e24a7df7f06faa038c6" minOccurs="0"/>
                <xsd:element ref="ns2:d61536b25a8a4fedb48bb564279be82a" minOccurs="0"/>
                <xsd:element ref="ns2:j78542b1fffc4a1c84659474212e3133" minOccurs="0"/>
                <xsd:element ref="ns2:ADBDocumentTypeValue" minOccurs="0"/>
                <xsd:element ref="ns2:ia017ac09b1942648b563fe0b2b14d52" minOccurs="0"/>
                <xsd:element ref="ns2:h35d3bd3f16b4964a022bfaedf90233f" minOccurs="0"/>
                <xsd:element ref="ns2:kc098dd651dc4f4b9248417ab8ccab6f" minOccurs="0"/>
                <xsd:element ref="ns2:k985dbdc596c44d7acaf8184f33920f0" minOccurs="0"/>
                <xsd:element ref="ns3:MediaServiceMetadata" minOccurs="0"/>
                <xsd:element ref="ns3:MediaServiceFastMetadata" minOccurs="0"/>
                <xsd:element ref="ns4:SharedWithUsers" minOccurs="0"/>
                <xsd:element ref="ns4:SharedWithDetail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3:MediaLengthInSeconds"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fdd505-2570-46c2-bd04-3e0f2d874cf5" elementFormDefault="qualified">
    <xsd:import namespace="http://schemas.microsoft.com/office/2006/documentManagement/types"/>
    <xsd:import namespace="http://schemas.microsoft.com/office/infopath/2007/PartnerControls"/>
    <xsd:element name="ADBDocumentDate" ma:index="3" nillable="true" ma:displayName="Document Date" ma:format="DateOnly" ma:internalName="ADBDocumentDate">
      <xsd:simpleType>
        <xsd:restriction base="dms:DateTime"/>
      </xsd:simpleType>
    </xsd:element>
    <xsd:element name="ADBMonth" ma:index="4" nillable="true" ma:displayName="Month" ma:format="Dropdown" ma:internalName="ADBMonth">
      <xsd:simpleType>
        <xsd:restriction base="dms:Choice">
          <xsd:enumeration value="01-Jan"/>
          <xsd:enumeration value="02-Feb"/>
          <xsd:enumeration value="03-Mar"/>
          <xsd:enumeration value="04-Apr"/>
          <xsd:enumeration value="05-May"/>
          <xsd:enumeration value="06-Jun"/>
          <xsd:enumeration value="07-Jul"/>
          <xsd:enumeration value="08-Aug"/>
          <xsd:enumeration value="09-Sep"/>
          <xsd:enumeration value="10-Oct"/>
          <xsd:enumeration value="11-Nov"/>
          <xsd:enumeration value="12-Dec"/>
        </xsd:restriction>
      </xsd:simpleType>
    </xsd:element>
    <xsd:element name="ADBYear" ma:index="5" nillable="true" ma:displayName="Year" ma:internalName="ADBYear">
      <xsd:simpleType>
        <xsd:restriction base="dms:Text">
          <xsd:maxLength value="4"/>
        </xsd:restriction>
      </xsd:simpleType>
    </xsd:element>
    <xsd:element name="ADBAuthors" ma:index="6" nillable="true" ma:displayName="Authors" ma:list="UserInfo" ma:SharePointGroup="0" ma:internalName="ADBAuthors"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DBSourceLink" ma:index="16" nillable="true" ma:displayName="Source Link" ma:format="Hyperlink" ma:internalName="ADBSourceLink">
      <xsd:complexType>
        <xsd:complexContent>
          <xsd:extension base="dms:URL">
            <xsd:sequence>
              <xsd:element name="Url" type="dms:ValidUrl" minOccurs="0" nillable="true"/>
              <xsd:element name="Description" type="xsd:string" nillable="true"/>
            </xsd:sequence>
          </xsd:extension>
        </xsd:complexContent>
      </xsd:complexType>
    </xsd:element>
    <xsd:element name="ADBCirculatedLink" ma:index="17" nillable="true" ma:displayName="Final Document Link" ma:format="Hyperlink" ma:internalName="ADBCirculatedLink">
      <xsd:complexType>
        <xsd:complexContent>
          <xsd:extension base="dms:URL">
            <xsd:sequence>
              <xsd:element name="Url" type="dms:ValidUrl" minOccurs="0" nillable="true"/>
              <xsd:element name="Description" type="xsd:string" nillable="true"/>
            </xsd:sequence>
          </xsd:extension>
        </xsd:complexContent>
      </xsd:complexType>
    </xsd:element>
    <xsd:element name="a0d1b14b197747dfafc19f70ff45d4f6" ma:index="18" nillable="true" ma:taxonomy="true" ma:internalName="a0d1b14b197747dfafc19f70ff45d4f6" ma:taxonomyFieldName="ADBProjectDocumentType" ma:displayName="ADB Project Document Type" ma:default="" ma:fieldId="{a0d1b14b-1977-47df-afc1-9f70ff45d4f6}" ma:sspId="115af50e-efb3-4a0e-b425-875ff625e09e" ma:termSetId="14b53411-9553-454e-9031-2e4b08df825b" ma:anchorId="00000000-0000-0000-0000-000000000000" ma:open="false" ma:isKeyword="false">
      <xsd:complexType>
        <xsd:sequence>
          <xsd:element ref="pc:Terms" minOccurs="0" maxOccurs="1"/>
        </xsd:sequence>
      </xsd:complexType>
    </xsd:element>
    <xsd:element name="d01a0ce1b141461dbfb235a3ab729a2c" ma:index="19" nillable="true" ma:taxonomy="true" ma:internalName="d01a0ce1b141461dbfb235a3ab729a2c" ma:taxonomyFieldName="ADBSector" ma:displayName="Sector" ma:default="" ma:fieldId="{d01a0ce1-b141-461d-bfb2-35a3ab729a2c}" ma:sspId="115af50e-efb3-4a0e-b425-875ff625e09e" ma:termSetId="bae01210-cdc5-4479-86d7-616c28c0a9b3" ma:anchorId="00000000-0000-0000-0000-000000000000" ma:open="false" ma:isKeyword="false">
      <xsd:complexType>
        <xsd:sequence>
          <xsd:element ref="pc:Terms" minOccurs="0" maxOccurs="1"/>
        </xsd:sequence>
      </xsd:complexType>
    </xsd:element>
    <xsd:element name="TaxCatchAll" ma:index="20" nillable="true" ma:displayName="Taxonomy Catch All Column" ma:hidden="true" ma:list="{386ab4f6-7bbe-4882-af96-60d4468885a4}" ma:internalName="TaxCatchAll" ma:showField="CatchAllData" ma:web="374793f7-8f2b-4177-9cc3-2a8d0cfae40f">
      <xsd:complexType>
        <xsd:complexContent>
          <xsd:extension base="dms:MultiChoiceLookup">
            <xsd:sequence>
              <xsd:element name="Value" type="dms:Lookup" maxOccurs="unbounded" minOccurs="0" nillable="true"/>
            </xsd:sequence>
          </xsd:extension>
        </xsd:complexContent>
      </xsd:complexType>
    </xsd:element>
    <xsd:element name="hca2169e3b0945318411f30479ba40c8" ma:index="21" nillable="true" ma:taxonomy="true" ma:internalName="hca2169e3b0945318411f30479ba40c8" ma:taxonomyFieldName="ADBProject" ma:displayName="Project" ma:default="" ma:fieldId="{1ca2169e-3b09-4531-8411-f30479ba40c8}" ma:sspId="115af50e-efb3-4a0e-b425-875ff625e09e" ma:termSetId="7a252312-03a3-44f4-bc5c-a08b11dfe2f6" ma:anchorId="00000000-0000-0000-0000-000000000000" ma:open="false" ma:isKeyword="false">
      <xsd:complexType>
        <xsd:sequence>
          <xsd:element ref="pc:Terms" minOccurs="0" maxOccurs="1"/>
        </xsd:sequence>
      </xsd:complexType>
    </xsd:element>
    <xsd:element name="p030e467f78f45b4ae8f7e2c17ea4d82" ma:index="22" nillable="true" ma:taxonomy="true" ma:internalName="p030e467f78f45b4ae8f7e2c17ea4d82" ma:taxonomyFieldName="ADBDocumentSecurity" ma:displayName="Document Security" ma:default="" ma:fieldId="{9030e467-f78f-45b4-ae8f-7e2c17ea4d82}" ma:sspId="115af50e-efb3-4a0e-b425-875ff625e09e" ma:termSetId="9b0b4686-afa9-4a02-bc15-8fbc99f17210" ma:anchorId="00000000-0000-0000-0000-000000000000" ma:open="false" ma:isKeyword="false">
      <xsd:complexType>
        <xsd:sequence>
          <xsd:element ref="pc:Terms" minOccurs="0" maxOccurs="1"/>
        </xsd:sequence>
      </xsd:complexType>
    </xsd:element>
    <xsd:element name="h00e4aaaf4624e24a7df7f06faa038c6" ma:index="24" nillable="true" ma:taxonomy="true" ma:internalName="h00e4aaaf4624e24a7df7f06faa038c6" ma:taxonomyFieldName="ADBDocumentLanguage" ma:displayName="Document Language" ma:default="1;#English|16ac8743-31bb-43f8-9a73-533a041667d6" ma:fieldId="{100e4aaa-f462-4e24-a7df-7f06faa038c6}" ma:sspId="115af50e-efb3-4a0e-b425-875ff625e09e" ma:termSetId="fdf74959-6eb2-4689-a0fc-b9e1ab230b09" ma:anchorId="00000000-0000-0000-0000-000000000000" ma:open="false" ma:isKeyword="false">
      <xsd:complexType>
        <xsd:sequence>
          <xsd:element ref="pc:Terms" minOccurs="0" maxOccurs="1"/>
        </xsd:sequence>
      </xsd:complexType>
    </xsd:element>
    <xsd:element name="d61536b25a8a4fedb48bb564279be82a" ma:index="27" nillable="true" ma:taxonomy="true" ma:internalName="d61536b25a8a4fedb48bb564279be82a" ma:taxonomyFieldName="ADBDepartmentOwner" ma:displayName="Department Owner" ma:default="" ma:fieldId="{d61536b2-5a8a-4fed-b48b-b564279be82a}" ma:sspId="115af50e-efb3-4a0e-b425-875ff625e09e" ma:termSetId="b965cdb6-1071-4c6a-a9a3-189d53a950d4" ma:anchorId="00000000-0000-0000-0000-000000000000" ma:open="false" ma:isKeyword="false">
      <xsd:complexType>
        <xsd:sequence>
          <xsd:element ref="pc:Terms" minOccurs="0" maxOccurs="1"/>
        </xsd:sequence>
      </xsd:complexType>
    </xsd:element>
    <xsd:element name="j78542b1fffc4a1c84659474212e3133" ma:index="31" nillable="true" ma:taxonomy="true" ma:internalName="j78542b1fffc4a1c84659474212e3133" ma:taxonomyFieldName="ADBContentGroup" ma:displayName="Content Group" ma:default="2;#CWRD|6d71ff58-4882-4388-ab5c-218969b1e9c8" ma:fieldId="{378542b1-fffc-4a1c-8465-9474212e3133}" ma:taxonomyMulti="true" ma:sspId="115af50e-efb3-4a0e-b425-875ff625e09e" ma:termSetId="2a9ffbee-93a5-418b-bcdb-8d6817936e6b" ma:anchorId="00000000-0000-0000-0000-000000000000" ma:open="false" ma:isKeyword="false">
      <xsd:complexType>
        <xsd:sequence>
          <xsd:element ref="pc:Terms" minOccurs="0" maxOccurs="1"/>
        </xsd:sequence>
      </xsd:complexType>
    </xsd:element>
    <xsd:element name="ADBDocumentTypeValue" ma:index="32" nillable="true" ma:displayName="Document Type" ma:hidden="true" ma:internalName="ADBDocumentTypeValue" ma:readOnly="false">
      <xsd:simpleType>
        <xsd:restriction base="dms:Text">
          <xsd:maxLength value="255"/>
        </xsd:restriction>
      </xsd:simpleType>
    </xsd:element>
    <xsd:element name="ia017ac09b1942648b563fe0b2b14d52" ma:index="33" nillable="true" ma:taxonomy="true" ma:internalName="ia017ac09b1942648b563fe0b2b14d52" ma:taxonomyFieldName="ADBDivision" ma:displayName="Division" ma:default="" ma:fieldId="{2a017ac0-9b19-4264-8b56-3fe0b2b14d52}" ma:sspId="115af50e-efb3-4a0e-b425-875ff625e09e" ma:termSetId="d736278f-2140-40cc-b46b-6a0ab0de2d29" ma:anchorId="00000000-0000-0000-0000-000000000000" ma:open="false" ma:isKeyword="false">
      <xsd:complexType>
        <xsd:sequence>
          <xsd:element ref="pc:Terms" minOccurs="0" maxOccurs="1"/>
        </xsd:sequence>
      </xsd:complexType>
    </xsd:element>
    <xsd:element name="h35d3bd3f16b4964a022bfaedf90233f" ma:index="34" nillable="true" ma:taxonomy="true" ma:internalName="h35d3bd3f16b4964a022bfaedf90233f" ma:taxonomyFieldName="ADBSubRegion" ma:displayName="Subregion" ma:default="" ma:fieldId="{135d3bd3-f16b-4964-a022-bfaedf90233f}" ma:taxonomyMulti="true" ma:sspId="115af50e-efb3-4a0e-b425-875ff625e09e" ma:termSetId="26887811-cbc8-440f-ae3c-476d537525b4" ma:anchorId="00000000-0000-0000-0000-000000000000" ma:open="false" ma:isKeyword="false">
      <xsd:complexType>
        <xsd:sequence>
          <xsd:element ref="pc:Terms" minOccurs="0" maxOccurs="1"/>
        </xsd:sequence>
      </xsd:complexType>
    </xsd:element>
    <xsd:element name="kc098dd651dc4f4b9248417ab8ccab6f" ma:index="36" nillable="true" ma:taxonomy="true" ma:internalName="kc098dd651dc4f4b9248417ab8ccab6f" ma:taxonomyFieldName="Segment" ma:displayName="Segment" ma:readOnly="false" ma:default="" ma:fieldId="{4c098dd6-51dc-4f4b-9248-417ab8ccab6f}" ma:sspId="115af50e-efb3-4a0e-b425-875ff625e09e" ma:termSetId="ca487498-3907-4013-84b5-72a7400220c5" ma:anchorId="00000000-0000-0000-0000-000000000000" ma:open="false" ma:isKeyword="false">
      <xsd:complexType>
        <xsd:sequence>
          <xsd:element ref="pc:Terms" minOccurs="0" maxOccurs="1"/>
        </xsd:sequence>
      </xsd:complexType>
    </xsd:element>
    <xsd:element name="k985dbdc596c44d7acaf8184f33920f0" ma:index="37" nillable="true" ma:taxonomy="true" ma:internalName="k985dbdc596c44d7acaf8184f33920f0" ma:taxonomyFieldName="ADBCountry" ma:displayName="Country" ma:default="" ma:fieldId="{4985dbdc-596c-44d7-acaf-8184f33920f0}" ma:sspId="115af50e-efb3-4a0e-b425-875ff625e09e" ma:termSetId="169202c7-46da-431e-ac86-348c41a1f49b"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f371439-f430-41b1-8688-7ef6c47b85d0" elementFormDefault="qualified">
    <xsd:import namespace="http://schemas.microsoft.com/office/2006/documentManagement/types"/>
    <xsd:import namespace="http://schemas.microsoft.com/office/infopath/2007/PartnerControls"/>
    <xsd:element name="MediaServiceMetadata" ma:index="38" nillable="true" ma:displayName="MediaServiceMetadata" ma:hidden="true" ma:internalName="MediaServiceMetadata" ma:readOnly="true">
      <xsd:simpleType>
        <xsd:restriction base="dms:Note"/>
      </xsd:simpleType>
    </xsd:element>
    <xsd:element name="MediaServiceFastMetadata" ma:index="39" nillable="true" ma:displayName="MediaServiceFastMetadata" ma:hidden="true" ma:internalName="MediaServiceFastMetadata" ma:readOnly="true">
      <xsd:simpleType>
        <xsd:restriction base="dms:Note"/>
      </xsd:simpleType>
    </xsd:element>
    <xsd:element name="MediaServiceAutoTags" ma:index="42" nillable="true" ma:displayName="Tags" ma:internalName="MediaServiceAutoTags" ma:readOnly="true">
      <xsd:simpleType>
        <xsd:restriction base="dms:Text"/>
      </xsd:simpleType>
    </xsd:element>
    <xsd:element name="MediaServiceOCR" ma:index="43" nillable="true" ma:displayName="Extracted Text" ma:internalName="MediaServiceOCR" ma:readOnly="true">
      <xsd:simpleType>
        <xsd:restriction base="dms:Note">
          <xsd:maxLength value="255"/>
        </xsd:restriction>
      </xsd:simpleType>
    </xsd:element>
    <xsd:element name="MediaServiceGenerationTime" ma:index="44" nillable="true" ma:displayName="MediaServiceGenerationTime" ma:hidden="true" ma:internalName="MediaServiceGenerationTime" ma:readOnly="true">
      <xsd:simpleType>
        <xsd:restriction base="dms:Text"/>
      </xsd:simpleType>
    </xsd:element>
    <xsd:element name="MediaServiceEventHashCode" ma:index="45" nillable="true" ma:displayName="MediaServiceEventHashCode" ma:hidden="true" ma:internalName="MediaServiceEventHashCode" ma:readOnly="true">
      <xsd:simpleType>
        <xsd:restriction base="dms:Text"/>
      </xsd:simpleType>
    </xsd:element>
    <xsd:element name="MediaServiceDateTaken" ma:index="46" nillable="true" ma:displayName="MediaServiceDateTaken" ma:hidden="true" ma:internalName="MediaServiceDateTaken" ma:readOnly="true">
      <xsd:simpleType>
        <xsd:restriction base="dms:Text"/>
      </xsd:simpleType>
    </xsd:element>
    <xsd:element name="MediaServiceLocation" ma:index="47" nillable="true" ma:displayName="Location" ma:internalName="MediaServiceLocation" ma:readOnly="true">
      <xsd:simpleType>
        <xsd:restriction base="dms:Text"/>
      </xsd:simpleType>
    </xsd:element>
    <xsd:element name="MediaServiceAutoKeyPoints" ma:index="48" nillable="true" ma:displayName="MediaServiceAutoKeyPoints" ma:hidden="true" ma:internalName="MediaServiceAutoKeyPoints" ma:readOnly="true">
      <xsd:simpleType>
        <xsd:restriction base="dms:Note"/>
      </xsd:simpleType>
    </xsd:element>
    <xsd:element name="MediaServiceKeyPoints" ma:index="49" nillable="true" ma:displayName="KeyPoints" ma:internalName="MediaServiceKeyPoints" ma:readOnly="true">
      <xsd:simpleType>
        <xsd:restriction base="dms:Note">
          <xsd:maxLength value="255"/>
        </xsd:restriction>
      </xsd:simpleType>
    </xsd:element>
    <xsd:element name="MediaLengthInSeconds" ma:index="50" nillable="true" ma:displayName="Length (seconds)" ma:internalName="MediaLengthInSeconds" ma:readOnly="true">
      <xsd:simpleType>
        <xsd:restriction base="dms:Unknown"/>
      </xsd:simpleType>
    </xsd:element>
    <xsd:element name="lcf76f155ced4ddcb4097134ff3c332f" ma:index="52" nillable="true" ma:taxonomy="true" ma:internalName="lcf76f155ced4ddcb4097134ff3c332f" ma:taxonomyFieldName="MediaServiceImageTags" ma:displayName="Image Tags" ma:readOnly="false" ma:fieldId="{5cf76f15-5ced-4ddc-b409-7134ff3c332f}" ma:taxonomyMulti="true" ma:sspId="115af50e-efb3-4a0e-b425-875ff625e09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74793f7-8f2b-4177-9cc3-2a8d0cfae40f" elementFormDefault="qualified">
    <xsd:import namespace="http://schemas.microsoft.com/office/2006/documentManagement/types"/>
    <xsd:import namespace="http://schemas.microsoft.com/office/infopath/2007/PartnerControls"/>
    <xsd:element name="SharedWithUsers" ma:index="4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4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35" ma:displayName="Content Type"/>
        <xsd:element ref="dc:title" minOccurs="0" maxOccurs="1" ma:index="1" ma:displayName="Task Nam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115af50e-efb3-4a0e-b425-875ff625e09e" ContentTypeId="0x010100A3BFD338C4D69F46BE33AA49AB5087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ADBDocumentDate xmlns="c1fdd505-2570-46c2-bd04-3e0f2d874cf5" xsi:nil="true"/>
    <ADBMonth xmlns="c1fdd505-2570-46c2-bd04-3e0f2d874cf5" xsi:nil="true"/>
    <hca2169e3b0945318411f30479ba40c8 xmlns="c1fdd505-2570-46c2-bd04-3e0f2d874cf5">
      <Terms xmlns="http://schemas.microsoft.com/office/infopath/2007/PartnerControls"/>
    </hca2169e3b0945318411f30479ba40c8>
    <a0d1b14b197747dfafc19f70ff45d4f6 xmlns="c1fdd505-2570-46c2-bd04-3e0f2d874cf5">
      <Terms xmlns="http://schemas.microsoft.com/office/infopath/2007/PartnerControls"/>
    </a0d1b14b197747dfafc19f70ff45d4f6>
    <j78542b1fffc4a1c84659474212e3133 xmlns="c1fdd505-2570-46c2-bd04-3e0f2d874cf5">
      <Terms xmlns="http://schemas.microsoft.com/office/infopath/2007/PartnerControls">
        <TermInfo xmlns="http://schemas.microsoft.com/office/infopath/2007/PartnerControls">
          <TermName xmlns="http://schemas.microsoft.com/office/infopath/2007/PartnerControls">CWRD</TermName>
          <TermId xmlns="http://schemas.microsoft.com/office/infopath/2007/PartnerControls">6d71ff58-4882-4388-ab5c-218969b1e9c8</TermId>
        </TermInfo>
      </Terms>
    </j78542b1fffc4a1c84659474212e3133>
    <ia017ac09b1942648b563fe0b2b14d52 xmlns="c1fdd505-2570-46c2-bd04-3e0f2d874cf5">
      <Terms xmlns="http://schemas.microsoft.com/office/infopath/2007/PartnerControls">
        <TermInfo xmlns="http://schemas.microsoft.com/office/infopath/2007/PartnerControls">
          <TermName xmlns="http://schemas.microsoft.com/office/infopath/2007/PartnerControls">CWRC</TermName>
          <TermId xmlns="http://schemas.microsoft.com/office/infopath/2007/PartnerControls">ecfd6e9e-1aa8-422e-b0ee-5f69329336ed</TermId>
        </TermInfo>
      </Terms>
    </ia017ac09b1942648b563fe0b2b14d52>
    <lcf76f155ced4ddcb4097134ff3c332f xmlns="cf371439-f430-41b1-8688-7ef6c47b85d0">
      <Terms xmlns="http://schemas.microsoft.com/office/infopath/2007/PartnerControls"/>
    </lcf76f155ced4ddcb4097134ff3c332f>
    <ADBYear xmlns="c1fdd505-2570-46c2-bd04-3e0f2d874cf5" xsi:nil="true"/>
    <ADBAuthors xmlns="c1fdd505-2570-46c2-bd04-3e0f2d874cf5">
      <UserInfo>
        <DisplayName/>
        <AccountId xsi:nil="true"/>
        <AccountType/>
      </UserInfo>
    </ADBAuthors>
    <p030e467f78f45b4ae8f7e2c17ea4d82 xmlns="c1fdd505-2570-46c2-bd04-3e0f2d874cf5">
      <Terms xmlns="http://schemas.microsoft.com/office/infopath/2007/PartnerControls"/>
    </p030e467f78f45b4ae8f7e2c17ea4d82>
    <h35d3bd3f16b4964a022bfaedf90233f xmlns="c1fdd505-2570-46c2-bd04-3e0f2d874cf5">
      <Terms xmlns="http://schemas.microsoft.com/office/infopath/2007/PartnerControls">
        <TermInfo xmlns="http://schemas.microsoft.com/office/infopath/2007/PartnerControls">
          <TermName xmlns="http://schemas.microsoft.com/office/infopath/2007/PartnerControls">CAREC</TermName>
          <TermId xmlns="http://schemas.microsoft.com/office/infopath/2007/PartnerControls">815c4229-ad07-427a-8f71-a8b862b1014a</TermId>
        </TermInfo>
      </Terms>
    </h35d3bd3f16b4964a022bfaedf90233f>
    <k985dbdc596c44d7acaf8184f33920f0 xmlns="c1fdd505-2570-46c2-bd04-3e0f2d874cf5">
      <Terms xmlns="http://schemas.microsoft.com/office/infopath/2007/PartnerControls">
        <TermInfo xmlns="http://schemas.microsoft.com/office/infopath/2007/PartnerControls">
          <TermName xmlns="http://schemas.microsoft.com/office/infopath/2007/PartnerControls">Regional</TermName>
          <TermId xmlns="http://schemas.microsoft.com/office/infopath/2007/PartnerControls">d4cb8265-5963-4e16-b4f8-5ada18938c78</TermId>
        </TermInfo>
      </Terms>
    </k985dbdc596c44d7acaf8184f33920f0>
    <ADBSourceLink xmlns="c1fdd505-2570-46c2-bd04-3e0f2d874cf5">
      <Url xsi:nil="true"/>
      <Description xsi:nil="true"/>
    </ADBSourceLink>
    <h00e4aaaf4624e24a7df7f06faa038c6 xmlns="c1fdd505-2570-46c2-bd04-3e0f2d874cf5">
      <Terms xmlns="http://schemas.microsoft.com/office/infopath/2007/PartnerControls">
        <TermInfo xmlns="http://schemas.microsoft.com/office/infopath/2007/PartnerControls">
          <TermName xmlns="http://schemas.microsoft.com/office/infopath/2007/PartnerControls">English</TermName>
          <TermId xmlns="http://schemas.microsoft.com/office/infopath/2007/PartnerControls">16ac8743-31bb-43f8-9a73-533a041667d6</TermId>
        </TermInfo>
      </Terms>
    </h00e4aaaf4624e24a7df7f06faa038c6>
    <kc098dd651dc4f4b9248417ab8ccab6f xmlns="c1fdd505-2570-46c2-bd04-3e0f2d874cf5">
      <Terms xmlns="http://schemas.microsoft.com/office/infopath/2007/PartnerControls"/>
    </kc098dd651dc4f4b9248417ab8ccab6f>
    <d01a0ce1b141461dbfb235a3ab729a2c xmlns="c1fdd505-2570-46c2-bd04-3e0f2d874cf5">
      <Terms xmlns="http://schemas.microsoft.com/office/infopath/2007/PartnerControls"/>
    </d01a0ce1b141461dbfb235a3ab729a2c>
    <ADBDocumentTypeValue xmlns="c1fdd505-2570-46c2-bd04-3e0f2d874cf5" xsi:nil="true"/>
    <d61536b25a8a4fedb48bb564279be82a xmlns="c1fdd505-2570-46c2-bd04-3e0f2d874cf5">
      <Terms xmlns="http://schemas.microsoft.com/office/infopath/2007/PartnerControls">
        <TermInfo xmlns="http://schemas.microsoft.com/office/infopath/2007/PartnerControls">
          <TermName xmlns="http://schemas.microsoft.com/office/infopath/2007/PartnerControls">CWRD</TermName>
          <TermId xmlns="http://schemas.microsoft.com/office/infopath/2007/PartnerControls">6d71ff58-4882-4388-ab5c-218969b1e9c8</TermId>
        </TermInfo>
      </Terms>
    </d61536b25a8a4fedb48bb564279be82a>
    <ADBCirculatedLink xmlns="c1fdd505-2570-46c2-bd04-3e0f2d874cf5">
      <Url xsi:nil="true"/>
      <Description xsi:nil="true"/>
    </ADBCirculatedLink>
    <TaxCatchAll xmlns="c1fdd505-2570-46c2-bd04-3e0f2d874cf5">
      <Value>18</Value>
      <Value>11</Value>
      <Value>4</Value>
      <Value>3</Value>
      <Value>2</Value>
      <Value>1</Value>
    </TaxCatchAll>
  </documentManagement>
</p:properties>
</file>

<file path=customXml/itemProps1.xml><?xml version="1.0" encoding="utf-8"?>
<ds:datastoreItem xmlns:ds="http://schemas.openxmlformats.org/officeDocument/2006/customXml" ds:itemID="{945A9F1F-A282-45A5-91CD-1A5DF5BCF07A}"/>
</file>

<file path=customXml/itemProps2.xml><?xml version="1.0" encoding="utf-8"?>
<ds:datastoreItem xmlns:ds="http://schemas.openxmlformats.org/officeDocument/2006/customXml" ds:itemID="{0CED9C99-F18F-4339-93AA-A2501CE57FDF}"/>
</file>

<file path=customXml/itemProps3.xml><?xml version="1.0" encoding="utf-8"?>
<ds:datastoreItem xmlns:ds="http://schemas.openxmlformats.org/officeDocument/2006/customXml" ds:itemID="{4C04563F-7164-43C2-803D-6A38E8F672B7}"/>
</file>

<file path=customXml/itemProps4.xml><?xml version="1.0" encoding="utf-8"?>
<ds:datastoreItem xmlns:ds="http://schemas.openxmlformats.org/officeDocument/2006/customXml" ds:itemID="{B3E0F979-BBC3-4A1F-98C6-53B9DB64BEDB}"/>
</file>

<file path=docProps/app.xml><?xml version="1.0" encoding="utf-8"?>
<Properties xmlns="http://schemas.openxmlformats.org/officeDocument/2006/extended-properties" xmlns:vt="http://schemas.openxmlformats.org/officeDocument/2006/docPropsVTypes">
  <TotalTime>653</TotalTime>
  <Words>1244</Words>
  <Application>Microsoft Office PowerPoint</Application>
  <PresentationFormat>Widescreen</PresentationFormat>
  <Paragraphs>136</Paragraphs>
  <Slides>18</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Calibri</vt:lpstr>
      <vt:lpstr>Avante garde</vt:lpstr>
      <vt:lpstr>Century Gothic</vt:lpstr>
      <vt:lpstr>inherit</vt:lpstr>
      <vt:lpstr>Arial</vt:lpstr>
      <vt:lpstr>PT Sans</vt:lpstr>
      <vt:lpstr>Office Theme</vt:lpstr>
      <vt:lpstr>Strengthening Regional Cooperation on Skills Development under the CAREC Program: Key Progress, Challenges, and Opportunities for Collaboration Inception Meeting and International Expert Roundtable  30–31 May 2022, Tbilisi, Georgia   Frontiers for Reform:  Creating and Sustaining University and TVET Networks </vt:lpstr>
      <vt:lpstr>PowerPoint Presentation</vt:lpstr>
      <vt:lpstr>Purpose of Creating University and TVET Networks for Skills Development</vt:lpstr>
      <vt:lpstr>UNESCO</vt:lpstr>
      <vt:lpstr>PowerPoint Presentation</vt:lpstr>
      <vt:lpstr>Types of University and TVET Networks </vt:lpstr>
      <vt:lpstr>Articulation between TVET and University Network</vt:lpstr>
      <vt:lpstr>Examples</vt:lpstr>
      <vt:lpstr>Existing Regional TVET Networks in Southeast Asia</vt:lpstr>
      <vt:lpstr>Existing Regional HE Networks in Southeast Asia</vt:lpstr>
      <vt:lpstr>Lessons Learnt from Creating and Sustaining the Networks</vt:lpstr>
      <vt:lpstr>Way Forward</vt:lpstr>
      <vt:lpstr>PowerPoint Presentation</vt:lpstr>
      <vt:lpstr>Priority Study Areas  Following are the priority study areas of the consortium. </vt:lpstr>
      <vt:lpstr>Main Activites </vt:lpstr>
      <vt:lpstr>PowerPoint Presentation</vt:lpstr>
      <vt:lpstr>PowerPoint Presentation</vt:lpstr>
      <vt:lpstr>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Inception Meeting and International Expert Roundtable   Strengthening Regional Cooperation on Skills Development  under the CAREC Program:  Key Progress, Challenges, and Opportunities for Collaboration   Frontiers for Reform:  Creating and Sustaining University and TVET Networks</dc:title>
  <dc:creator>Paryono Paryono</dc:creator>
  <cp:lastModifiedBy>Nur Adibah Alias</cp:lastModifiedBy>
  <cp:revision>8</cp:revision>
  <dcterms:created xsi:type="dcterms:W3CDTF">2019-10-25T09:19:09Z</dcterms:created>
  <dcterms:modified xsi:type="dcterms:W3CDTF">2022-05-30T10:04:26Z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0x010100A3BFD338C4D69F46BE33AA49AB50870100C520B00D8BB20C45814389052060F14C</vt:lpwstr>
  </property>
  <property fmtid="{D5CDD505-2E9C-101B-9397-08002B2CF9AE}" pid="3" name="ADBCountry">
    <vt:lpwstr>18;#Regional|d4cb8265-5963-4e16-b4f8-5ada18938c78</vt:lpwstr>
  </property>
  <property fmtid="{D5CDD505-2E9C-101B-9397-08002B2CF9AE}" pid="4" name="MediaServiceImageTags">
    <vt:lpwstr/>
  </property>
  <property fmtid="{D5CDD505-2E9C-101B-9397-08002B2CF9AE}" pid="5" name="ADBProjectDocumentType">
    <vt:lpwstr/>
  </property>
  <property fmtid="{D5CDD505-2E9C-101B-9397-08002B2CF9AE}" pid="6" name="ADBProject">
    <vt:lpwstr/>
  </property>
  <property fmtid="{D5CDD505-2E9C-101B-9397-08002B2CF9AE}" pid="7" name="ADBContentGroup">
    <vt:lpwstr>2;#CWRD|6d71ff58-4882-4388-ab5c-218969b1e9c8</vt:lpwstr>
  </property>
  <property fmtid="{D5CDD505-2E9C-101B-9397-08002B2CF9AE}" pid="8" name="ADBDivision">
    <vt:lpwstr>4;#CWRC|ecfd6e9e-1aa8-422e-b0ee-5f69329336ed</vt:lpwstr>
  </property>
  <property fmtid="{D5CDD505-2E9C-101B-9397-08002B2CF9AE}" pid="9" name="ADBSector">
    <vt:lpwstr/>
  </property>
  <property fmtid="{D5CDD505-2E9C-101B-9397-08002B2CF9AE}" pid="10" name="ADBDocumentSecurity">
    <vt:lpwstr/>
  </property>
  <property fmtid="{D5CDD505-2E9C-101B-9397-08002B2CF9AE}" pid="11" name="ADBDocumentLanguage">
    <vt:lpwstr>1;#English|16ac8743-31bb-43f8-9a73-533a041667d6</vt:lpwstr>
  </property>
  <property fmtid="{D5CDD505-2E9C-101B-9397-08002B2CF9AE}" pid="12" name="ADBSubRegion">
    <vt:lpwstr>11;#CAREC|815c4229-ad07-427a-8f71-a8b862b1014a</vt:lpwstr>
  </property>
  <property fmtid="{D5CDD505-2E9C-101B-9397-08002B2CF9AE}" pid="13" name="Segment">
    <vt:lpwstr/>
  </property>
  <property fmtid="{D5CDD505-2E9C-101B-9397-08002B2CF9AE}" pid="14" name="ADBDepartmentOwner">
    <vt:lpwstr>3;#CWRD|6d71ff58-4882-4388-ab5c-218969b1e9c8</vt:lpwstr>
  </property>
</Properties>
</file>