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comments/modernComment_103_41A99956.xml" ContentType="application/vnd.ms-powerpoint.comments+xml"/>
  <Override PartName="/ppt/comments/modernComment_108_AA830A8C.xml" ContentType="application/vnd.ms-powerpoint.comment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sldIdLst>
    <p:sldId id="259" r:id="rId5"/>
    <p:sldId id="273" r:id="rId6"/>
    <p:sldId id="260" r:id="rId7"/>
    <p:sldId id="266" r:id="rId8"/>
    <p:sldId id="262" r:id="rId9"/>
    <p:sldId id="258" r:id="rId10"/>
    <p:sldId id="264" r:id="rId11"/>
    <p:sldId id="263" r:id="rId12"/>
    <p:sldId id="27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A39"/>
    <a:srgbClr val="03B9F8"/>
    <a:srgbClr val="02B4F2"/>
    <a:srgbClr val="FE9202"/>
    <a:srgbClr val="E7FF01"/>
    <a:srgbClr val="1D3A00"/>
    <a:srgbClr val="5EEC3C"/>
    <a:srgbClr val="990099"/>
    <a:srgbClr val="CC009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C984E7-99A7-499C-A668-76E2524F4F45}" v="32" dt="2022-05-29T16:08:23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82" autoAdjust="0"/>
  </p:normalViewPr>
  <p:slideViewPr>
    <p:cSldViewPr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modernComment_103_41A999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E6E658-BC21-4673-A594-AFF8A6A89F31}" authorId="{00000000-0000-0000-0000-000000000000}" created="2022-05-27T11:37:53.1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01633878" sldId="259"/>
      <ac:spMk id="8" creationId="{7618D8EA-F1CE-402D-A4F8-248FA285A6B5}"/>
    </ac:deMkLst>
    <p188:txBody>
      <a:bodyPr/>
      <a:lstStyle/>
      <a:p>
        <a:r>
          <a:rPr lang="en-US"/>
          <a:t>Please advise title</a:t>
        </a:r>
      </a:p>
    </p188:txBody>
  </p188:cm>
</p188:cmLst>
</file>

<file path=ppt/comments/modernComment_108_AA830A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A2DA41-4F8E-4DF6-BE52-A59C9D222CBC}" authorId="{00000000-0000-0000-0000-000000000000}" created="2022-05-27T11:42:18.8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60714636" sldId="264"/>
      <ac:spMk id="3" creationId="{F8DED366-9C81-6586-6467-E6C523744493}"/>
    </ac:deMkLst>
    <p188:txBody>
      <a:bodyPr/>
      <a:lstStyle/>
      <a:p>
        <a:r>
          <a:rPr lang="en-US"/>
          <a:t>This was spread to two slides.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27/05/2022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2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8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41A9995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University-industry-collaboration-network-of-Kyonggi-province_fig6_30359730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8/10/relationships/comments" Target="../comments/modernComment_108_AA830A8C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esdoc.unesco.org/ark:/48223/pf0000373602.locale=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pii/S180920391730036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channel/UCN6dMRZh2-ynMb3wkrvwz-Q/featured" TargetMode="External"/><Relationship Id="rId4" Type="http://schemas.openxmlformats.org/officeDocument/2006/relationships/hyperlink" Target="https://www.facebook.com/ADBEducation/" TargetMode="External"/><Relationship Id="rId9" Type="http://schemas.openxmlformats.org/officeDocument/2006/relationships/hyperlink" Target="https://www.adb.org/what-we-do/sectors/education/m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8133594" cy="198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The Role of University-TVET-Industry Linkages in Promoting Skills Development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296260" y="3182571"/>
            <a:ext cx="4275739" cy="106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Brajesh Panth</a:t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of Education Sector Group</a:t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Development Bank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4572000" cy="916230"/>
          </a:xfrm>
        </p:spPr>
        <p:txBody>
          <a:bodyPr>
            <a:noAutofit/>
          </a:bodyPr>
          <a:lstStyle/>
          <a:p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Strengthening Regional Cooperation on Skills Development under the CAREC Program: Key Progress, Challenges, and Opportunities for Collabora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tion</a:t>
            </a:r>
            <a:b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Inception Meeting and International Expert Roundtable 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May 2022, Tbilisi, Georgia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E451A-1B3D-4683-A7AD-304E2F3B51D0}"/>
              </a:ext>
            </a:extLst>
          </p:cNvPr>
          <p:cNvSpPr txBox="1">
            <a:spLocks/>
          </p:cNvSpPr>
          <p:nvPr/>
        </p:nvSpPr>
        <p:spPr>
          <a:xfrm>
            <a:off x="4266590" y="3182570"/>
            <a:ext cx="4275739" cy="106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Meekyung Shin</a:t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Specialist</a:t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5CC1-B801-EF8F-E2D3-B5DB2230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26137"/>
            <a:ext cx="8607527" cy="99417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ADB’s Education Portfolio</a:t>
            </a:r>
            <a:endParaRPr lang="en-US" sz="1600" dirty="0">
              <a:solidFill>
                <a:schemeClr val="bg1"/>
              </a:solidFill>
              <a:ea typeface="맑은 고딕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4A50E-8E9E-405B-83A7-565C03274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891995"/>
            <a:ext cx="8158562" cy="399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3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5CC1-B801-EF8F-E2D3-B5DB2230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26137"/>
            <a:ext cx="8607527" cy="99417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Role of </a:t>
            </a:r>
            <a:r>
              <a:rPr lang="en-US" altLang="ko-KR" sz="2800" dirty="0">
                <a:solidFill>
                  <a:schemeClr val="bg1"/>
                </a:solidFill>
                <a:ea typeface="맑은 고딕"/>
              </a:rPr>
              <a:t>Higher Education—TVET Network</a:t>
            </a:r>
            <a:endParaRPr lang="en-US" sz="1600" dirty="0">
              <a:solidFill>
                <a:schemeClr val="bg1"/>
              </a:solidFill>
              <a:ea typeface="맑은 고딕"/>
              <a:cs typeface="Calibri"/>
            </a:endParaRPr>
          </a:p>
        </p:txBody>
      </p:sp>
      <p:pic>
        <p:nvPicPr>
          <p:cNvPr id="13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152A210-F488-4BA7-A722-54F8D29DE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75" y="2823632"/>
            <a:ext cx="2137870" cy="1661071"/>
          </a:xfrm>
          <a:prstGeom prst="rect">
            <a:avLst/>
          </a:prstGeom>
        </p:spPr>
      </p:pic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AC9865F-DA0D-4699-9817-1889E8366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75" y="1125193"/>
            <a:ext cx="2137870" cy="15134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FBD364-EFC7-46B1-A8AA-7C64EAF8BA2D}"/>
              </a:ext>
            </a:extLst>
          </p:cNvPr>
          <p:cNvSpPr txBox="1"/>
          <p:nvPr/>
        </p:nvSpPr>
        <p:spPr>
          <a:xfrm>
            <a:off x="296260" y="1109817"/>
            <a:ext cx="59554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PH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Educated and skilled human resources are the backbone of knowledge-driven economies.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University­–Industry linkages (UIL) are strategic vehicles to support industry including SMEs and entrepreneurship to help create quality jobs.</a:t>
            </a:r>
            <a:r>
              <a:rPr kumimoji="0" lang="en-PH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PH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Creating a network of advanced universities to support developing universities in ADB’s DMCs can promote and support regional cooperation and mutual recognition. </a:t>
            </a:r>
          </a:p>
        </p:txBody>
      </p:sp>
    </p:spTree>
    <p:extLst>
      <p:ext uri="{BB962C8B-B14F-4D97-AF65-F5344CB8AC3E}">
        <p14:creationId xmlns:p14="http://schemas.microsoft.com/office/powerpoint/2010/main" val="286292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5CC1-B801-EF8F-E2D3-B5DB2230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26137"/>
            <a:ext cx="8607527" cy="99417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PRC: Hunan’s </a:t>
            </a:r>
            <a:r>
              <a:rPr lang="en-US" altLang="ko-KR" sz="2800" dirty="0">
                <a:solidFill>
                  <a:schemeClr val="bg1"/>
                </a:solidFill>
                <a:ea typeface="맑은 고딕"/>
              </a:rPr>
              <a:t>Networked Training Model</a:t>
            </a:r>
            <a:endParaRPr lang="en-US" sz="1600" dirty="0">
              <a:solidFill>
                <a:schemeClr val="bg1"/>
              </a:solidFill>
              <a:ea typeface="맑은 고딕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86FA9E-4019-48D8-B1B8-DB04AE4F4459}"/>
              </a:ext>
            </a:extLst>
          </p:cNvPr>
          <p:cNvSpPr txBox="1">
            <a:spLocks/>
          </p:cNvSpPr>
          <p:nvPr/>
        </p:nvSpPr>
        <p:spPr>
          <a:xfrm>
            <a:off x="143555" y="1020309"/>
            <a:ext cx="5955495" cy="3664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UIL is a central part of PRC’s TVET policies; Hunan government is the policy entrepreneur for UIL</a:t>
            </a:r>
            <a:r>
              <a: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policies contribute to the emergence and growth of local skill-ecosystem in strategically important industries.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Hunan’s 70 vocational colleges have developed the Networked Training Model (NTM).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NTM forges whole-of-government collaboration between colleges, enterprises, and research organizations.  </a:t>
            </a:r>
            <a:endParaRPr kumimoji="0" lang="en-PH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The NTM integrates a firm’s in-house, work-based training with school-based learning in classrooms.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Hunan’s experience is relevant to other DMCs for upgrading manufacturing and service industries to a higher value chain.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PH" sz="1200" dirty="0"/>
              <a:t>ADB TA : Technical and Vocational Education and Training Management Capacity Building in Hunan </a:t>
            </a:r>
            <a:endParaRPr kumimoji="0" lang="en-PH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53CD055-C761-49E7-9A6D-3F87C0386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50" y="1197405"/>
            <a:ext cx="2968564" cy="3006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0ADDA6-1CCB-46BA-936F-78819903FA79}"/>
              </a:ext>
            </a:extLst>
          </p:cNvPr>
          <p:cNvSpPr txBox="1"/>
          <p:nvPr/>
        </p:nvSpPr>
        <p:spPr>
          <a:xfrm>
            <a:off x="6091079" y="4092628"/>
            <a:ext cx="2901395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75" dirty="0"/>
              <a:t>Source : </a:t>
            </a:r>
            <a:r>
              <a:rPr lang="en-US" sz="675" dirty="0">
                <a:hlinkClick r:id="rId3"/>
              </a:rPr>
              <a:t>ResearchGate</a:t>
            </a:r>
            <a:r>
              <a:rPr lang="en-US" sz="675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64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92AE-FA47-689D-44D7-2FCBD9F5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128470"/>
            <a:ext cx="6413610" cy="994172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The Case for Collaboration between Higher Education and TVET 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PH" sz="1100" dirty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D2A7E-043F-57A5-D8E6-D346625437F2}"/>
              </a:ext>
            </a:extLst>
          </p:cNvPr>
          <p:cNvSpPr txBox="1"/>
          <p:nvPr/>
        </p:nvSpPr>
        <p:spPr>
          <a:xfrm>
            <a:off x="5030115" y="1311850"/>
            <a:ext cx="3817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E39A39"/>
                </a:solidFill>
              </a:rPr>
              <a:t>ADB to Enhance Advanced Skills Developments and </a:t>
            </a:r>
          </a:p>
          <a:p>
            <a:pPr algn="ctr"/>
            <a:r>
              <a:rPr lang="en-US" sz="1350" dirty="0">
                <a:solidFill>
                  <a:srgbClr val="E39A39"/>
                </a:solidFill>
              </a:rPr>
              <a:t>Upgrade Higher Education Quality in Indonesia</a:t>
            </a:r>
          </a:p>
        </p:txBody>
      </p:sp>
      <p:pic>
        <p:nvPicPr>
          <p:cNvPr id="16" name="Content Placeholder 15" descr="A picture containing text, indoor, person, screenshot&#10;&#10;Description automatically generated">
            <a:extLst>
              <a:ext uri="{FF2B5EF4-FFF2-40B4-BE49-F238E27FC236}">
                <a16:creationId xmlns:a16="http://schemas.microsoft.com/office/drawing/2014/main" id="{1AA05467-4E48-18E5-EB4E-24A0F4366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2" t="22845" r="25212"/>
          <a:stretch/>
        </p:blipFill>
        <p:spPr>
          <a:xfrm>
            <a:off x="5176329" y="1790417"/>
            <a:ext cx="3525199" cy="25179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88F20D-7FFA-A35E-093C-71CBB16EFE4A}"/>
              </a:ext>
            </a:extLst>
          </p:cNvPr>
          <p:cNvSpPr txBox="1"/>
          <p:nvPr/>
        </p:nvSpPr>
        <p:spPr>
          <a:xfrm>
            <a:off x="143555" y="933457"/>
            <a:ext cx="6316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200" b="1" dirty="0">
                <a:solidFill>
                  <a:srgbClr val="002060"/>
                </a:solidFill>
              </a:rPr>
              <a:t>Advanced Knowledge and Skills for Sustainable Growth Project (Indonesia)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C645D8-9FDB-4C96-8EC5-A3A931E92CF6}"/>
              </a:ext>
            </a:extLst>
          </p:cNvPr>
          <p:cNvSpPr txBox="1">
            <a:spLocks/>
          </p:cNvSpPr>
          <p:nvPr/>
        </p:nvSpPr>
        <p:spPr>
          <a:xfrm>
            <a:off x="143555" y="1565766"/>
            <a:ext cx="4642494" cy="2694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P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can produce better teachers to meet growing demand for TVET.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expand the current small pool of senior secondary vocational education (SMK ) teachers with the required qualifications.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Indonesia University of Education </a:t>
            </a:r>
            <a:r>
              <a:rPr kumimoji="0" lang="en-P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being strengthened to provide high quality TVET teachers in areas such as information systems and technology; artificial intelligence and robotics; industrial instrumentation engineering; and renewable energy engineering.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0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C6BA-A784-F654-29F6-E1319340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0"/>
            <a:ext cx="5802791" cy="994172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Promoting Mobility between University and TVET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96A8515-CBA4-323F-9688-59361510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50" y="1278199"/>
            <a:ext cx="2809568" cy="304521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A0D8A8-481D-4E67-8553-11BD0409F06C}"/>
              </a:ext>
            </a:extLst>
          </p:cNvPr>
          <p:cNvSpPr txBox="1">
            <a:spLocks/>
          </p:cNvSpPr>
          <p:nvPr/>
        </p:nvSpPr>
        <p:spPr>
          <a:xfrm>
            <a:off x="235382" y="1044700"/>
            <a:ext cx="5710964" cy="3512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PH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TVET and HE systems in Assam (India) lack pathways for progression and mobility. </a:t>
            </a:r>
          </a:p>
          <a:p>
            <a:pPr marL="460375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Assam, 23 polytechnics offer diploma courses, 46 engineering colleges offer engineering degree programs, but the uptake is minimal due to lack of pathways.</a:t>
            </a:r>
          </a:p>
          <a:p>
            <a:pPr marL="460375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 Training Institutes and Polytechnics are less attractive due to limited opportunities for upskilling and further study. Academic institutions have limited opportunities for skills development for employment.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ADB’s support to Assam Skill University will create pathways for skills progression and mobility and raise skills levels to enhance productivity and competitiveness of Assam’s economy and industries.</a:t>
            </a:r>
          </a:p>
        </p:txBody>
      </p:sp>
    </p:spTree>
    <p:extLst>
      <p:ext uri="{BB962C8B-B14F-4D97-AF65-F5344CB8AC3E}">
        <p14:creationId xmlns:p14="http://schemas.microsoft.com/office/powerpoint/2010/main" val="393834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B9C5-30E0-5F42-7270-A893ED09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552"/>
            <a:ext cx="609905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Mutual Recognition in HE and TVET</a:t>
            </a:r>
            <a:endParaRPr lang="en-US" sz="3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9" name="Picture 8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AF323801-9ACC-487B-ABE5-98386CA5E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54" y="2877161"/>
            <a:ext cx="2604825" cy="167975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9B8D3E-B0AE-44ED-8C0C-BD009FC76BFA}"/>
              </a:ext>
            </a:extLst>
          </p:cNvPr>
          <p:cNvSpPr txBox="1">
            <a:spLocks/>
          </p:cNvSpPr>
          <p:nvPr/>
        </p:nvSpPr>
        <p:spPr>
          <a:xfrm>
            <a:off x="287420" y="1044700"/>
            <a:ext cx="8398775" cy="198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Convention* facilitates the recognition of qualifications,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 learning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study periods earned remotely.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Nov 2019, the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Global Convention on the Recognition of Qualifications concerning Higher Education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was adopted, becoming the first United Nations treaty on HE with a global scope.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PH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network between HE and TVET has a huge potential in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facilitating mobility between HE and TVET, and to standardize </a:t>
            </a:r>
            <a:r>
              <a: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harmonize qualifications between different institutions.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82481-4AE7-495E-B95C-4830D6B1D103}"/>
              </a:ext>
            </a:extLst>
          </p:cNvPr>
          <p:cNvSpPr txBox="1"/>
          <p:nvPr/>
        </p:nvSpPr>
        <p:spPr>
          <a:xfrm>
            <a:off x="287420" y="3026845"/>
            <a:ext cx="5964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EdSG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at ADB </a:t>
            </a:r>
            <a:r>
              <a:rPr kumimoji="0" lang="en-PH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exploring to establish a collaboration platform to </a:t>
            </a:r>
            <a:r>
              <a:rPr kumimoji="0" lang="en-P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expand HE partnerships and network.</a:t>
            </a:r>
          </a:p>
          <a:p>
            <a:pPr marL="517525" marR="0" lvl="1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Advance expertise and innovation in priority areas like climate change, digital technology, health and education.</a:t>
            </a:r>
          </a:p>
          <a:p>
            <a:pPr marL="517525" marR="0" lvl="1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Facilitate the mobility of students and faculty, and promote mutual recognition.</a:t>
            </a:r>
          </a:p>
        </p:txBody>
      </p:sp>
    </p:spTree>
    <p:extLst>
      <p:ext uri="{BB962C8B-B14F-4D97-AF65-F5344CB8AC3E}">
        <p14:creationId xmlns:p14="http://schemas.microsoft.com/office/powerpoint/2010/main" val="28607146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C770900-BD0A-E4A1-B08A-D8C7BE3F8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134" y="1259029"/>
            <a:ext cx="3762360" cy="2942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08A9C-C284-CFDB-BA75-BA773EBE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4" y="0"/>
            <a:ext cx="5863011" cy="994172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More Collaboration between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Higher Education and TVET</a:t>
            </a:r>
            <a:endParaRPr lang="en-US" sz="32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8B9EC-9D49-1A06-1729-6BBCB1C60137}"/>
              </a:ext>
            </a:extLst>
          </p:cNvPr>
          <p:cNvSpPr txBox="1"/>
          <p:nvPr/>
        </p:nvSpPr>
        <p:spPr>
          <a:xfrm>
            <a:off x="5529395" y="4068430"/>
            <a:ext cx="32211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4"/>
              </a:rPr>
              <a:t>Science Direct.</a:t>
            </a:r>
            <a:endParaRPr lang="en-US" sz="1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2B98733-BB3D-452E-B33D-0EAE1B56AB8B}"/>
              </a:ext>
            </a:extLst>
          </p:cNvPr>
          <p:cNvSpPr txBox="1">
            <a:spLocks/>
          </p:cNvSpPr>
          <p:nvPr/>
        </p:nvSpPr>
        <p:spPr>
          <a:xfrm>
            <a:off x="143555" y="942111"/>
            <a:ext cx="5650085" cy="361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PH" sz="1800" b="1" dirty="0">
                <a:solidFill>
                  <a:sysClr val="windowText" lastClr="000000"/>
                </a:solidFill>
                <a:latin typeface="Calibri" panose="020F0502020204030204"/>
              </a:rPr>
              <a:t>Studies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 on student career guidance and pathways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 degree programs and further training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PH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 research project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 support for young researchers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PH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Administration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Pooling of IT systems, management, maintenance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Pooling of services (procurement, construction, facility management, library)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PH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transfer 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alliance and shared knowledge platform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Shared industry cooperation</a:t>
            </a:r>
          </a:p>
        </p:txBody>
      </p:sp>
    </p:spTree>
    <p:extLst>
      <p:ext uri="{BB962C8B-B14F-4D97-AF65-F5344CB8AC3E}">
        <p14:creationId xmlns:p14="http://schemas.microsoft.com/office/powerpoint/2010/main" val="37921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3FADD5-59F1-4852-93A7-F6979FC56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96EB0AB8-3CEF-45E2-9D84-762223E6A6C0}"/>
              </a:ext>
            </a:extLst>
          </p:cNvPr>
          <p:cNvSpPr txBox="1">
            <a:spLocks/>
          </p:cNvSpPr>
          <p:nvPr/>
        </p:nvSpPr>
        <p:spPr>
          <a:xfrm>
            <a:off x="5488230" y="1116330"/>
            <a:ext cx="3387725" cy="8293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US" sz="5250" spc="5" dirty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sz="525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50" spc="-10" dirty="0"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  <a:endParaRPr lang="en-US" sz="5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1B8CE-EEEF-4758-9A0F-4790AF7BB818}"/>
              </a:ext>
            </a:extLst>
          </p:cNvPr>
          <p:cNvSpPr txBox="1"/>
          <p:nvPr/>
        </p:nvSpPr>
        <p:spPr>
          <a:xfrm>
            <a:off x="5511089" y="3070583"/>
            <a:ext cx="3234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@ADBEducation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4BCA9B-99BE-4E72-89F3-99DFBE7C41FA}"/>
              </a:ext>
            </a:extLst>
          </p:cNvPr>
          <p:cNvSpPr txBox="1"/>
          <p:nvPr/>
        </p:nvSpPr>
        <p:spPr>
          <a:xfrm>
            <a:off x="5488230" y="2453362"/>
            <a:ext cx="37680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@ADB Education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0D7000E-3A1B-4397-A646-0881535B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62" y="2487654"/>
            <a:ext cx="479174" cy="3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93D39A6C-4E6B-41C5-9686-EBFA63A1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09" y="2948663"/>
            <a:ext cx="430530" cy="4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4">
            <a:extLst>
              <a:ext uri="{FF2B5EF4-FFF2-40B4-BE49-F238E27FC236}">
                <a16:creationId xmlns:a16="http://schemas.microsoft.com/office/drawing/2014/main" id="{127DAA1F-E808-4300-AF0B-85D8F1AF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84" y="3604461"/>
            <a:ext cx="414655" cy="41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85A9DB-6CD5-4B53-9144-323ABC4BD805}"/>
              </a:ext>
            </a:extLst>
          </p:cNvPr>
          <p:cNvSpPr txBox="1"/>
          <p:nvPr/>
        </p:nvSpPr>
        <p:spPr>
          <a:xfrm>
            <a:off x="5496802" y="3697447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www.adb.org/what-we-do/sectors/education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2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SDCC</TermName>
          <TermId xmlns="http://schemas.microsoft.com/office/infopath/2007/PartnerControls">5aaa5968-0b17-43f6-85ce-71d3f4ca97a7</TermId>
        </TermInfo>
      </Terms>
    </j78542b1fffc4a1c84659474212e3133>
    <lcf76f155ced4ddcb4097134ff3c332f xmlns="cf371439-f430-41b1-8688-7ef6c47b85d0">
      <Terms xmlns="http://schemas.microsoft.com/office/infopath/2007/PartnerControls"/>
    </lcf76f155ced4ddcb4097134ff3c332f>
    <SharedWithUsers xmlns="374793f7-8f2b-4177-9cc3-2a8d0cfae40f">
      <UserInfo>
        <DisplayName>Brajesh P. Panth</DisplayName>
        <AccountId>108</AccountId>
        <AccountType/>
      </UserInfo>
      <UserInfo>
        <DisplayName>Meekyung Shin</DisplayName>
        <AccountId>742</AccountId>
        <AccountType/>
      </UserInfo>
      <UserInfo>
        <DisplayName>Joehanne Kristal M. Santos</DisplayName>
        <AccountId>1057</AccountId>
        <AccountType/>
      </UserInfo>
      <UserInfo>
        <DisplayName>Alexander Tsironis</DisplayName>
        <AccountId>1148</AccountId>
        <AccountType/>
      </UserInfo>
    </SharedWithUsers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ADBDocumentTypeValue xmlns="c1fdd505-2570-46c2-bd04-3e0f2d874cf5" xsi:nil="true"/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81</Value>
      <Value>18</Value>
      <Value>11</Value>
      <Value>4</Value>
      <Value>3</Value>
      <Value>1</Value>
    </TaxCatchAll>
  </documentManagement>
</p:properties>
</file>

<file path=customXml/item4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Props1.xml><?xml version="1.0" encoding="utf-8"?>
<ds:datastoreItem xmlns:ds="http://schemas.openxmlformats.org/officeDocument/2006/customXml" ds:itemID="{55027FD9-B970-43F9-AA1C-BDADF143064B}"/>
</file>

<file path=customXml/itemProps2.xml><?xml version="1.0" encoding="utf-8"?>
<ds:datastoreItem xmlns:ds="http://schemas.openxmlformats.org/officeDocument/2006/customXml" ds:itemID="{F99A48B0-63D4-4FC6-8B7F-684541BA91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48CED-124D-4398-9A7D-596040390E75}">
  <ds:schemaRefs>
    <ds:schemaRef ds:uri="72686b36-a032-4b4e-9dc0-a38e0c9ee9b7"/>
    <ds:schemaRef ds:uri="http://schemas.microsoft.com/office/2006/documentManagement/types"/>
    <ds:schemaRef ds:uri="c1fdd505-2570-46c2-bd04-3e0f2d874cf5"/>
    <ds:schemaRef ds:uri="http://purl.org/dc/elements/1.1/"/>
    <ds:schemaRef ds:uri="http://schemas.microsoft.com/office/2006/metadata/properties"/>
    <ds:schemaRef ds:uri="a572fa5c-1541-45fc-a0fd-d62301c949dc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4D42286-76E4-493D-BD37-A1A208D245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On-screen Show (16:9)</PresentationFormat>
  <Paragraphs>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Avante garde</vt:lpstr>
      <vt:lpstr>Calibri</vt:lpstr>
      <vt:lpstr>Wingdings</vt:lpstr>
      <vt:lpstr>Office Theme</vt:lpstr>
      <vt:lpstr>Strengthening Regional Cooperation on Skills Development under the CAREC Program: Key Progress, Challenges, and Opportunities for Collaboration Inception Meeting and International Expert Roundtable  30–31 May 2022, Tbilisi, Georgia</vt:lpstr>
      <vt:lpstr>ADB’s Education Portfolio</vt:lpstr>
      <vt:lpstr>Role of Higher Education—TVET Network</vt:lpstr>
      <vt:lpstr>PRC: Hunan’s Networked Training Model</vt:lpstr>
      <vt:lpstr>The Case for Collaboration between Higher Education and TVET   </vt:lpstr>
      <vt:lpstr>Promoting Mobility between University and TVET</vt:lpstr>
      <vt:lpstr>Mutual Recognition in HE and TVET</vt:lpstr>
      <vt:lpstr>More Collaboration between  Higher Education and TVET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Regional Cooperation on Skills Development under the CAREC Program: Key Progress, Challenges, and Opportunities for Collaboration Inception Meeting and International Expert Roundtable  30–31 May 2022, Tbilisi, Georgia</dc:title>
  <dc:creator/>
  <cp:lastModifiedBy/>
  <cp:revision>1</cp:revision>
  <dcterms:created xsi:type="dcterms:W3CDTF">2017-08-01T15:40:51Z</dcterms:created>
  <dcterms:modified xsi:type="dcterms:W3CDTF">2022-05-29T16:08:23Z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0x010100A3BFD338C4D69F46BE33AA49AB50870100C520B00D8BB20C45814389052060F14C</vt:lpwstr>
  </property>
  <property fmtid="{D5CDD505-2E9C-101B-9397-08002B2CF9AE}" pid="10" name="h00e4aaaf4624e24a7df7f06faa038c6">
    <vt:lpwstr>English|16ac8743-31bb-43f8-9a73-533a041667d6</vt:lpwstr>
  </property>
  <property fmtid="{D5CDD505-2E9C-101B-9397-08002B2CF9AE}" pid="11" name="ce5a4fae9a7d4e3d9d782ef76d38f19e">
    <vt:lpwstr>Education|f593833f-ae21-4e36-b76b-c172e0239be6</vt:lpwstr>
  </property>
  <property fmtid="{D5CDD505-2E9C-101B-9397-08002B2CF9AE}" pid="12" name="TaxCatchAll">
    <vt:lpwstr>5;#Education|f593833f-ae21-4e36-b76b-c172e0239be6;#2;#SDCC|5aaa5968-0b17-43f6-85ce-71d3f4ca97a7;#1;#English|16ac8743-31bb-43f8-9a73-533a041667d6</vt:lpwstr>
  </property>
  <property fmtid="{D5CDD505-2E9C-101B-9397-08002B2CF9AE}" pid="13" name="MediaServiceImageTags">
    <vt:lpwstr/>
  </property>
  <property fmtid="{D5CDD505-2E9C-101B-9397-08002B2CF9AE}" pid="14" name="Focus Area">
    <vt:lpwstr>5;#Education|f593833f-ae21-4e36-b76b-c172e0239be6</vt:lpwstr>
  </property>
  <property fmtid="{D5CDD505-2E9C-101B-9397-08002B2CF9AE}" pid="15" name="ADBProjectDocumentType">
    <vt:lpwstr/>
  </property>
  <property fmtid="{D5CDD505-2E9C-101B-9397-08002B2CF9AE}" pid="16" name="ADBContentGroup">
    <vt:lpwstr>81;#SDCC|5aaa5968-0b17-43f6-85ce-71d3f4ca97a7</vt:lpwstr>
  </property>
  <property fmtid="{D5CDD505-2E9C-101B-9397-08002B2CF9AE}" pid="17" name="ADBSector">
    <vt:lpwstr/>
  </property>
  <property fmtid="{D5CDD505-2E9C-101B-9397-08002B2CF9AE}" pid="18" name="de77c5b4d20d4bdeb0b6d09350193e53">
    <vt:lpwstr/>
  </property>
  <property fmtid="{D5CDD505-2E9C-101B-9397-08002B2CF9AE}" pid="19" name="d01a0ce1b141461dbfb235a3ab729a2c">
    <vt:lpwstr/>
  </property>
  <property fmtid="{D5CDD505-2E9C-101B-9397-08002B2CF9AE}" pid="20" name="ADBDocumentSecurity">
    <vt:lpwstr/>
  </property>
  <property fmtid="{D5CDD505-2E9C-101B-9397-08002B2CF9AE}" pid="21" name="ADBDocumentLanguage">
    <vt:lpwstr>1;#English|16ac8743-31bb-43f8-9a73-533a041667d6</vt:lpwstr>
  </property>
  <property fmtid="{D5CDD505-2E9C-101B-9397-08002B2CF9AE}" pid="22" name="ADBDocumentType">
    <vt:lpwstr/>
  </property>
  <property fmtid="{D5CDD505-2E9C-101B-9397-08002B2CF9AE}" pid="23" name="hca2169e3b0945318411f30479ba40c8">
    <vt:lpwstr/>
  </property>
  <property fmtid="{D5CDD505-2E9C-101B-9397-08002B2CF9AE}" pid="24" name="ADBDepartmentOwner">
    <vt:lpwstr>3;#CWRD|6d71ff58-4882-4388-ab5c-218969b1e9c8</vt:lpwstr>
  </property>
  <property fmtid="{D5CDD505-2E9C-101B-9397-08002B2CF9AE}" pid="25" name="p030e467f78f45b4ae8f7e2c17ea4d82">
    <vt:lpwstr/>
  </property>
  <property fmtid="{D5CDD505-2E9C-101B-9397-08002B2CF9AE}" pid="26" name="a37ff23a602146d4934a49238d370ca5">
    <vt:lpwstr/>
  </property>
  <property fmtid="{D5CDD505-2E9C-101B-9397-08002B2CF9AE}" pid="27" name="k985dbdc596c44d7acaf8184f33920f0">
    <vt:lpwstr/>
  </property>
  <property fmtid="{D5CDD505-2E9C-101B-9397-08002B2CF9AE}" pid="28" name="ADBCountry">
    <vt:lpwstr>18;#Regional|d4cb8265-5963-4e16-b4f8-5ada18938c78</vt:lpwstr>
  </property>
  <property fmtid="{D5CDD505-2E9C-101B-9397-08002B2CF9AE}" pid="29" name="d61536b25a8a4fedb48bb564279be82a">
    <vt:lpwstr/>
  </property>
  <property fmtid="{D5CDD505-2E9C-101B-9397-08002B2CF9AE}" pid="30" name="ADBCountryDocumentType">
    <vt:lpwstr/>
  </property>
  <property fmtid="{D5CDD505-2E9C-101B-9397-08002B2CF9AE}" pid="31" name="ADBProject">
    <vt:lpwstr/>
  </property>
  <property fmtid="{D5CDD505-2E9C-101B-9397-08002B2CF9AE}" pid="32" name="a0d1b14b197747dfafc19f70ff45d4f6">
    <vt:lpwstr/>
  </property>
  <property fmtid="{D5CDD505-2E9C-101B-9397-08002B2CF9AE}" pid="33" name="ADBDivision">
    <vt:lpwstr>4;#CWRC|ecfd6e9e-1aa8-422e-b0ee-5f69329336ed</vt:lpwstr>
  </property>
  <property fmtid="{D5CDD505-2E9C-101B-9397-08002B2CF9AE}" pid="34" name="ADBSubRegion">
    <vt:lpwstr>11;#CAREC|815c4229-ad07-427a-8f71-a8b862b1014a</vt:lpwstr>
  </property>
  <property fmtid="{D5CDD505-2E9C-101B-9397-08002B2CF9AE}" pid="35" name="Segment">
    <vt:lpwstr/>
  </property>
</Properties>
</file>