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9" r:id="rId2"/>
    <p:sldId id="257" r:id="rId3"/>
    <p:sldId id="669" r:id="rId4"/>
    <p:sldId id="674" r:id="rId5"/>
    <p:sldId id="685" r:id="rId6"/>
    <p:sldId id="671" r:id="rId7"/>
    <p:sldId id="675" r:id="rId8"/>
    <p:sldId id="676" r:id="rId9"/>
    <p:sldId id="262" r:id="rId10"/>
    <p:sldId id="405" r:id="rId11"/>
    <p:sldId id="401" r:id="rId12"/>
    <p:sldId id="406" r:id="rId13"/>
    <p:sldId id="679" r:id="rId14"/>
    <p:sldId id="681" r:id="rId15"/>
    <p:sldId id="680" r:id="rId16"/>
    <p:sldId id="682" r:id="rId17"/>
    <p:sldId id="683" r:id="rId18"/>
    <p:sldId id="686" r:id="rId19"/>
    <p:sldId id="684" r:id="rId20"/>
  </p:sldIdLst>
  <p:sldSz cx="9144000" cy="5143500" type="screen16x9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B8B2"/>
    <a:srgbClr val="CCDBBD"/>
    <a:srgbClr val="EDE3CD"/>
    <a:srgbClr val="E39A39"/>
    <a:srgbClr val="03B9F8"/>
    <a:srgbClr val="02B4F2"/>
    <a:srgbClr val="FE9202"/>
    <a:srgbClr val="E7FF01"/>
    <a:srgbClr val="1D3A00"/>
    <a:srgbClr val="5EE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725" autoAdjust="0"/>
  </p:normalViewPr>
  <p:slideViewPr>
    <p:cSldViewPr>
      <p:cViewPr varScale="1">
        <p:scale>
          <a:sx n="100" d="100"/>
          <a:sy n="100" d="100"/>
        </p:scale>
        <p:origin x="228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3B65E-1449-4272-920D-9F3742A88C79}" type="doc">
      <dgm:prSet loTypeId="urn:microsoft.com/office/officeart/2011/layout/CircleProcess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4EE0C059-C630-4284-972A-48D08C74438F}" type="pres">
      <dgm:prSet presAssocID="{0D03B65E-1449-4272-920D-9F3742A88C79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0FD8F9CF-4861-4E4E-98D4-F9BE3FB6974B}" type="presOf" srcId="{0D03B65E-1449-4272-920D-9F3742A88C79}" destId="{4EE0C059-C630-4284-972A-48D08C74438F}" srcOrd="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ADC25-EB13-4C28-BA7A-43EC101C3A0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CBC0E11-3C9C-421D-A332-E433C3CC87B4}">
      <dgm:prSet phldrT="[Texto]" custT="1"/>
      <dgm:spPr/>
      <dgm:t>
        <a:bodyPr lIns="0" rIns="0"/>
        <a:lstStyle/>
        <a:p>
          <a:pPr algn="ctr">
            <a:lnSpc>
              <a:spcPct val="100000"/>
            </a:lnSpc>
            <a:spcAft>
              <a:spcPct val="35000"/>
            </a:spcAft>
          </a:pPr>
          <a:r>
            <a:rPr lang="ru" sz="1200" b="1" dirty="0">
              <a:latin typeface="Arial" panose="020B0604020202020204" pitchFamily="34" charset="0"/>
              <a:cs typeface="Arial" panose="020B0604020202020204" pitchFamily="34" charset="0"/>
            </a:rPr>
            <a:t>1) ОБУЧЕНИЕ: 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IQA</a:t>
          </a:r>
          <a:r>
            <a:rPr lang="ru" sz="1200" b="1" dirty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EQA</a:t>
          </a:r>
          <a:endParaRPr lang="ru" sz="1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" sz="1200" b="1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" sz="1200" b="0" dirty="0">
              <a:latin typeface="Arial" panose="020B0604020202020204" pitchFamily="34" charset="0"/>
              <a:cs typeface="Arial" panose="020B0604020202020204" pitchFamily="34" charset="0"/>
            </a:rPr>
            <a:t>Региональные/лингвистические </a:t>
          </a:r>
          <a:r>
            <a:rPr lang="ru" sz="1200" b="0" u="sng" dirty="0">
              <a:latin typeface="Arial" panose="020B0604020202020204" pitchFamily="34" charset="0"/>
              <a:cs typeface="Arial" panose="020B0604020202020204" pitchFamily="34" charset="0"/>
            </a:rPr>
            <a:t>учебные курсы</a:t>
          </a:r>
          <a:r>
            <a:rPr lang="en-US" sz="12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dirty="0">
              <a:latin typeface="Arial" panose="020B0604020202020204" pitchFamily="34" charset="0"/>
              <a:cs typeface="Arial" panose="020B0604020202020204" pitchFamily="34" charset="0"/>
            </a:rPr>
            <a:t>для </a:t>
          </a:r>
          <a:r>
            <a:rPr lang="ru" sz="1200" b="0" dirty="0">
              <a:latin typeface="Arial" panose="020B0604020202020204" pitchFamily="34" charset="0"/>
              <a:cs typeface="Arial" panose="020B0604020202020204" pitchFamily="34" charset="0"/>
            </a:rPr>
            <a:t>обеспечения институционального качества, продвижения PAQAF и его инструментов (ASG-QA)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" sz="1200" b="0" dirty="0">
              <a:latin typeface="Arial" panose="020B0604020202020204" pitchFamily="34" charset="0"/>
              <a:cs typeface="Arial" panose="020B0604020202020204" pitchFamily="34" charset="0"/>
            </a:rPr>
            <a:t>- Обучение сотрудников агентства по обеспечению качества </a:t>
          </a:r>
          <a:r>
            <a:rPr lang="en-US" sz="1200" b="0" dirty="0">
              <a:latin typeface="Arial" panose="020B0604020202020204" pitchFamily="34" charset="0"/>
              <a:cs typeface="Arial" panose="020B0604020202020204" pitchFamily="34" charset="0"/>
            </a:rPr>
            <a:t>(QA)</a:t>
          </a:r>
          <a:endParaRPr lang="ru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D7796E-57D2-4DE5-A806-13396FC4864E}" type="sibTrans" cxnId="{6C062AD0-8442-4B6E-995F-9914B9534C15}">
      <dgm:prSet/>
      <dgm:spPr/>
      <dgm:t>
        <a:bodyPr/>
        <a:lstStyle/>
        <a:p>
          <a:endParaRPr lang="es-ES" sz="1400"/>
        </a:p>
      </dgm:t>
    </dgm:pt>
    <dgm:pt modelId="{B5CA7C0C-CD05-4D5E-8C23-C0DCD27403B5}" type="parTrans" cxnId="{6C062AD0-8442-4B6E-995F-9914B9534C15}">
      <dgm:prSet/>
      <dgm:spPr/>
      <dgm:t>
        <a:bodyPr/>
        <a:lstStyle/>
        <a:p>
          <a:endParaRPr lang="es-ES" sz="1400"/>
        </a:p>
      </dgm:t>
    </dgm:pt>
    <dgm:pt modelId="{7C87EC75-C540-477E-876B-F7FC4D5B5B10}">
      <dgm:prSet phldrT="[Texto]" custT="1"/>
      <dgm:spPr/>
      <dgm:t>
        <a:bodyPr lIns="0" rIns="0"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" sz="1400" b="1" dirty="0">
              <a:latin typeface="Arial" panose="020B0604020202020204" pitchFamily="34" charset="0"/>
              <a:cs typeface="Arial" panose="020B0604020202020204" pitchFamily="34" charset="0"/>
            </a:rPr>
            <a:t>2) НАРАЩИВАНИЕ ПОТЕНЦИАЛА: 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IQA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и 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EQA</a:t>
          </a:r>
          <a:endParaRPr lang="ru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" sz="1200" b="0" dirty="0">
              <a:latin typeface="Arial" panose="020B0604020202020204" pitchFamily="34" charset="0"/>
              <a:cs typeface="Arial" panose="020B0604020202020204" pitchFamily="34" charset="0"/>
            </a:rPr>
            <a:t>- Агентство по обеспечению качества проводит обзоры/'консультационные визиты' для разработки систем обеспечения качества/сопоставления с ASG-QA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" sz="1200" b="0" dirty="0">
              <a:latin typeface="Arial" panose="020B0604020202020204" pitchFamily="34" charset="0"/>
              <a:cs typeface="Arial" panose="020B0604020202020204" pitchFamily="34" charset="0"/>
            </a:rPr>
            <a:t>- местные проекты по распространению информации, возглавляемые профессионалами / выпускниками курсов по QA</a:t>
          </a:r>
        </a:p>
      </dgm:t>
    </dgm:pt>
    <dgm:pt modelId="{CFE0EBCC-04CB-4C97-A69C-62BFD32C8EBE}" type="sibTrans" cxnId="{E630BB8B-A173-4E86-8CEE-FA97EF05B38A}">
      <dgm:prSet/>
      <dgm:spPr/>
      <dgm:t>
        <a:bodyPr/>
        <a:lstStyle/>
        <a:p>
          <a:endParaRPr lang="es-ES" sz="1400"/>
        </a:p>
      </dgm:t>
    </dgm:pt>
    <dgm:pt modelId="{C587B1CE-4A5A-4466-B66E-7C7667D583F3}" type="parTrans" cxnId="{E630BB8B-A173-4E86-8CEE-FA97EF05B38A}">
      <dgm:prSet/>
      <dgm:spPr/>
      <dgm:t>
        <a:bodyPr/>
        <a:lstStyle/>
        <a:p>
          <a:endParaRPr lang="es-ES" sz="1400"/>
        </a:p>
      </dgm:t>
    </dgm:pt>
    <dgm:pt modelId="{FC6BFE23-AC30-4C8A-9AB1-CFD1213260D2}">
      <dgm:prSet custT="1"/>
      <dgm:spPr/>
      <dgm:t>
        <a:bodyPr lIns="0" rIns="0"/>
        <a:lstStyle/>
        <a:p>
          <a:pPr algn="ctr"/>
          <a:r>
            <a:rPr lang="ru" sz="1400" b="1" dirty="0">
              <a:latin typeface="Arial" panose="020B0604020202020204" pitchFamily="34" charset="0"/>
              <a:cs typeface="Arial" panose="020B0604020202020204" pitchFamily="34" charset="0"/>
            </a:rPr>
            <a:t>3) ПОЛИТИЧЕСКАЯ ПОДДЕРЖКА:</a:t>
          </a:r>
        </a:p>
        <a:p>
          <a:pPr algn="ctr"/>
          <a:r>
            <a:rPr lang="ru-RU" sz="1400" b="0" dirty="0">
              <a:latin typeface="Arial" panose="020B0604020202020204" pitchFamily="34" charset="0"/>
              <a:cs typeface="Arial" panose="020B0604020202020204" pitchFamily="34" charset="0"/>
            </a:rPr>
            <a:t>Для</a:t>
          </a:r>
          <a:r>
            <a:rPr lang="ru" sz="1400" b="0" dirty="0">
              <a:latin typeface="Arial" panose="020B0604020202020204" pitchFamily="34" charset="0"/>
              <a:cs typeface="Arial" panose="020B0604020202020204" pitchFamily="34" charset="0"/>
            </a:rPr>
            <a:t> Кластера ВО CESA, Панафриканское агентство по обеспечению качества и аккредитации, исследования региональной интеграции, сбора данных для разработки политики в высшем образовании</a:t>
          </a:r>
          <a:endParaRPr lang="es-ES" sz="14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FAC03A-36D8-419F-B5A3-30A2B775B164}" type="sibTrans" cxnId="{2DA38E4F-B089-45FC-858F-2650E9DAE852}">
      <dgm:prSet/>
      <dgm:spPr/>
      <dgm:t>
        <a:bodyPr/>
        <a:lstStyle/>
        <a:p>
          <a:endParaRPr lang="es-ES" sz="1400"/>
        </a:p>
      </dgm:t>
    </dgm:pt>
    <dgm:pt modelId="{9164FB3F-7CC1-4EA9-B079-8AB972AFE427}" type="parTrans" cxnId="{2DA38E4F-B089-45FC-858F-2650E9DAE852}">
      <dgm:prSet/>
      <dgm:spPr/>
      <dgm:t>
        <a:bodyPr/>
        <a:lstStyle/>
        <a:p>
          <a:endParaRPr lang="es-ES" sz="1400"/>
        </a:p>
      </dgm:t>
    </dgm:pt>
    <dgm:pt modelId="{AF3A700C-BEE7-49A7-B2BD-33CE3D5972BE}" type="pres">
      <dgm:prSet presAssocID="{7E9ADC25-EB13-4C28-BA7A-43EC101C3A08}" presName="linear" presStyleCnt="0">
        <dgm:presLayoutVars>
          <dgm:dir/>
          <dgm:animLvl val="lvl"/>
          <dgm:resizeHandles val="exact"/>
        </dgm:presLayoutVars>
      </dgm:prSet>
      <dgm:spPr/>
    </dgm:pt>
    <dgm:pt modelId="{EA1DA1F1-561A-4A6F-8645-951749FD767F}" type="pres">
      <dgm:prSet presAssocID="{ECBC0E11-3C9C-421D-A332-E433C3CC87B4}" presName="parentLin" presStyleCnt="0"/>
      <dgm:spPr/>
    </dgm:pt>
    <dgm:pt modelId="{75ACEC96-5813-477E-9A77-CA67AACD6568}" type="pres">
      <dgm:prSet presAssocID="{ECBC0E11-3C9C-421D-A332-E433C3CC87B4}" presName="parentLeftMargin" presStyleLbl="node1" presStyleIdx="0" presStyleCnt="3"/>
      <dgm:spPr/>
    </dgm:pt>
    <dgm:pt modelId="{3C50A786-A91F-46EC-B1B7-77496772F58F}" type="pres">
      <dgm:prSet presAssocID="{ECBC0E11-3C9C-421D-A332-E433C3CC87B4}" presName="parentText" presStyleLbl="node1" presStyleIdx="0" presStyleCnt="3" custScaleX="142857" custScaleY="400195" custLinFactNeighborX="-19048" custLinFactNeighborY="13151">
        <dgm:presLayoutVars>
          <dgm:chMax val="0"/>
          <dgm:bulletEnabled val="1"/>
        </dgm:presLayoutVars>
      </dgm:prSet>
      <dgm:spPr/>
    </dgm:pt>
    <dgm:pt modelId="{CB07009C-64F3-43D6-A138-F07F93EADF20}" type="pres">
      <dgm:prSet presAssocID="{ECBC0E11-3C9C-421D-A332-E433C3CC87B4}" presName="negativeSpace" presStyleCnt="0"/>
      <dgm:spPr/>
    </dgm:pt>
    <dgm:pt modelId="{88D2635C-08F5-4EC6-B2F1-4D385119E6B0}" type="pres">
      <dgm:prSet presAssocID="{ECBC0E11-3C9C-421D-A332-E433C3CC87B4}" presName="childText" presStyleLbl="conFgAcc1" presStyleIdx="0" presStyleCnt="3" custLinFactNeighborX="-441" custLinFactNeighborY="-45823">
        <dgm:presLayoutVars>
          <dgm:bulletEnabled val="1"/>
        </dgm:presLayoutVars>
      </dgm:prSet>
      <dgm:spPr/>
    </dgm:pt>
    <dgm:pt modelId="{BEB26A5B-E032-44C6-BE0B-D840B2744C75}" type="pres">
      <dgm:prSet presAssocID="{4BD7796E-57D2-4DE5-A806-13396FC4864E}" presName="spaceBetweenRectangles" presStyleCnt="0"/>
      <dgm:spPr/>
    </dgm:pt>
    <dgm:pt modelId="{45012839-8347-4F2D-BD1C-F4A3F4D17869}" type="pres">
      <dgm:prSet presAssocID="{7C87EC75-C540-477E-876B-F7FC4D5B5B10}" presName="parentLin" presStyleCnt="0"/>
      <dgm:spPr/>
    </dgm:pt>
    <dgm:pt modelId="{615AABEF-2E3B-49AB-AA12-F6DA0FFB67CC}" type="pres">
      <dgm:prSet presAssocID="{7C87EC75-C540-477E-876B-F7FC4D5B5B10}" presName="parentLeftMargin" presStyleLbl="node1" presStyleIdx="0" presStyleCnt="3"/>
      <dgm:spPr/>
    </dgm:pt>
    <dgm:pt modelId="{4CD25BDC-4662-4302-A072-1E8BD69D17FC}" type="pres">
      <dgm:prSet presAssocID="{7C87EC75-C540-477E-876B-F7FC4D5B5B10}" presName="parentText" presStyleLbl="node1" presStyleIdx="1" presStyleCnt="3" custScaleX="150626" custScaleY="480568" custLinFactNeighborX="-9219" custLinFactNeighborY="7953">
        <dgm:presLayoutVars>
          <dgm:chMax val="0"/>
          <dgm:bulletEnabled val="1"/>
        </dgm:presLayoutVars>
      </dgm:prSet>
      <dgm:spPr/>
    </dgm:pt>
    <dgm:pt modelId="{373A40F1-276F-45E9-B222-9D758F5A2F14}" type="pres">
      <dgm:prSet presAssocID="{7C87EC75-C540-477E-876B-F7FC4D5B5B10}" presName="negativeSpace" presStyleCnt="0"/>
      <dgm:spPr/>
    </dgm:pt>
    <dgm:pt modelId="{3E3296C0-2E26-4BD6-80EE-EF2672D465D1}" type="pres">
      <dgm:prSet presAssocID="{7C87EC75-C540-477E-876B-F7FC4D5B5B10}" presName="childText" presStyleLbl="conFgAcc1" presStyleIdx="1" presStyleCnt="3">
        <dgm:presLayoutVars>
          <dgm:bulletEnabled val="1"/>
        </dgm:presLayoutVars>
      </dgm:prSet>
      <dgm:spPr/>
    </dgm:pt>
    <dgm:pt modelId="{6D32EEF2-91A4-4C79-9010-4376FE062B9F}" type="pres">
      <dgm:prSet presAssocID="{CFE0EBCC-04CB-4C97-A69C-62BFD32C8EBE}" presName="spaceBetweenRectangles" presStyleCnt="0"/>
      <dgm:spPr/>
    </dgm:pt>
    <dgm:pt modelId="{3EC0C4F5-E389-4A97-8F2C-2AE0CEF4BD2F}" type="pres">
      <dgm:prSet presAssocID="{FC6BFE23-AC30-4C8A-9AB1-CFD1213260D2}" presName="parentLin" presStyleCnt="0"/>
      <dgm:spPr/>
    </dgm:pt>
    <dgm:pt modelId="{80EDFBFB-086D-4DF2-81BF-9D4BE10E1341}" type="pres">
      <dgm:prSet presAssocID="{FC6BFE23-AC30-4C8A-9AB1-CFD1213260D2}" presName="parentLeftMargin" presStyleLbl="node1" presStyleIdx="1" presStyleCnt="3"/>
      <dgm:spPr/>
    </dgm:pt>
    <dgm:pt modelId="{F3ABFD94-3898-46C5-AB04-BB692E03F126}" type="pres">
      <dgm:prSet presAssocID="{FC6BFE23-AC30-4C8A-9AB1-CFD1213260D2}" presName="parentText" presStyleLbl="node1" presStyleIdx="2" presStyleCnt="3" custScaleX="142857" custScaleY="415017">
        <dgm:presLayoutVars>
          <dgm:chMax val="0"/>
          <dgm:bulletEnabled val="1"/>
        </dgm:presLayoutVars>
      </dgm:prSet>
      <dgm:spPr/>
    </dgm:pt>
    <dgm:pt modelId="{F591ADDD-5318-4F75-8981-51E5D4CB29EB}" type="pres">
      <dgm:prSet presAssocID="{FC6BFE23-AC30-4C8A-9AB1-CFD1213260D2}" presName="negativeSpace" presStyleCnt="0"/>
      <dgm:spPr/>
    </dgm:pt>
    <dgm:pt modelId="{435B3955-4FDD-4232-B79C-E60608CFBB05}" type="pres">
      <dgm:prSet presAssocID="{FC6BFE23-AC30-4C8A-9AB1-CFD1213260D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108E38-645B-4FAC-9CD3-128DDDC70B37}" type="presOf" srcId="{7E9ADC25-EB13-4C28-BA7A-43EC101C3A08}" destId="{AF3A700C-BEE7-49A7-B2BD-33CE3D5972BE}" srcOrd="0" destOrd="0" presId="urn:microsoft.com/office/officeart/2005/8/layout/list1"/>
    <dgm:cxn modelId="{9D503D6E-A042-4131-BEDF-BDDA6BBC9C62}" type="presOf" srcId="{ECBC0E11-3C9C-421D-A332-E433C3CC87B4}" destId="{75ACEC96-5813-477E-9A77-CA67AACD6568}" srcOrd="0" destOrd="0" presId="urn:microsoft.com/office/officeart/2005/8/layout/list1"/>
    <dgm:cxn modelId="{2DA38E4F-B089-45FC-858F-2650E9DAE852}" srcId="{7E9ADC25-EB13-4C28-BA7A-43EC101C3A08}" destId="{FC6BFE23-AC30-4C8A-9AB1-CFD1213260D2}" srcOrd="2" destOrd="0" parTransId="{9164FB3F-7CC1-4EA9-B079-8AB972AFE427}" sibTransId="{FEFAC03A-36D8-419F-B5A3-30A2B775B164}"/>
    <dgm:cxn modelId="{11ADE456-D94A-4F6C-973C-02DB43466E11}" type="presOf" srcId="{7C87EC75-C540-477E-876B-F7FC4D5B5B10}" destId="{4CD25BDC-4662-4302-A072-1E8BD69D17FC}" srcOrd="1" destOrd="0" presId="urn:microsoft.com/office/officeart/2005/8/layout/list1"/>
    <dgm:cxn modelId="{E630BB8B-A173-4E86-8CEE-FA97EF05B38A}" srcId="{7E9ADC25-EB13-4C28-BA7A-43EC101C3A08}" destId="{7C87EC75-C540-477E-876B-F7FC4D5B5B10}" srcOrd="1" destOrd="0" parTransId="{C587B1CE-4A5A-4466-B66E-7C7667D583F3}" sibTransId="{CFE0EBCC-04CB-4C97-A69C-62BFD32C8EBE}"/>
    <dgm:cxn modelId="{5FA82490-A2A6-428A-807D-ED6D3351130A}" type="presOf" srcId="{FC6BFE23-AC30-4C8A-9AB1-CFD1213260D2}" destId="{80EDFBFB-086D-4DF2-81BF-9D4BE10E1341}" srcOrd="0" destOrd="0" presId="urn:microsoft.com/office/officeart/2005/8/layout/list1"/>
    <dgm:cxn modelId="{74AC4296-A5B8-4C0F-9F57-D465F6C61C44}" type="presOf" srcId="{ECBC0E11-3C9C-421D-A332-E433C3CC87B4}" destId="{3C50A786-A91F-46EC-B1B7-77496772F58F}" srcOrd="1" destOrd="0" presId="urn:microsoft.com/office/officeart/2005/8/layout/list1"/>
    <dgm:cxn modelId="{6F6CBBB9-D4FF-4D68-8204-FA3339AA832F}" type="presOf" srcId="{7C87EC75-C540-477E-876B-F7FC4D5B5B10}" destId="{615AABEF-2E3B-49AB-AA12-F6DA0FFB67CC}" srcOrd="0" destOrd="0" presId="urn:microsoft.com/office/officeart/2005/8/layout/list1"/>
    <dgm:cxn modelId="{6C062AD0-8442-4B6E-995F-9914B9534C15}" srcId="{7E9ADC25-EB13-4C28-BA7A-43EC101C3A08}" destId="{ECBC0E11-3C9C-421D-A332-E433C3CC87B4}" srcOrd="0" destOrd="0" parTransId="{B5CA7C0C-CD05-4D5E-8C23-C0DCD27403B5}" sibTransId="{4BD7796E-57D2-4DE5-A806-13396FC4864E}"/>
    <dgm:cxn modelId="{885EFAFD-07E3-4DF7-A2F8-8895EF85015A}" type="presOf" srcId="{FC6BFE23-AC30-4C8A-9AB1-CFD1213260D2}" destId="{F3ABFD94-3898-46C5-AB04-BB692E03F126}" srcOrd="1" destOrd="0" presId="urn:microsoft.com/office/officeart/2005/8/layout/list1"/>
    <dgm:cxn modelId="{7865D780-2DDF-4E45-89CA-59E35322AE30}" type="presParOf" srcId="{AF3A700C-BEE7-49A7-B2BD-33CE3D5972BE}" destId="{EA1DA1F1-561A-4A6F-8645-951749FD767F}" srcOrd="0" destOrd="0" presId="urn:microsoft.com/office/officeart/2005/8/layout/list1"/>
    <dgm:cxn modelId="{AC6F9EA1-F180-411F-82CA-BDAB952447A5}" type="presParOf" srcId="{EA1DA1F1-561A-4A6F-8645-951749FD767F}" destId="{75ACEC96-5813-477E-9A77-CA67AACD6568}" srcOrd="0" destOrd="0" presId="urn:microsoft.com/office/officeart/2005/8/layout/list1"/>
    <dgm:cxn modelId="{530DAF91-D8A0-4FF6-B1A8-CC40C22436AA}" type="presParOf" srcId="{EA1DA1F1-561A-4A6F-8645-951749FD767F}" destId="{3C50A786-A91F-46EC-B1B7-77496772F58F}" srcOrd="1" destOrd="0" presId="urn:microsoft.com/office/officeart/2005/8/layout/list1"/>
    <dgm:cxn modelId="{F49E6B98-4FA7-42A6-9FFD-BE1FF445492C}" type="presParOf" srcId="{AF3A700C-BEE7-49A7-B2BD-33CE3D5972BE}" destId="{CB07009C-64F3-43D6-A138-F07F93EADF20}" srcOrd="1" destOrd="0" presId="urn:microsoft.com/office/officeart/2005/8/layout/list1"/>
    <dgm:cxn modelId="{70F6F5DF-B7B4-436A-9350-52A28563418D}" type="presParOf" srcId="{AF3A700C-BEE7-49A7-B2BD-33CE3D5972BE}" destId="{88D2635C-08F5-4EC6-B2F1-4D385119E6B0}" srcOrd="2" destOrd="0" presId="urn:microsoft.com/office/officeart/2005/8/layout/list1"/>
    <dgm:cxn modelId="{D5497F7A-93D8-4563-B552-108FE4AC540B}" type="presParOf" srcId="{AF3A700C-BEE7-49A7-B2BD-33CE3D5972BE}" destId="{BEB26A5B-E032-44C6-BE0B-D840B2744C75}" srcOrd="3" destOrd="0" presId="urn:microsoft.com/office/officeart/2005/8/layout/list1"/>
    <dgm:cxn modelId="{71CD0603-F24B-49B6-9353-8AB342989FBC}" type="presParOf" srcId="{AF3A700C-BEE7-49A7-B2BD-33CE3D5972BE}" destId="{45012839-8347-4F2D-BD1C-F4A3F4D17869}" srcOrd="4" destOrd="0" presId="urn:microsoft.com/office/officeart/2005/8/layout/list1"/>
    <dgm:cxn modelId="{87115BE6-C98C-46BA-92D3-BDCA2EB8C5DF}" type="presParOf" srcId="{45012839-8347-4F2D-BD1C-F4A3F4D17869}" destId="{615AABEF-2E3B-49AB-AA12-F6DA0FFB67CC}" srcOrd="0" destOrd="0" presId="urn:microsoft.com/office/officeart/2005/8/layout/list1"/>
    <dgm:cxn modelId="{8DB2F4E7-C1A5-4764-BEBA-36248E8484C8}" type="presParOf" srcId="{45012839-8347-4F2D-BD1C-F4A3F4D17869}" destId="{4CD25BDC-4662-4302-A072-1E8BD69D17FC}" srcOrd="1" destOrd="0" presId="urn:microsoft.com/office/officeart/2005/8/layout/list1"/>
    <dgm:cxn modelId="{2E972874-30E0-40D5-9A1B-F45422330F7B}" type="presParOf" srcId="{AF3A700C-BEE7-49A7-B2BD-33CE3D5972BE}" destId="{373A40F1-276F-45E9-B222-9D758F5A2F14}" srcOrd="5" destOrd="0" presId="urn:microsoft.com/office/officeart/2005/8/layout/list1"/>
    <dgm:cxn modelId="{D0EFE69B-2D68-41F2-9493-0B571841D336}" type="presParOf" srcId="{AF3A700C-BEE7-49A7-B2BD-33CE3D5972BE}" destId="{3E3296C0-2E26-4BD6-80EE-EF2672D465D1}" srcOrd="6" destOrd="0" presId="urn:microsoft.com/office/officeart/2005/8/layout/list1"/>
    <dgm:cxn modelId="{0F08137F-6DED-438C-87FA-4E0F8B2F57A5}" type="presParOf" srcId="{AF3A700C-BEE7-49A7-B2BD-33CE3D5972BE}" destId="{6D32EEF2-91A4-4C79-9010-4376FE062B9F}" srcOrd="7" destOrd="0" presId="urn:microsoft.com/office/officeart/2005/8/layout/list1"/>
    <dgm:cxn modelId="{3D985811-A5D6-46D8-B6D2-7080CB12CC4D}" type="presParOf" srcId="{AF3A700C-BEE7-49A7-B2BD-33CE3D5972BE}" destId="{3EC0C4F5-E389-4A97-8F2C-2AE0CEF4BD2F}" srcOrd="8" destOrd="0" presId="urn:microsoft.com/office/officeart/2005/8/layout/list1"/>
    <dgm:cxn modelId="{38C37882-BAD3-4850-8FDA-BCC3C33BFBA1}" type="presParOf" srcId="{3EC0C4F5-E389-4A97-8F2C-2AE0CEF4BD2F}" destId="{80EDFBFB-086D-4DF2-81BF-9D4BE10E1341}" srcOrd="0" destOrd="0" presId="urn:microsoft.com/office/officeart/2005/8/layout/list1"/>
    <dgm:cxn modelId="{E77CC3BB-1740-4A5E-A335-D2A8A8386652}" type="presParOf" srcId="{3EC0C4F5-E389-4A97-8F2C-2AE0CEF4BD2F}" destId="{F3ABFD94-3898-46C5-AB04-BB692E03F126}" srcOrd="1" destOrd="0" presId="urn:microsoft.com/office/officeart/2005/8/layout/list1"/>
    <dgm:cxn modelId="{F5A23297-93AC-4E75-A31D-2F1F8B0C5D3F}" type="presParOf" srcId="{AF3A700C-BEE7-49A7-B2BD-33CE3D5972BE}" destId="{F591ADDD-5318-4F75-8981-51E5D4CB29EB}" srcOrd="9" destOrd="0" presId="urn:microsoft.com/office/officeart/2005/8/layout/list1"/>
    <dgm:cxn modelId="{2A863DF0-C281-4C1C-8310-38578961F745}" type="presParOf" srcId="{AF3A700C-BEE7-49A7-B2BD-33CE3D5972BE}" destId="{435B3955-4FDD-4232-B79C-E60608CFBB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2635C-08F5-4EC6-B2F1-4D385119E6B0}">
      <dsp:nvSpPr>
        <dsp:cNvPr id="0" name=""/>
        <dsp:cNvSpPr/>
      </dsp:nvSpPr>
      <dsp:spPr>
        <a:xfrm>
          <a:off x="0" y="846047"/>
          <a:ext cx="671586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0A786-A91F-46EC-B1B7-77496772F58F}">
      <dsp:nvSpPr>
        <dsp:cNvPr id="0" name=""/>
        <dsp:cNvSpPr/>
      </dsp:nvSpPr>
      <dsp:spPr>
        <a:xfrm>
          <a:off x="258823" y="69880"/>
          <a:ext cx="6394491" cy="945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1) ОБУЧЕНИЕ: </a:t>
          </a: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IQA</a:t>
          </a:r>
          <a:r>
            <a:rPr lang="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EQA</a:t>
          </a:r>
          <a:endParaRPr lang="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Региональные/лингвистические </a:t>
          </a:r>
          <a:r>
            <a:rPr lang="ru" sz="1200" b="0" u="sng" kern="1200" dirty="0">
              <a:latin typeface="Arial" panose="020B0604020202020204" pitchFamily="34" charset="0"/>
              <a:cs typeface="Arial" panose="020B0604020202020204" pitchFamily="34" charset="0"/>
            </a:rPr>
            <a:t>учебные курсы</a:t>
          </a:r>
          <a:r>
            <a:rPr lang="en-US" sz="12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для </a:t>
          </a:r>
          <a:r>
            <a:rPr lang="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обеспечения институционального качества, продвижения PAQAF и его инструментов (ASG-QA)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- Обучение сотрудников агентства по обеспечению качества </a:t>
          </a:r>
          <a:r>
            <a:rPr lang="en-US" sz="1200" b="0" kern="1200" dirty="0">
              <a:latin typeface="Arial" panose="020B0604020202020204" pitchFamily="34" charset="0"/>
              <a:cs typeface="Arial" panose="020B0604020202020204" pitchFamily="34" charset="0"/>
            </a:rPr>
            <a:t>(QA)</a:t>
          </a:r>
          <a:endParaRPr lang="ru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959" y="116016"/>
        <a:ext cx="6302219" cy="852828"/>
      </dsp:txXfrm>
    </dsp:sp>
    <dsp:sp modelId="{3E3296C0-2E26-4BD6-80EE-EF2672D465D1}">
      <dsp:nvSpPr>
        <dsp:cNvPr id="0" name=""/>
        <dsp:cNvSpPr/>
      </dsp:nvSpPr>
      <dsp:spPr>
        <a:xfrm>
          <a:off x="0" y="2127472"/>
          <a:ext cx="671586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25BDC-4662-4302-A072-1E8BD69D17FC}">
      <dsp:nvSpPr>
        <dsp:cNvPr id="0" name=""/>
        <dsp:cNvSpPr/>
      </dsp:nvSpPr>
      <dsp:spPr>
        <a:xfrm>
          <a:off x="275960" y="1129425"/>
          <a:ext cx="6410317" cy="113490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2) НАРАЩИВАНИЕ ПОТЕНЦИАЛА: 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IQA 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и 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EQA</a:t>
          </a:r>
          <a:endParaRPr lang="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- Агентство по обеспечению качества проводит обзоры/'консультационные визиты' для разработки систем обеспечения качества/сопоставления с ASG-QA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sz="1200" b="0" kern="1200" dirty="0">
              <a:latin typeface="Arial" panose="020B0604020202020204" pitchFamily="34" charset="0"/>
              <a:cs typeface="Arial" panose="020B0604020202020204" pitchFamily="34" charset="0"/>
            </a:rPr>
            <a:t>- местные проекты по распространению информации, возглавляемые профессионалами / выпускниками курсов по QA</a:t>
          </a:r>
        </a:p>
      </dsp:txBody>
      <dsp:txXfrm>
        <a:off x="331362" y="1184827"/>
        <a:ext cx="6299513" cy="1024105"/>
      </dsp:txXfrm>
    </dsp:sp>
    <dsp:sp modelId="{435B3955-4FDD-4232-B79C-E60608CFBB05}">
      <dsp:nvSpPr>
        <dsp:cNvPr id="0" name=""/>
        <dsp:cNvSpPr/>
      </dsp:nvSpPr>
      <dsp:spPr>
        <a:xfrm>
          <a:off x="0" y="3234297"/>
          <a:ext cx="671586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BFD94-3898-46C5-AB04-BB692E03F126}">
      <dsp:nvSpPr>
        <dsp:cNvPr id="0" name=""/>
        <dsp:cNvSpPr/>
      </dsp:nvSpPr>
      <dsp:spPr>
        <a:xfrm>
          <a:off x="319724" y="2372272"/>
          <a:ext cx="6394491" cy="98010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3) ПОЛИТИЧЕСКАЯ ПОДДЕРЖКА: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Arial" panose="020B0604020202020204" pitchFamily="34" charset="0"/>
              <a:cs typeface="Arial" panose="020B0604020202020204" pitchFamily="34" charset="0"/>
            </a:rPr>
            <a:t>Для</a:t>
          </a:r>
          <a:r>
            <a:rPr lang="ru" sz="1400" b="0" kern="1200" dirty="0">
              <a:latin typeface="Arial" panose="020B0604020202020204" pitchFamily="34" charset="0"/>
              <a:cs typeface="Arial" panose="020B0604020202020204" pitchFamily="34" charset="0"/>
            </a:rPr>
            <a:t> Кластера ВО CESA, Панафриканское агентство по обеспечению качества и аккредитации, исследования региональной интеграции, сбора данных для разработки политики в высшем образовании</a:t>
          </a:r>
          <a:endParaRPr lang="es-ES" sz="1400" b="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569" y="2420117"/>
        <a:ext cx="6298801" cy="884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"/>
              <a:t>Редактировать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highered.com/blogs/globalhighered/towards-harmonization-higher-education-southeast-asi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asis.col.org/bitstream/handle/11599/1476/2002_%20COL_UNESCO_Arusha_Transcript.pdf?sequence=1&amp;isAllowed=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Болонья (Добровольная) против профессий и признания, регулируемых ЕС</a:t>
            </a:r>
          </a:p>
          <a:p>
            <a:endParaRPr lang="en-ES" dirty="0"/>
          </a:p>
          <a:p>
            <a:r>
              <a:rPr lang="ru" dirty="0"/>
              <a:t>Очень разные процессы в разных частях мира: например, Ассоциация государств Юго-Восточной Азии в настоящее время пытается создать региональную систему перевода кредитов и гармонизировать </a:t>
            </a:r>
            <a:r>
              <a:rPr lang="ru" dirty="0">
                <a:hlinkClick r:id="rId3"/>
              </a:rPr>
              <a:t>механизмы обеспечения качества </a:t>
            </a:r>
            <a:r>
              <a:rPr lang="ru" dirty="0"/>
              <a:t>среди своих государств-членов.</a:t>
            </a:r>
            <a:endParaRPr lang="en-ES" dirty="0"/>
          </a:p>
          <a:p>
            <a:endParaRPr lang="en-ES" dirty="0"/>
          </a:p>
          <a:p>
            <a:r>
              <a:rPr lang="ru" dirty="0"/>
              <a:t>Мягкая сила политического диалога и сотрудничества ЕС: финансирование проектов и инициатив, поддерживающих развитие региональных пространств высшего образования в Юго-Восточной Азии, Латинской Америке, Северной Африке, Африке (Erasmus+ и предыдущие программы, SHARE, HAQAA)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8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Различные пересекающиеся регионы и соответствующие стимулы, правовые структуры, политические структуры и т. д. будут влиять на форму интеграционных процессов в секторе высшего образования: </a:t>
            </a:r>
            <a:r>
              <a:rPr lang="ru" dirty="0" err="1"/>
              <a:t>АСЕАН </a:t>
            </a:r>
            <a:r>
              <a:rPr lang="ru" dirty="0"/>
              <a:t>( </a:t>
            </a:r>
            <a:r>
              <a:rPr lang="ru" dirty="0" err="1"/>
              <a:t>АСЕАН </a:t>
            </a:r>
            <a:r>
              <a:rPr lang="ru" dirty="0"/>
              <a:t>+3), Азиатско-Тихоокеанский регион и т . д.</a:t>
            </a:r>
          </a:p>
          <a:p>
            <a:r>
              <a:rPr lang="ru" dirty="0"/>
              <a:t>В Лос-Анджелесе: Меркосур/ </a:t>
            </a:r>
            <a:r>
              <a:rPr lang="ru" dirty="0" err="1"/>
              <a:t>Мерокосур</a:t>
            </a:r>
            <a:r>
              <a:rPr lang="ru" dirty="0"/>
              <a:t> </a:t>
            </a:r>
            <a:r>
              <a:rPr lang="ru" dirty="0" err="1"/>
              <a:t>educativo </a:t>
            </a:r>
            <a:r>
              <a:rPr lang="ru" dirty="0"/>
              <a:t>, Центральная Америка ( </a:t>
            </a:r>
            <a:r>
              <a:rPr lang="ru" dirty="0" err="1"/>
              <a:t>SiCA </a:t>
            </a:r>
            <a:r>
              <a:rPr lang="ru" dirty="0"/>
              <a:t>) ....</a:t>
            </a:r>
          </a:p>
          <a:p>
            <a:endParaRPr lang="en-GB" dirty="0"/>
          </a:p>
          <a:p>
            <a:r>
              <a:rPr lang="ru" dirty="0"/>
              <a:t>Африка вовсе не однородна: сложный региональный ландшафт (субрегионы), на который накладываются задачи Африканского союза/континента.</a:t>
            </a:r>
          </a:p>
          <a:p>
            <a:endParaRPr lang="en-GB" dirty="0"/>
          </a:p>
          <a:p>
            <a:r>
              <a:rPr lang="ru" dirty="0"/>
              <a:t>ВАС – шесть государств-членов, хорошо укрепленный экономический и таможенный союз. IUCEA уполномочен на региональную международную ассоциацию в секторе высшего образования и финансируется EAC (уникальный в Африке) - Прецедент гармонизации обеспечения качества - 2017 г. запустил общую область высшего образования. Сейчас обсуждаем совместную аккредитацию</a:t>
            </a:r>
          </a:p>
          <a:p>
            <a:endParaRPr lang="en-GB" dirty="0"/>
          </a:p>
          <a:p>
            <a:r>
              <a:rPr lang="ru" dirty="0"/>
              <a:t>САДК:</a:t>
            </a:r>
          </a:p>
          <a:p>
            <a:endParaRPr lang="en-GB" dirty="0"/>
          </a:p>
          <a:p>
            <a:r>
              <a:rPr lang="ru" dirty="0">
                <a:hlinkClick r:id="rId3"/>
              </a:rPr>
              <a:t>Арушская конвенция </a:t>
            </a:r>
            <a:r>
              <a:rPr lang="ru" dirty="0"/>
              <a:t>ЮНЕСКО о признании квалификаций в области высшего образования в Африке призвала к согласованной оценке и трансграничному признанию степеней на всем континенте еще в 1981 году.</a:t>
            </a:r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AU не обеспечен ресурсами — Различные международные партнеры и доноры помогли финансировать разработку/продвижение различных направлений и инструментов в партнерстве с AUC и заинтересованными сторонами. ЕС был крупнейшим партнером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09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962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 err="1"/>
              <a:t>Политика </a:t>
            </a:r>
            <a:r>
              <a:rPr lang="ru" dirty="0"/>
              <a:t>CESA </a:t>
            </a:r>
            <a:r>
              <a:rPr lang="ru" dirty="0" err="1"/>
              <a:t>Бумажная </a:t>
            </a:r>
            <a:r>
              <a:rPr lang="ru" dirty="0"/>
              <a:t>серия</a:t>
            </a:r>
          </a:p>
          <a:p>
            <a:pPr lvl="1"/>
            <a:r>
              <a:rPr lang="ru" dirty="0" err="1"/>
              <a:t>Исследовательская работа</a:t>
            </a:r>
            <a:r>
              <a:rPr lang="ru" dirty="0"/>
              <a:t> </a:t>
            </a:r>
            <a:r>
              <a:rPr lang="ru" dirty="0" err="1"/>
              <a:t>проведенный</a:t>
            </a:r>
            <a:r>
              <a:rPr lang="ru" dirty="0"/>
              <a:t> пятью </a:t>
            </a:r>
            <a:r>
              <a:rPr lang="ru" dirty="0" err="1"/>
              <a:t>субкоординаторами Кластера </a:t>
            </a:r>
            <a:r>
              <a:rPr lang="ru" dirty="0"/>
              <a:t>CESA HE </a:t>
            </a:r>
            <a:r>
              <a:rPr lang="ru" dirty="0" err="1"/>
              <a:t>под контролем _ </a:t>
            </a:r>
            <a:r>
              <a:rPr lang="ru" dirty="0"/>
              <a:t>_ </a:t>
            </a:r>
            <a:r>
              <a:rPr lang="ru" dirty="0" err="1"/>
              <a:t>по </a:t>
            </a:r>
            <a:r>
              <a:rPr lang="ru" dirty="0"/>
              <a:t>ИНХЕА</a:t>
            </a:r>
          </a:p>
          <a:p>
            <a:r>
              <a:rPr lang="ru" dirty="0" err="1"/>
              <a:t>Сравнительная степень</a:t>
            </a:r>
            <a:r>
              <a:rPr lang="ru" dirty="0"/>
              <a:t> Региональная </a:t>
            </a:r>
            <a:r>
              <a:rPr lang="ru" dirty="0" err="1"/>
              <a:t>интеграция высшего образования</a:t>
            </a:r>
            <a:r>
              <a:rPr lang="ru" dirty="0"/>
              <a:t> </a:t>
            </a:r>
            <a:r>
              <a:rPr lang="ru" dirty="0" err="1"/>
              <a:t>Исследование</a:t>
            </a:r>
            <a:endParaRPr lang="es-ES" dirty="0"/>
          </a:p>
          <a:p>
            <a:pPr lvl="1"/>
            <a:r>
              <a:rPr lang="ru" dirty="0" err="1"/>
              <a:t>Как африканские </a:t>
            </a:r>
            <a:r>
              <a:rPr lang="ru" dirty="0"/>
              <a:t>континентальные </a:t>
            </a:r>
            <a:r>
              <a:rPr lang="ru" dirty="0" err="1"/>
              <a:t>процессы </a:t>
            </a:r>
            <a:r>
              <a:rPr lang="ru" dirty="0"/>
              <a:t>_ </a:t>
            </a:r>
            <a:r>
              <a:rPr lang="ru" dirty="0" err="1"/>
              <a:t>за</a:t>
            </a:r>
            <a:r>
              <a:rPr lang="ru" dirty="0"/>
              <a:t> </a:t>
            </a:r>
            <a:r>
              <a:rPr lang="ru" dirty="0" err="1"/>
              <a:t>гармонизация </a:t>
            </a:r>
            <a:r>
              <a:rPr lang="ru" dirty="0"/>
              <a:t>относится к </a:t>
            </a:r>
            <a:r>
              <a:rPr lang="ru" dirty="0" err="1"/>
              <a:t>другим</a:t>
            </a:r>
            <a:r>
              <a:rPr lang="ru" dirty="0"/>
              <a:t> </a:t>
            </a:r>
            <a:r>
              <a:rPr lang="ru" dirty="0" err="1"/>
              <a:t>Мир</a:t>
            </a:r>
            <a:r>
              <a:rPr lang="ru" dirty="0"/>
              <a:t> </a:t>
            </a:r>
            <a:r>
              <a:rPr lang="ru" dirty="0" err="1"/>
              <a:t>регионы </a:t>
            </a:r>
            <a:r>
              <a:rPr lang="ru" dirty="0"/>
              <a:t>?</a:t>
            </a:r>
          </a:p>
          <a:p>
            <a:pPr lvl="1"/>
            <a:r>
              <a:rPr lang="ru" dirty="0" err="1"/>
              <a:t>аналитический</a:t>
            </a:r>
            <a:r>
              <a:rPr lang="ru" dirty="0"/>
              <a:t> </a:t>
            </a:r>
            <a:r>
              <a:rPr lang="ru" dirty="0" err="1"/>
              <a:t>рамки</a:t>
            </a:r>
            <a:r>
              <a:rPr lang="ru" dirty="0"/>
              <a:t> </a:t>
            </a:r>
            <a:r>
              <a:rPr lang="ru" dirty="0" err="1"/>
              <a:t>за</a:t>
            </a:r>
            <a:r>
              <a:rPr lang="ru" dirty="0"/>
              <a:t> </a:t>
            </a:r>
            <a:r>
              <a:rPr lang="ru" dirty="0" err="1"/>
              <a:t>политика</a:t>
            </a:r>
            <a:r>
              <a:rPr lang="ru" dirty="0"/>
              <a:t> </a:t>
            </a:r>
            <a:r>
              <a:rPr lang="ru" dirty="0" err="1"/>
              <a:t>приоритет</a:t>
            </a:r>
            <a:r>
              <a:rPr lang="ru" dirty="0"/>
              <a:t> </a:t>
            </a:r>
            <a:r>
              <a:rPr lang="ru" dirty="0" err="1"/>
              <a:t>изготовление</a:t>
            </a:r>
            <a:r>
              <a:rPr lang="ru" dirty="0"/>
              <a:t> </a:t>
            </a:r>
          </a:p>
          <a:p>
            <a:pPr lvl="1"/>
            <a:r>
              <a:rPr lang="ru" dirty="0"/>
              <a:t>МООК/СООК </a:t>
            </a:r>
            <a:r>
              <a:rPr lang="ru" dirty="0" err="1"/>
              <a:t>для</a:t>
            </a:r>
            <a:r>
              <a:rPr lang="ru" dirty="0"/>
              <a:t> </a:t>
            </a:r>
            <a:r>
              <a:rPr lang="ru" dirty="0" err="1"/>
              <a:t>публичный</a:t>
            </a:r>
            <a:r>
              <a:rPr lang="ru" dirty="0"/>
              <a:t> </a:t>
            </a:r>
            <a:r>
              <a:rPr lang="ru" dirty="0" err="1"/>
              <a:t>политика</a:t>
            </a:r>
            <a:r>
              <a:rPr lang="ru" dirty="0"/>
              <a:t> </a:t>
            </a:r>
            <a:r>
              <a:rPr lang="ru" dirty="0" err="1"/>
              <a:t>создатели</a:t>
            </a:r>
            <a:endParaRPr lang="es-ES" dirty="0"/>
          </a:p>
          <a:p>
            <a:r>
              <a:rPr lang="ru" dirty="0">
                <a:solidFill>
                  <a:schemeClr val="bg1">
                    <a:lumMod val="50000"/>
                  </a:schemeClr>
                </a:solidFill>
              </a:rPr>
              <a:t>Создана техническая рабочая группа для поддержки Комиссии Африканского союза и ее юридического отдела</a:t>
            </a:r>
          </a:p>
          <a:p>
            <a:r>
              <a:rPr lang="ru" dirty="0">
                <a:solidFill>
                  <a:schemeClr val="bg1">
                    <a:lumMod val="50000"/>
                  </a:schemeClr>
                </a:solidFill>
              </a:rPr>
              <a:t>Презентация сценариев для агентства (миссия, деятельность, модель управления, финансирование...) и их осуществимость</a:t>
            </a:r>
          </a:p>
          <a:p>
            <a:r>
              <a:rPr lang="ru" dirty="0">
                <a:solidFill>
                  <a:schemeClr val="bg1">
                    <a:lumMod val="50000"/>
                  </a:schemeClr>
                </a:solidFill>
              </a:rPr>
              <a:t>Консультации с заинтересованными сторонами по сценариям</a:t>
            </a:r>
          </a:p>
          <a:p>
            <a:r>
              <a:rPr lang="ru" dirty="0">
                <a:solidFill>
                  <a:schemeClr val="bg1">
                    <a:lumMod val="50000"/>
                  </a:schemeClr>
                </a:solidFill>
              </a:rPr>
              <a:t>Пересечение с развитием ACQF</a:t>
            </a:r>
          </a:p>
          <a:p>
            <a:r>
              <a:rPr lang="ru" dirty="0">
                <a:solidFill>
                  <a:schemeClr val="bg1">
                    <a:lumMod val="50000"/>
                  </a:schemeClr>
                </a:solidFill>
              </a:rPr>
              <a:t>Консультации, поддержка и рекомендации относительно устава, правовой структуры, мандата</a:t>
            </a:r>
          </a:p>
          <a:p>
            <a:pPr lvl="1"/>
            <a:endParaRPr lang="es-ES" dirty="0"/>
          </a:p>
          <a:p>
            <a:r>
              <a:rPr lang="ru" dirty="0" err="1"/>
              <a:t>Семя</a:t>
            </a:r>
            <a:r>
              <a:rPr lang="ru" dirty="0"/>
              <a:t> </a:t>
            </a:r>
            <a:r>
              <a:rPr lang="ru" dirty="0" err="1"/>
              <a:t>финансирование</a:t>
            </a:r>
            <a:r>
              <a:rPr lang="ru" dirty="0"/>
              <a:t> </a:t>
            </a:r>
            <a:r>
              <a:rPr lang="ru" dirty="0" err="1"/>
              <a:t>для </a:t>
            </a:r>
            <a:r>
              <a:rPr lang="ru" dirty="0"/>
              <a:t>блока данных </a:t>
            </a:r>
            <a:r>
              <a:rPr lang="ru" dirty="0" err="1"/>
              <a:t>политики </a:t>
            </a:r>
            <a:r>
              <a:rPr lang="ru" dirty="0"/>
              <a:t>для </a:t>
            </a:r>
            <a:r>
              <a:rPr lang="ru" dirty="0" err="1"/>
              <a:t>поддержки _</a:t>
            </a:r>
            <a:r>
              <a:rPr lang="ru" dirty="0"/>
              <a:t> </a:t>
            </a:r>
            <a:r>
              <a:rPr lang="ru" dirty="0" err="1"/>
              <a:t>сбор </a:t>
            </a:r>
            <a:r>
              <a:rPr lang="ru" dirty="0"/>
              <a:t>данных </a:t>
            </a:r>
            <a:r>
              <a:rPr lang="ru" dirty="0" err="1"/>
              <a:t>_</a:t>
            </a:r>
            <a:r>
              <a:rPr lang="ru" dirty="0"/>
              <a:t> </a:t>
            </a:r>
            <a:r>
              <a:rPr lang="ru" dirty="0" err="1"/>
              <a:t>усилие </a:t>
            </a:r>
            <a:r>
              <a:rPr lang="ru" dirty="0"/>
              <a:t>помочь </a:t>
            </a:r>
            <a:r>
              <a:rPr lang="ru" dirty="0" err="1"/>
              <a:t>_</a:t>
            </a:r>
            <a:r>
              <a:rPr lang="ru" dirty="0"/>
              <a:t> </a:t>
            </a:r>
            <a:r>
              <a:rPr lang="ru" dirty="0" err="1"/>
              <a:t>оценить цели </a:t>
            </a:r>
            <a:r>
              <a:rPr lang="ru" dirty="0"/>
              <a:t>CESA </a:t>
            </a:r>
            <a:r>
              <a:rPr lang="ru" dirty="0" err="1"/>
              <a:t>связанные </a:t>
            </a:r>
            <a:r>
              <a:rPr lang="ru" dirty="0"/>
              <a:t>с ОН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96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В Европе есть BFUG, который управляет процессом, поддерживается финансированием ЕС для проектов, мониторинга исследований… Это настоящий процесс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0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E531C40-5BCC-4413-AA5C-B41B8C684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CD3074-E865-498A-A5A2-263675CEE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3A11F9F-0F18-41EF-8401-07B664584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C4C6-74A2-4650-A8C1-6322713F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71" y="1"/>
            <a:ext cx="7106875" cy="994173"/>
          </a:xfrm>
        </p:spPr>
        <p:txBody>
          <a:bodyPr/>
          <a:lstStyle>
            <a:lvl1pPr algn="ctr">
              <a:defRPr b="1">
                <a:solidFill>
                  <a:srgbClr val="FFC000"/>
                </a:solidFill>
                <a:latin typeface="Romeal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D546-E288-4048-9B2D-233853F1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9991-3C1B-4891-94B9-ABF36646868D}" type="datetimeFigureOut">
              <a:rPr lang="es-ES" smtClean="0"/>
              <a:pPr/>
              <a:t>29/05/2022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A285-DA7A-45F5-977C-666FCC50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4CA6-2439-4BD4-AE3A-9501D5F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FC7E-D734-45E1-A731-8873978A502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AABF94-81DF-4C32-8443-8D9051297CCB}"/>
              </a:ext>
            </a:extLst>
          </p:cNvPr>
          <p:cNvSpPr/>
          <p:nvPr userDrawn="1"/>
        </p:nvSpPr>
        <p:spPr>
          <a:xfrm>
            <a:off x="300548" y="168334"/>
            <a:ext cx="8515099" cy="459892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EE874-11D8-45F6-98BB-B43DD26BB9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62" y="4038168"/>
            <a:ext cx="2008372" cy="103901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FF4863-9B40-4A7B-A464-F4A60C937823}"/>
              </a:ext>
            </a:extLst>
          </p:cNvPr>
          <p:cNvCxnSpPr/>
          <p:nvPr userDrawn="1"/>
        </p:nvCxnSpPr>
        <p:spPr>
          <a:xfrm>
            <a:off x="300548" y="3751842"/>
            <a:ext cx="0" cy="395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567240-A091-4694-8AA2-1D03872DC914}"/>
              </a:ext>
            </a:extLst>
          </p:cNvPr>
          <p:cNvCxnSpPr/>
          <p:nvPr userDrawn="1"/>
        </p:nvCxnSpPr>
        <p:spPr>
          <a:xfrm flipH="1">
            <a:off x="1880918" y="4767263"/>
            <a:ext cx="3319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06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C4C6-74A2-4650-A8C1-6322713F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71" y="1"/>
            <a:ext cx="7106875" cy="994173"/>
          </a:xfrm>
        </p:spPr>
        <p:txBody>
          <a:bodyPr/>
          <a:lstStyle>
            <a:lvl1pPr algn="ctr">
              <a:defRPr b="1">
                <a:solidFill>
                  <a:srgbClr val="FFC000"/>
                </a:solidFill>
                <a:latin typeface="Romeal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D546-E288-4048-9B2D-233853F1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9991-3C1B-4891-94B9-ABF36646868D}" type="datetimeFigureOut">
              <a:rPr lang="es-ES" smtClean="0"/>
              <a:pPr/>
              <a:t>29/05/2022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A285-DA7A-45F5-977C-666FCC50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4CA6-2439-4BD4-AE3A-9501D5F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FC7E-D734-45E1-A731-8873978A502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AABF94-81DF-4C32-8443-8D9051297CCB}"/>
              </a:ext>
            </a:extLst>
          </p:cNvPr>
          <p:cNvSpPr/>
          <p:nvPr userDrawn="1"/>
        </p:nvSpPr>
        <p:spPr>
          <a:xfrm>
            <a:off x="300548" y="168334"/>
            <a:ext cx="8515099" cy="459892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EE874-11D8-45F6-98BB-B43DD26BB9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62" y="4038168"/>
            <a:ext cx="2008372" cy="103901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FF4863-9B40-4A7B-A464-F4A60C937823}"/>
              </a:ext>
            </a:extLst>
          </p:cNvPr>
          <p:cNvCxnSpPr/>
          <p:nvPr userDrawn="1"/>
        </p:nvCxnSpPr>
        <p:spPr>
          <a:xfrm>
            <a:off x="300548" y="3751842"/>
            <a:ext cx="0" cy="395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567240-A091-4694-8AA2-1D03872DC914}"/>
              </a:ext>
            </a:extLst>
          </p:cNvPr>
          <p:cNvCxnSpPr/>
          <p:nvPr userDrawn="1"/>
        </p:nvCxnSpPr>
        <p:spPr>
          <a:xfrm flipH="1">
            <a:off x="1880918" y="4767263"/>
            <a:ext cx="3319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56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C4C6-74A2-4650-A8C1-6322713F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71" y="1"/>
            <a:ext cx="7106875" cy="994173"/>
          </a:xfrm>
        </p:spPr>
        <p:txBody>
          <a:bodyPr/>
          <a:lstStyle>
            <a:lvl1pPr algn="ctr">
              <a:defRPr b="1">
                <a:solidFill>
                  <a:srgbClr val="FFC000"/>
                </a:solidFill>
                <a:latin typeface="Romeal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D546-E288-4048-9B2D-233853F1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9991-3C1B-4891-94B9-ABF36646868D}" type="datetimeFigureOut">
              <a:rPr lang="es-ES" smtClean="0"/>
              <a:pPr/>
              <a:t>29/05/2022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A285-DA7A-45F5-977C-666FCC50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4CA6-2439-4BD4-AE3A-9501D5F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FC7E-D734-45E1-A731-8873978A502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AABF94-81DF-4C32-8443-8D9051297CCB}"/>
              </a:ext>
            </a:extLst>
          </p:cNvPr>
          <p:cNvSpPr/>
          <p:nvPr userDrawn="1"/>
        </p:nvSpPr>
        <p:spPr>
          <a:xfrm>
            <a:off x="300548" y="168334"/>
            <a:ext cx="8515099" cy="459892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EE874-11D8-45F6-98BB-B43DD26BB9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62" y="4038168"/>
            <a:ext cx="2008372" cy="103901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FF4863-9B40-4A7B-A464-F4A60C937823}"/>
              </a:ext>
            </a:extLst>
          </p:cNvPr>
          <p:cNvCxnSpPr/>
          <p:nvPr userDrawn="1"/>
        </p:nvCxnSpPr>
        <p:spPr>
          <a:xfrm>
            <a:off x="300548" y="3751842"/>
            <a:ext cx="0" cy="395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567240-A091-4694-8AA2-1D03872DC914}"/>
              </a:ext>
            </a:extLst>
          </p:cNvPr>
          <p:cNvCxnSpPr/>
          <p:nvPr userDrawn="1"/>
        </p:nvCxnSpPr>
        <p:spPr>
          <a:xfrm flipH="1">
            <a:off x="1880918" y="4767263"/>
            <a:ext cx="3319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007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C4C6-74A2-4650-A8C1-6322713F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71" y="1"/>
            <a:ext cx="7106875" cy="994173"/>
          </a:xfrm>
        </p:spPr>
        <p:txBody>
          <a:bodyPr/>
          <a:lstStyle>
            <a:lvl1pPr algn="ctr">
              <a:defRPr b="1">
                <a:solidFill>
                  <a:srgbClr val="FFC000"/>
                </a:solidFill>
                <a:latin typeface="Romeal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D546-E288-4048-9B2D-233853F1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9991-3C1B-4891-94B9-ABF36646868D}" type="datetimeFigureOut">
              <a:rPr lang="es-ES" smtClean="0"/>
              <a:pPr/>
              <a:t>29/05/2022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A285-DA7A-45F5-977C-666FCC50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4CA6-2439-4BD4-AE3A-9501D5F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FC7E-D734-45E1-A731-8873978A502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AABF94-81DF-4C32-8443-8D9051297CCB}"/>
              </a:ext>
            </a:extLst>
          </p:cNvPr>
          <p:cNvSpPr/>
          <p:nvPr userDrawn="1"/>
        </p:nvSpPr>
        <p:spPr>
          <a:xfrm>
            <a:off x="300548" y="168334"/>
            <a:ext cx="8515099" cy="459892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EE874-11D8-45F6-98BB-B43DD26BB9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62" y="4038168"/>
            <a:ext cx="2008372" cy="103901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FF4863-9B40-4A7B-A464-F4A60C937823}"/>
              </a:ext>
            </a:extLst>
          </p:cNvPr>
          <p:cNvCxnSpPr/>
          <p:nvPr userDrawn="1"/>
        </p:nvCxnSpPr>
        <p:spPr>
          <a:xfrm>
            <a:off x="300548" y="3751842"/>
            <a:ext cx="0" cy="395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567240-A091-4694-8AA2-1D03872DC914}"/>
              </a:ext>
            </a:extLst>
          </p:cNvPr>
          <p:cNvCxnSpPr/>
          <p:nvPr userDrawn="1"/>
        </p:nvCxnSpPr>
        <p:spPr>
          <a:xfrm flipH="1">
            <a:off x="1880918" y="4767263"/>
            <a:ext cx="3319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643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C4C6-74A2-4650-A8C1-6322713F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71" y="1"/>
            <a:ext cx="7106875" cy="994173"/>
          </a:xfrm>
        </p:spPr>
        <p:txBody>
          <a:bodyPr/>
          <a:lstStyle>
            <a:lvl1pPr algn="ctr">
              <a:defRPr b="1">
                <a:solidFill>
                  <a:srgbClr val="FFC000"/>
                </a:solidFill>
                <a:latin typeface="Romeal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D546-E288-4048-9B2D-233853F1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9991-3C1B-4891-94B9-ABF36646868D}" type="datetimeFigureOut">
              <a:rPr lang="es-ES" smtClean="0"/>
              <a:pPr/>
              <a:t>29/05/2022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A285-DA7A-45F5-977C-666FCC50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4CA6-2439-4BD4-AE3A-9501D5F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FC7E-D734-45E1-A731-8873978A502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AABF94-81DF-4C32-8443-8D9051297CCB}"/>
              </a:ext>
            </a:extLst>
          </p:cNvPr>
          <p:cNvSpPr/>
          <p:nvPr userDrawn="1"/>
        </p:nvSpPr>
        <p:spPr>
          <a:xfrm>
            <a:off x="300548" y="168334"/>
            <a:ext cx="8515099" cy="459892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EE874-11D8-45F6-98BB-B43DD26BB9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62" y="4038168"/>
            <a:ext cx="2008372" cy="103901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FF4863-9B40-4A7B-A464-F4A60C937823}"/>
              </a:ext>
            </a:extLst>
          </p:cNvPr>
          <p:cNvCxnSpPr/>
          <p:nvPr userDrawn="1"/>
        </p:nvCxnSpPr>
        <p:spPr>
          <a:xfrm>
            <a:off x="300548" y="3751842"/>
            <a:ext cx="0" cy="395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567240-A091-4694-8AA2-1D03872DC914}"/>
              </a:ext>
            </a:extLst>
          </p:cNvPr>
          <p:cNvCxnSpPr/>
          <p:nvPr userDrawn="1"/>
        </p:nvCxnSpPr>
        <p:spPr>
          <a:xfrm flipH="1">
            <a:off x="1880918" y="4767263"/>
            <a:ext cx="3319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487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C4C6-74A2-4650-A8C1-6322713F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71" y="1"/>
            <a:ext cx="7106875" cy="994173"/>
          </a:xfrm>
        </p:spPr>
        <p:txBody>
          <a:bodyPr/>
          <a:lstStyle>
            <a:lvl1pPr algn="ctr">
              <a:defRPr b="1">
                <a:solidFill>
                  <a:srgbClr val="FFC000"/>
                </a:solidFill>
                <a:latin typeface="Romeal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D546-E288-4048-9B2D-233853F1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9991-3C1B-4891-94B9-ABF36646868D}" type="datetimeFigureOut">
              <a:rPr lang="es-ES" smtClean="0"/>
              <a:pPr/>
              <a:t>29/05/2022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A285-DA7A-45F5-977C-666FCC50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4CA6-2439-4BD4-AE3A-9501D5F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FC7E-D734-45E1-A731-8873978A502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AABF94-81DF-4C32-8443-8D9051297CCB}"/>
              </a:ext>
            </a:extLst>
          </p:cNvPr>
          <p:cNvSpPr/>
          <p:nvPr userDrawn="1"/>
        </p:nvSpPr>
        <p:spPr>
          <a:xfrm>
            <a:off x="300548" y="168334"/>
            <a:ext cx="8515099" cy="459892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EE874-11D8-45F6-98BB-B43DD26BB9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62" y="4038168"/>
            <a:ext cx="2008372" cy="103901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FF4863-9B40-4A7B-A464-F4A60C937823}"/>
              </a:ext>
            </a:extLst>
          </p:cNvPr>
          <p:cNvCxnSpPr/>
          <p:nvPr userDrawn="1"/>
        </p:nvCxnSpPr>
        <p:spPr>
          <a:xfrm>
            <a:off x="300548" y="3751842"/>
            <a:ext cx="0" cy="395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567240-A091-4694-8AA2-1D03872DC914}"/>
              </a:ext>
            </a:extLst>
          </p:cNvPr>
          <p:cNvCxnSpPr/>
          <p:nvPr userDrawn="1"/>
        </p:nvCxnSpPr>
        <p:spPr>
          <a:xfrm flipH="1">
            <a:off x="1880918" y="4767263"/>
            <a:ext cx="3319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056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C4C6-74A2-4650-A8C1-6322713F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71" y="1"/>
            <a:ext cx="7106875" cy="994173"/>
          </a:xfrm>
        </p:spPr>
        <p:txBody>
          <a:bodyPr/>
          <a:lstStyle>
            <a:lvl1pPr algn="ctr">
              <a:defRPr b="1">
                <a:solidFill>
                  <a:srgbClr val="FFC000"/>
                </a:solidFill>
                <a:latin typeface="Romeal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D546-E288-4048-9B2D-233853F1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9991-3C1B-4891-94B9-ABF36646868D}" type="datetimeFigureOut">
              <a:rPr lang="es-ES" smtClean="0"/>
              <a:pPr/>
              <a:t>29/05/2022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A285-DA7A-45F5-977C-666FCC50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4CA6-2439-4BD4-AE3A-9501D5F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FC7E-D734-45E1-A731-8873978A502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AABF94-81DF-4C32-8443-8D9051297CCB}"/>
              </a:ext>
            </a:extLst>
          </p:cNvPr>
          <p:cNvSpPr/>
          <p:nvPr userDrawn="1"/>
        </p:nvSpPr>
        <p:spPr>
          <a:xfrm>
            <a:off x="300548" y="168334"/>
            <a:ext cx="8515099" cy="459892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EE874-11D8-45F6-98BB-B43DD26BB9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62" y="4038168"/>
            <a:ext cx="2008372" cy="103901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FF4863-9B40-4A7B-A464-F4A60C937823}"/>
              </a:ext>
            </a:extLst>
          </p:cNvPr>
          <p:cNvCxnSpPr/>
          <p:nvPr userDrawn="1"/>
        </p:nvCxnSpPr>
        <p:spPr>
          <a:xfrm>
            <a:off x="300548" y="3751842"/>
            <a:ext cx="0" cy="395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567240-A091-4694-8AA2-1D03872DC914}"/>
              </a:ext>
            </a:extLst>
          </p:cNvPr>
          <p:cNvCxnSpPr/>
          <p:nvPr userDrawn="1"/>
        </p:nvCxnSpPr>
        <p:spPr>
          <a:xfrm flipH="1">
            <a:off x="1880918" y="4767263"/>
            <a:ext cx="3319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3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E726B-9D90-4860-AA11-BEC2557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C4C6-74A2-4650-A8C1-6322713F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71" y="1"/>
            <a:ext cx="7106875" cy="994173"/>
          </a:xfrm>
        </p:spPr>
        <p:txBody>
          <a:bodyPr/>
          <a:lstStyle>
            <a:lvl1pPr algn="ctr">
              <a:defRPr b="1">
                <a:solidFill>
                  <a:srgbClr val="FFC000"/>
                </a:solidFill>
                <a:latin typeface="Romeal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D546-E288-4048-9B2D-233853F1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9991-3C1B-4891-94B9-ABF36646868D}" type="datetimeFigureOut">
              <a:rPr lang="es-ES" smtClean="0"/>
              <a:pPr/>
              <a:t>29/05/2022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A285-DA7A-45F5-977C-666FCC50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4CA6-2439-4BD4-AE3A-9501D5F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FC7E-D734-45E1-A731-8873978A502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AABF94-81DF-4C32-8443-8D9051297CCB}"/>
              </a:ext>
            </a:extLst>
          </p:cNvPr>
          <p:cNvSpPr/>
          <p:nvPr userDrawn="1"/>
        </p:nvSpPr>
        <p:spPr>
          <a:xfrm>
            <a:off x="300548" y="168334"/>
            <a:ext cx="8515099" cy="459892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EE874-11D8-45F6-98BB-B43DD26BB9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62" y="4038168"/>
            <a:ext cx="2008372" cy="103901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FF4863-9B40-4A7B-A464-F4A60C937823}"/>
              </a:ext>
            </a:extLst>
          </p:cNvPr>
          <p:cNvCxnSpPr/>
          <p:nvPr userDrawn="1"/>
        </p:nvCxnSpPr>
        <p:spPr>
          <a:xfrm>
            <a:off x="300548" y="3751842"/>
            <a:ext cx="0" cy="3955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567240-A091-4694-8AA2-1D03872DC914}"/>
              </a:ext>
            </a:extLst>
          </p:cNvPr>
          <p:cNvCxnSpPr/>
          <p:nvPr userDrawn="1"/>
        </p:nvCxnSpPr>
        <p:spPr>
          <a:xfrm flipH="1">
            <a:off x="1880918" y="4767263"/>
            <a:ext cx="3319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11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/>
              <a:t>Нажмите, чтобы изменить стиль основного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>
                <a:solidFill>
                  <a:schemeClr val="bg1">
                    <a:lumMod val="65000"/>
                  </a:schemeClr>
                </a:solidFill>
              </a:rPr>
              <a:t>В этой презентации используется бесплатный шаблон, предоставленный FPPT.com.</a:t>
            </a:r>
          </a:p>
          <a:p>
            <a:r>
              <a:rPr lang="ru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60A5A7-9F09-47D4-BC9F-BB1ADA5EA23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C8A23C-685D-43C1-B988-55AA07D6BE64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33467BE-478F-4B37-A5E8-813E9F16326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qaa2.obsglob.org/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18D8EA-F1CE-402D-A4F8-248FA285A6B5}"/>
              </a:ext>
            </a:extLst>
          </p:cNvPr>
          <p:cNvSpPr txBox="1">
            <a:spLocks/>
          </p:cNvSpPr>
          <p:nvPr/>
        </p:nvSpPr>
        <p:spPr>
          <a:xfrm>
            <a:off x="48000" y="1809644"/>
            <a:ext cx="8133594" cy="178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Региональная интеграция в сфере высшего образования: </a:t>
            </a:r>
            <a:r>
              <a:rPr lang="ru" sz="28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взгляды из Африки и пример инициативы HAQAA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A72FE8-9FBF-4530-85AF-6ABD622BB239}"/>
              </a:ext>
            </a:extLst>
          </p:cNvPr>
          <p:cNvSpPr txBox="1">
            <a:spLocks/>
          </p:cNvSpPr>
          <p:nvPr/>
        </p:nvSpPr>
        <p:spPr>
          <a:xfrm>
            <a:off x="34092" y="3494330"/>
            <a:ext cx="4703313" cy="103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Элизабет Колуччи </a:t>
            </a:r>
            <a:b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по глобальным проектам </a:t>
            </a:r>
            <a:b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OBREAL Global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3F303A0-6AF5-4C4C-9ED4-98642EE5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35"/>
            <a:ext cx="4572000" cy="916230"/>
          </a:xfrm>
        </p:spPr>
        <p:txBody>
          <a:bodyPr>
            <a:noAutofit/>
          </a:bodyPr>
          <a:lstStyle/>
          <a:p>
            <a:r>
              <a:rPr kumimoji="0" lang="ru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Укрепление регионального сотрудничества по развитию навыков в рамках Программы ЦАРЭС: основные достижения, проблемы и возможности для сотрудничества </a:t>
            </a:r>
            <a:r>
              <a:rPr kumimoji="0" lang="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Начальное </a:t>
            </a:r>
            <a:b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ru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совещание и международный круглый стол экспертов 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ru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30–31 мая 2022 г., Тбилиси, Грузия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1E1241-8BE1-470E-A402-56B41899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785" y="0"/>
            <a:ext cx="4504644" cy="993681"/>
          </a:xfrm>
        </p:spPr>
        <p:txBody>
          <a:bodyPr>
            <a:normAutofit/>
          </a:bodyPr>
          <a:lstStyle/>
          <a:p>
            <a:r>
              <a:rPr lang="ru" dirty="0" err="1">
                <a:solidFill>
                  <a:srgbClr val="E39A39"/>
                </a:solidFill>
              </a:rPr>
              <a:t>Влияние </a:t>
            </a:r>
            <a:r>
              <a:rPr lang="ru" dirty="0">
                <a:solidFill>
                  <a:srgbClr val="E39A39"/>
                </a:solidFill>
              </a:rPr>
              <a:t>HAQAA1</a:t>
            </a:r>
            <a:endParaRPr lang="es-ES" dirty="0">
              <a:solidFill>
                <a:srgbClr val="E39A3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6FD02-D54E-4148-AD17-A4D1481DD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241" y="1206559"/>
            <a:ext cx="4695825" cy="3336504"/>
          </a:xfrm>
        </p:spPr>
        <p:txBody>
          <a:bodyPr>
            <a:normAutofit fontScale="92500"/>
          </a:bodyPr>
          <a:lstStyle/>
          <a:p>
            <a:r>
              <a:rPr lang="ru" sz="1350" b="1" dirty="0">
                <a:solidFill>
                  <a:schemeClr val="bg1">
                    <a:lumMod val="50000"/>
                  </a:schemeClr>
                </a:solidFill>
              </a:rPr>
              <a:t>Основной импульс для разработки направлений деятельности PAQAF </a:t>
            </a:r>
            <a:r>
              <a:rPr lang="ru" sz="1350" dirty="0">
                <a:solidFill>
                  <a:schemeClr val="bg1">
                    <a:lumMod val="50000"/>
                  </a:schemeClr>
                </a:solidFill>
              </a:rPr>
              <a:t>в сотрудничестве с африканскими региональными и национальными заинтересованными организациями.</a:t>
            </a:r>
          </a:p>
          <a:p>
            <a:r>
              <a:rPr lang="ru" sz="1350" dirty="0">
                <a:solidFill>
                  <a:schemeClr val="bg1">
                    <a:lumMod val="50000"/>
                  </a:schemeClr>
                </a:solidFill>
              </a:rPr>
              <a:t>Растущий интерес национальных органов обеспечения качества к интеграции опыта других африканских стран в свои собственные внешние процедуры обеспечения качества.</a:t>
            </a:r>
          </a:p>
          <a:p>
            <a:pPr lvl="0"/>
            <a:r>
              <a:rPr lang="ru" sz="1350" dirty="0">
                <a:solidFill>
                  <a:schemeClr val="bg1">
                    <a:lumMod val="50000"/>
                  </a:schemeClr>
                </a:solidFill>
              </a:rPr>
              <a:t>Разнообразие систем обеспечения качества в Африке (новые и существующие): ASG-QA может помочь обеспечить общее взаимопонимание на континенте. Они также могут стать первым эталоном для некоторых новых систем.</a:t>
            </a:r>
          </a:p>
          <a:p>
            <a:r>
              <a:rPr lang="ru" sz="1350" dirty="0">
                <a:solidFill>
                  <a:schemeClr val="bg1">
                    <a:lumMod val="50000"/>
                  </a:schemeClr>
                </a:solidFill>
              </a:rPr>
              <a:t>Созданы более прочные связи между регионами и языковыми группами по теме обеспечения качества.</a:t>
            </a:r>
          </a:p>
          <a:p>
            <a:r>
              <a:rPr lang="ru" sz="1350" dirty="0">
                <a:solidFill>
                  <a:schemeClr val="bg1">
                    <a:lumMod val="50000"/>
                  </a:schemeClr>
                </a:solidFill>
              </a:rPr>
              <a:t>Создан форум для </a:t>
            </a:r>
            <a:r>
              <a:rPr lang="ru" sz="1350" b="1" dirty="0">
                <a:solidFill>
                  <a:schemeClr val="bg1">
                    <a:lumMod val="50000"/>
                  </a:schemeClr>
                </a:solidFill>
              </a:rPr>
              <a:t>обсуждения и понимания целей континента, а также для продвижения политической повестки Африканского союза (АС).</a:t>
            </a:r>
          </a:p>
          <a:p>
            <a:endParaRPr lang="en-GB" sz="1125" dirty="0">
              <a:solidFill>
                <a:srgbClr val="557929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11538EE-3065-DC48-A85C-6C579D624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433"/>
          <a:stretch/>
        </p:blipFill>
        <p:spPr>
          <a:xfrm>
            <a:off x="1212490" y="1227225"/>
            <a:ext cx="2252324" cy="301752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1671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E9C1439C-A85B-4881-977B-F6F39B26AE9E}"/>
              </a:ext>
            </a:extLst>
          </p:cNvPr>
          <p:cNvGraphicFramePr/>
          <p:nvPr/>
        </p:nvGraphicFramePr>
        <p:xfrm>
          <a:off x="2260778" y="755709"/>
          <a:ext cx="3478008" cy="213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E7AE3DB-4D0C-4D9A-A3F1-B1673B75E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28" y="-24235"/>
            <a:ext cx="7106875" cy="994173"/>
          </a:xfrm>
        </p:spPr>
        <p:txBody>
          <a:bodyPr>
            <a:normAutofit fontScale="90000"/>
          </a:bodyPr>
          <a:lstStyle/>
          <a:p>
            <a:r>
              <a:rPr lang="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HAQAA2 (2018-2022 гг.)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4804AF9A-DA9C-429E-BC9E-AF339A590E44}"/>
              </a:ext>
            </a:extLst>
          </p:cNvPr>
          <p:cNvSpPr/>
          <p:nvPr/>
        </p:nvSpPr>
        <p:spPr>
          <a:xfrm rot="8237761">
            <a:off x="1281041" y="924404"/>
            <a:ext cx="2439480" cy="2403138"/>
          </a:xfrm>
          <a:prstGeom prst="teardrop">
            <a:avLst>
              <a:gd name="adj" fmla="val 138276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186380-1C31-4B9D-B75A-7A247BD559E2}"/>
              </a:ext>
            </a:extLst>
          </p:cNvPr>
          <p:cNvGrpSpPr/>
          <p:nvPr/>
        </p:nvGrpSpPr>
        <p:grpSpPr>
          <a:xfrm>
            <a:off x="1082756" y="1023027"/>
            <a:ext cx="2551989" cy="2212161"/>
            <a:chOff x="1776297" y="552264"/>
            <a:chExt cx="2343866" cy="22175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E8AA5C0-AC14-459F-BD46-F1AFADD20AB3}"/>
                </a:ext>
              </a:extLst>
            </p:cNvPr>
            <p:cNvSpPr/>
            <p:nvPr/>
          </p:nvSpPr>
          <p:spPr>
            <a:xfrm>
              <a:off x="1776297" y="552264"/>
              <a:ext cx="2343866" cy="2217503"/>
            </a:xfrm>
            <a:prstGeom prst="ellips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2FC1232E-C83B-43E1-8F13-6C326761F8EE}"/>
                </a:ext>
              </a:extLst>
            </p:cNvPr>
            <p:cNvSpPr txBox="1"/>
            <p:nvPr/>
          </p:nvSpPr>
          <p:spPr>
            <a:xfrm>
              <a:off x="1852646" y="1097157"/>
              <a:ext cx="2186648" cy="1533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" sz="1400" b="1" i="1" dirty="0">
                  <a:solidFill>
                    <a:schemeClr val="bg1">
                      <a:lumMod val="50000"/>
                    </a:schemeClr>
                  </a:solidFill>
                  <a:latin typeface="Romeal"/>
                </a:rPr>
                <a:t>ОБЩАЯ ЦЕЛЬ</a:t>
              </a:r>
            </a:p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" sz="1400" dirty="0">
                  <a:solidFill>
                    <a:schemeClr val="bg1">
                      <a:lumMod val="50000"/>
                    </a:schemeClr>
                  </a:solidFill>
                  <a:latin typeface="Romeal"/>
                </a:rPr>
                <a:t>Для улучшения качества и гармонизации африканских вузов и поддержки трудоустройства и мобильности студентов по всему континенту.</a:t>
              </a:r>
              <a:endParaRPr lang="en-ES" sz="1400" dirty="0">
                <a:solidFill>
                  <a:schemeClr val="bg1">
                    <a:lumMod val="50000"/>
                  </a:schemeClr>
                </a:solidFill>
                <a:latin typeface="Romeal"/>
              </a:endParaRPr>
            </a:p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200" dirty="0"/>
            </a:p>
          </p:txBody>
        </p:sp>
      </p:grpSp>
      <p:sp>
        <p:nvSpPr>
          <p:cNvPr id="22" name="Right Brace 21">
            <a:extLst>
              <a:ext uri="{FF2B5EF4-FFF2-40B4-BE49-F238E27FC236}">
                <a16:creationId xmlns:a16="http://schemas.microsoft.com/office/drawing/2014/main" id="{0DB93D87-DECF-4CE4-B2EB-23B231637031}"/>
              </a:ext>
            </a:extLst>
          </p:cNvPr>
          <p:cNvSpPr/>
          <p:nvPr/>
        </p:nvSpPr>
        <p:spPr>
          <a:xfrm rot="10800000">
            <a:off x="3657774" y="1061067"/>
            <a:ext cx="345733" cy="3603485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90CEBC-F1DF-402F-817F-99474B3035E3}"/>
              </a:ext>
            </a:extLst>
          </p:cNvPr>
          <p:cNvGrpSpPr/>
          <p:nvPr/>
        </p:nvGrpSpPr>
        <p:grpSpPr>
          <a:xfrm>
            <a:off x="4229263" y="853417"/>
            <a:ext cx="3671821" cy="1592279"/>
            <a:chOff x="2002031" y="576077"/>
            <a:chExt cx="3336544" cy="176772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A7B0DC-F428-4246-AA14-9D2340C459EB}"/>
                </a:ext>
              </a:extLst>
            </p:cNvPr>
            <p:cNvSpPr/>
            <p:nvPr/>
          </p:nvSpPr>
          <p:spPr>
            <a:xfrm>
              <a:off x="2002031" y="576077"/>
              <a:ext cx="3336544" cy="1767726"/>
            </a:xfrm>
            <a:prstGeom prst="ellips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/>
                <a:t>	</a:t>
              </a:r>
            </a:p>
          </p:txBody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FF3F460E-358D-4CFE-BB63-BBA8FB3AE8F6}"/>
                </a:ext>
              </a:extLst>
            </p:cNvPr>
            <p:cNvSpPr txBox="1"/>
            <p:nvPr/>
          </p:nvSpPr>
          <p:spPr>
            <a:xfrm>
              <a:off x="2038603" y="779761"/>
              <a:ext cx="3064808" cy="1533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/>
              <a:r>
                <a:rPr lang="ru" sz="1350" dirty="0">
                  <a:solidFill>
                    <a:schemeClr val="bg1">
                      <a:lumMod val="50000"/>
                    </a:schemeClr>
                  </a:solidFill>
                  <a:latin typeface="Romeal"/>
                </a:rPr>
                <a:t>Культура обеспечения качества в высших учебных заведениях Африки получает дальнейшее развитие</a:t>
              </a:r>
              <a:endParaRPr lang="es-ES" sz="1350" dirty="0">
                <a:solidFill>
                  <a:schemeClr val="bg1">
                    <a:lumMod val="50000"/>
                  </a:schemeClr>
                </a:solidFill>
                <a:latin typeface="Romeal"/>
              </a:endParaRPr>
            </a:p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35F98E-7D5D-4069-895D-B3F88A95AF67}"/>
              </a:ext>
            </a:extLst>
          </p:cNvPr>
          <p:cNvGrpSpPr/>
          <p:nvPr/>
        </p:nvGrpSpPr>
        <p:grpSpPr>
          <a:xfrm>
            <a:off x="4229262" y="1847590"/>
            <a:ext cx="3872505" cy="1933228"/>
            <a:chOff x="2002031" y="576077"/>
            <a:chExt cx="1892396" cy="176772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19EAD22-9F3A-40AC-A541-1D382C07410A}"/>
                </a:ext>
              </a:extLst>
            </p:cNvPr>
            <p:cNvSpPr/>
            <p:nvPr/>
          </p:nvSpPr>
          <p:spPr>
            <a:xfrm>
              <a:off x="2002031" y="576077"/>
              <a:ext cx="1892396" cy="1767726"/>
            </a:xfrm>
            <a:prstGeom prst="ellips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4">
              <a:extLst>
                <a:ext uri="{FF2B5EF4-FFF2-40B4-BE49-F238E27FC236}">
                  <a16:creationId xmlns:a16="http://schemas.microsoft.com/office/drawing/2014/main" id="{C6798317-8F43-4DF9-BF5F-E0C10B795BFB}"/>
                </a:ext>
              </a:extLst>
            </p:cNvPr>
            <p:cNvSpPr txBox="1"/>
            <p:nvPr/>
          </p:nvSpPr>
          <p:spPr>
            <a:xfrm>
              <a:off x="2060691" y="885186"/>
              <a:ext cx="1833735" cy="1428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/>
              <a:r>
                <a:rPr lang="ru" sz="1350" dirty="0">
                  <a:solidFill>
                    <a:schemeClr val="bg1">
                      <a:lumMod val="50000"/>
                    </a:schemeClr>
                  </a:solidFill>
                  <a:latin typeface="Romeal"/>
                </a:rPr>
                <a:t>Расширены возможности агентств по обеспечению качества для внедрения </a:t>
              </a:r>
              <a:r>
                <a:rPr lang="ru" sz="1350" b="1" dirty="0">
                  <a:solidFill>
                    <a:schemeClr val="bg1">
                      <a:lumMod val="50000"/>
                    </a:schemeClr>
                  </a:solidFill>
                  <a:latin typeface="Romeal"/>
                </a:rPr>
                <a:t>Африканских стандартов и руководящих принципов обеспечения качества (ASG-QA) </a:t>
              </a:r>
              <a:r>
                <a:rPr lang="ru" sz="1350" dirty="0">
                  <a:solidFill>
                    <a:schemeClr val="bg1">
                      <a:lumMod val="50000"/>
                    </a:schemeClr>
                  </a:solidFill>
                  <a:latin typeface="Romeal"/>
                </a:rPr>
                <a:t>и усилена межрегиональная координация</a:t>
              </a:r>
              <a:endParaRPr lang="es-ES" sz="1350" dirty="0">
                <a:solidFill>
                  <a:schemeClr val="bg1">
                    <a:lumMod val="50000"/>
                  </a:schemeClr>
                </a:solidFill>
                <a:latin typeface="Romeal"/>
              </a:endParaRPr>
            </a:p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0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6313D8A-5AF5-400B-80D6-426833678247}"/>
              </a:ext>
            </a:extLst>
          </p:cNvPr>
          <p:cNvGrpSpPr/>
          <p:nvPr/>
        </p:nvGrpSpPr>
        <p:grpSpPr>
          <a:xfrm>
            <a:off x="4269510" y="3444462"/>
            <a:ext cx="3872505" cy="1384749"/>
            <a:chOff x="2002031" y="576077"/>
            <a:chExt cx="1892396" cy="190931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F48150-83F3-4956-AA61-1051C8D02FED}"/>
                </a:ext>
              </a:extLst>
            </p:cNvPr>
            <p:cNvSpPr/>
            <p:nvPr/>
          </p:nvSpPr>
          <p:spPr>
            <a:xfrm>
              <a:off x="2002031" y="576077"/>
              <a:ext cx="1892396" cy="1767726"/>
            </a:xfrm>
            <a:prstGeom prst="ellips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Oval 4">
              <a:extLst>
                <a:ext uri="{FF2B5EF4-FFF2-40B4-BE49-F238E27FC236}">
                  <a16:creationId xmlns:a16="http://schemas.microsoft.com/office/drawing/2014/main" id="{D69B01B1-5537-4A65-BE5D-B615BF01CC28}"/>
                </a:ext>
              </a:extLst>
            </p:cNvPr>
            <p:cNvSpPr txBox="1"/>
            <p:nvPr/>
          </p:nvSpPr>
          <p:spPr>
            <a:xfrm>
              <a:off x="2060691" y="885186"/>
              <a:ext cx="1825322" cy="1600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/>
              <a:r>
                <a:rPr lang="ru" sz="1350" dirty="0">
                  <a:solidFill>
                    <a:schemeClr val="bg1">
                      <a:lumMod val="50000"/>
                    </a:schemeClr>
                  </a:solidFill>
                </a:rPr>
                <a:t>Потенциал АС по внедрению </a:t>
              </a:r>
              <a:r>
                <a:rPr lang="ru" sz="1350" b="1" dirty="0">
                  <a:solidFill>
                    <a:schemeClr val="bg1">
                      <a:lumMod val="50000"/>
                    </a:schemeClr>
                  </a:solidFill>
                </a:rPr>
                <a:t>Панафриканской системы обеспечения качества и аккредитации (PAQAF) </a:t>
              </a:r>
              <a:r>
                <a:rPr lang="ru" sz="1350" dirty="0">
                  <a:solidFill>
                    <a:schemeClr val="bg1">
                      <a:lumMod val="50000"/>
                    </a:schemeClr>
                  </a:solidFill>
                </a:rPr>
                <a:t>укрепляется</a:t>
              </a:r>
              <a:endParaRPr lang="es-ES" sz="135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290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25701A-CED1-44A0-BD6F-A15056F3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HAQAA2: Компоненты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a 3">
            <a:extLst>
              <a:ext uri="{FF2B5EF4-FFF2-40B4-BE49-F238E27FC236}">
                <a16:creationId xmlns:a16="http://schemas.microsoft.com/office/drawing/2014/main" id="{103211F3-AFA6-4D80-8CF6-932428DAE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835465"/>
              </p:ext>
            </p:extLst>
          </p:nvPr>
        </p:nvGraphicFramePr>
        <p:xfrm>
          <a:off x="1214069" y="994174"/>
          <a:ext cx="6715862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8DFEC5-27E8-3FF8-B8EE-95C9C09D989B}"/>
              </a:ext>
            </a:extLst>
          </p:cNvPr>
          <p:cNvSpPr txBox="1"/>
          <p:nvPr/>
        </p:nvSpPr>
        <p:spPr>
          <a:xfrm>
            <a:off x="1727340" y="4492993"/>
            <a:ext cx="437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900" u="sng" dirty="0"/>
              <a:t>ГАРМОНИЗАЦИЯ, обеспечение качества и аккредитация в африканских высших учебных заведениях </a:t>
            </a:r>
            <a:r>
              <a:rPr lang="ru" sz="900" dirty="0"/>
              <a:t>= более широкий охват политики</a:t>
            </a:r>
            <a:endParaRPr lang="es-ES" sz="900" dirty="0"/>
          </a:p>
          <a:p>
            <a:endParaRPr lang="en-ES" sz="900" dirty="0"/>
          </a:p>
        </p:txBody>
      </p:sp>
    </p:spTree>
    <p:extLst>
      <p:ext uri="{BB962C8B-B14F-4D97-AF65-F5344CB8AC3E}">
        <p14:creationId xmlns:p14="http://schemas.microsoft.com/office/powerpoint/2010/main" val="427067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A6B3-A730-1B6C-1DA6-4644D915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 политики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5264-1530-F692-6CBF-CCFC1C123925}"/>
              </a:ext>
            </a:extLst>
          </p:cNvPr>
          <p:cNvSpPr txBox="1">
            <a:spLocks/>
          </p:cNvSpPr>
          <p:nvPr/>
        </p:nvSpPr>
        <p:spPr>
          <a:xfrm>
            <a:off x="317297" y="956515"/>
            <a:ext cx="8516267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" sz="2400" dirty="0"/>
              <a:t>Целевая группа по ASG-QA</a:t>
            </a:r>
          </a:p>
          <a:p>
            <a:pPr lvl="1"/>
            <a:r>
              <a:rPr lang="ru" sz="2000" dirty="0"/>
              <a:t>Оценка методологии обзора Агентства по обеспечению качества (</a:t>
            </a:r>
            <a:r>
              <a:rPr lang="en-US" sz="2000" dirty="0"/>
              <a:t>QA)</a:t>
            </a:r>
            <a:endParaRPr lang="ru" sz="2000" dirty="0"/>
          </a:p>
          <a:p>
            <a:pPr lvl="1"/>
            <a:r>
              <a:rPr lang="ru" sz="2000" dirty="0"/>
              <a:t>На основе обзоров пилотных агентств и визитов консультантов в рамках HAQAA1</a:t>
            </a:r>
          </a:p>
          <a:p>
            <a:pPr lvl="1"/>
            <a:r>
              <a:rPr lang="ru" sz="2000" dirty="0"/>
              <a:t>Поддержка культуры самооценки на уровне агентств и систем обеспечени</a:t>
            </a:r>
            <a:r>
              <a:rPr lang="ru-RU" sz="2000" dirty="0"/>
              <a:t>я</a:t>
            </a:r>
            <a:r>
              <a:rPr lang="ru" sz="2000" dirty="0"/>
              <a:t> качества</a:t>
            </a:r>
          </a:p>
          <a:p>
            <a:pPr lvl="1"/>
            <a:r>
              <a:rPr lang="ru" sz="2000" dirty="0"/>
              <a:t>Выявленные потребности в потенциале в формировании агентств и роль внешней оценки африканскими и европейскими коллегами</a:t>
            </a:r>
          </a:p>
          <a:p>
            <a:r>
              <a:rPr lang="ru" sz="2400" dirty="0"/>
              <a:t>Руководство пользователя для ASG-QA</a:t>
            </a:r>
            <a:endParaRPr lang="en-ES" sz="2400" dirty="0"/>
          </a:p>
          <a:p>
            <a:pPr marL="0" indent="0">
              <a:buNone/>
            </a:pPr>
            <a:endParaRPr lang="en-ES" sz="3600" dirty="0"/>
          </a:p>
        </p:txBody>
      </p:sp>
    </p:spTree>
    <p:extLst>
      <p:ext uri="{BB962C8B-B14F-4D97-AF65-F5344CB8AC3E}">
        <p14:creationId xmlns:p14="http://schemas.microsoft.com/office/powerpoint/2010/main" val="153823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1A01-4F49-85C1-D359-0DB7D978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 политики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40D28-3296-57F4-640E-F18996CF87A8}"/>
              </a:ext>
            </a:extLst>
          </p:cNvPr>
          <p:cNvSpPr txBox="1">
            <a:spLocks/>
          </p:cNvSpPr>
          <p:nvPr/>
        </p:nvSpPr>
        <p:spPr>
          <a:xfrm>
            <a:off x="601670" y="995825"/>
            <a:ext cx="8093365" cy="7200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" sz="2400" dirty="0"/>
              <a:t>Техническая рабочая группа для поддержки создания Панафриканского агентства по обеспечению качества и аккредитации</a:t>
            </a:r>
          </a:p>
          <a:p>
            <a:pPr lvl="1"/>
            <a:r>
              <a:rPr lang="ru" sz="2000" dirty="0"/>
              <a:t>Прогрессивные сценарии создания</a:t>
            </a:r>
          </a:p>
          <a:p>
            <a:pPr lvl="1"/>
            <a:r>
              <a:rPr lang="ru" sz="2000" dirty="0"/>
              <a:t>Оценка риска/выполнимость</a:t>
            </a:r>
          </a:p>
          <a:p>
            <a:pPr lvl="1"/>
            <a:r>
              <a:rPr lang="ru" sz="2000" dirty="0"/>
              <a:t>Консультации с заинтересованными сторонами (июнь – сентябрь 2022 г.)</a:t>
            </a:r>
          </a:p>
          <a:p>
            <a:pPr lvl="1"/>
            <a:r>
              <a:rPr lang="ru" sz="2000" dirty="0"/>
              <a:t>Рекомендации для AUC: мандат, юридический путь к созданию, устав, ресурсы, управление</a:t>
            </a:r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3706779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F9C8-0F11-D584-A89F-8B8962CB1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71" y="50527"/>
            <a:ext cx="7106875" cy="994173"/>
          </a:xfrm>
        </p:spPr>
        <p:txBody>
          <a:bodyPr>
            <a:noAutofit/>
          </a:bodyPr>
          <a:lstStyle/>
          <a:p>
            <a:r>
              <a:rPr lang="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 политики (3):</a:t>
            </a:r>
            <a:br>
              <a:rPr lang="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знаний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ADD0E-BAA0-1492-9531-4DA4A60E341C}"/>
              </a:ext>
            </a:extLst>
          </p:cNvPr>
          <p:cNvSpPr txBox="1">
            <a:spLocks/>
          </p:cNvSpPr>
          <p:nvPr/>
        </p:nvSpPr>
        <p:spPr>
          <a:xfrm>
            <a:off x="303348" y="891995"/>
            <a:ext cx="8544392" cy="7357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" sz="2200" dirty="0"/>
              <a:t>Исследование сравнительной региональной интеграции в высшем образовании – </a:t>
            </a:r>
            <a:r>
              <a:rPr lang="ru-RU" sz="2200" dirty="0"/>
              <a:t>массовые открытые онлайн-курсы дистанционного обучения (</a:t>
            </a:r>
            <a:r>
              <a:rPr lang="ru" sz="2200" dirty="0"/>
              <a:t>МООК, 2022 г.)</a:t>
            </a:r>
          </a:p>
          <a:p>
            <a:r>
              <a:rPr lang="ru" sz="2200" dirty="0"/>
              <a:t>Серия африканских книг по высшему образованию, подготовленная координаторами кластера ВО CESA.</a:t>
            </a:r>
          </a:p>
          <a:p>
            <a:pPr marL="1431925" lvl="1"/>
            <a:r>
              <a:rPr lang="ru" sz="1800" dirty="0"/>
              <a:t>Гармонизация, обеспечение качества и аккредитация</a:t>
            </a:r>
            <a:endParaRPr lang="en-ES" sz="1800" dirty="0"/>
          </a:p>
          <a:p>
            <a:pPr marL="1431925" lvl="1"/>
            <a:r>
              <a:rPr lang="ru" sz="1800" dirty="0"/>
              <a:t>Гендерная инклюзивность, равенство и разнообразие</a:t>
            </a:r>
            <a:endParaRPr lang="en-ES" sz="1800" dirty="0"/>
          </a:p>
          <a:p>
            <a:pPr marL="1431925" lvl="1"/>
            <a:r>
              <a:rPr lang="ru" sz="1800" dirty="0"/>
              <a:t>Частное высшее образование</a:t>
            </a:r>
            <a:endParaRPr lang="en-ES" sz="1800" dirty="0"/>
          </a:p>
          <a:p>
            <a:pPr marL="1431925" lvl="1"/>
            <a:r>
              <a:rPr lang="ru" sz="1800" dirty="0"/>
              <a:t>Дистанционное и онлайн-обучение</a:t>
            </a:r>
            <a:endParaRPr lang="en-ES" sz="1800" dirty="0"/>
          </a:p>
          <a:p>
            <a:pPr marL="1431925" lvl="1"/>
            <a:r>
              <a:rPr lang="ru" sz="1800" dirty="0"/>
              <a:t>Публикация и распространение знаний</a:t>
            </a:r>
            <a:endParaRPr lang="en-ES" sz="1800" dirty="0"/>
          </a:p>
          <a:p>
            <a:pPr marL="1431925" lvl="1"/>
            <a:r>
              <a:rPr lang="ru" sz="1800" dirty="0"/>
              <a:t>Учебный план, преподавание и обучение</a:t>
            </a:r>
            <a:endParaRPr lang="en-ES" sz="1800" dirty="0"/>
          </a:p>
          <a:p>
            <a:pPr marL="1431925" indent="-285750"/>
            <a:endParaRPr lang="en-ES" sz="1800" dirty="0"/>
          </a:p>
        </p:txBody>
      </p:sp>
    </p:spTree>
    <p:extLst>
      <p:ext uri="{BB962C8B-B14F-4D97-AF65-F5344CB8AC3E}">
        <p14:creationId xmlns:p14="http://schemas.microsoft.com/office/powerpoint/2010/main" val="64562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39258-941C-3AF3-ADF3-B52F5B66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71" y="50527"/>
            <a:ext cx="7106875" cy="994173"/>
          </a:xfrm>
        </p:spPr>
        <p:txBody>
          <a:bodyPr>
            <a:noAutofit/>
          </a:bodyPr>
          <a:lstStyle/>
          <a:p>
            <a:r>
              <a:rPr lang="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 политики 4:</a:t>
            </a:r>
            <a:br>
              <a:rPr lang="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о ВО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B1BD0-1803-AEC6-9420-55246D961A1A}"/>
              </a:ext>
            </a:extLst>
          </p:cNvPr>
          <p:cNvSpPr txBox="1">
            <a:spLocks/>
          </p:cNvSpPr>
          <p:nvPr/>
        </p:nvSpPr>
        <p:spPr>
          <a:xfrm>
            <a:off x="296260" y="1438113"/>
            <a:ext cx="8480869" cy="279921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" sz="2400" dirty="0"/>
              <a:t>Отвечает на потребность в сборе надежных и сравнительных данных в высшем образовании для разработки политики на разных уровнях</a:t>
            </a:r>
          </a:p>
          <a:p>
            <a:r>
              <a:rPr lang="ru" sz="2400" dirty="0"/>
              <a:t>Как оценить CESA? Как оценить гармонизацию?</a:t>
            </a:r>
          </a:p>
          <a:p>
            <a:pPr marL="1254125" lvl="1"/>
            <a:r>
              <a:rPr lang="ru" sz="1800" dirty="0"/>
              <a:t>Сопоставимые данные, полученные на уровне страны, региона и выше</a:t>
            </a:r>
          </a:p>
          <a:p>
            <a:r>
              <a:rPr lang="ru" sz="2400" dirty="0"/>
              <a:t>«Группа разработки политики и данных»</a:t>
            </a:r>
          </a:p>
          <a:p>
            <a:pPr marL="1793875" lvl="1"/>
            <a:r>
              <a:rPr lang="ru" sz="1800" dirty="0"/>
              <a:t>сильное региональное представительство</a:t>
            </a:r>
          </a:p>
          <a:p>
            <a:pPr marL="1793875" lvl="1"/>
            <a:r>
              <a:rPr lang="ru" sz="1800" dirty="0"/>
              <a:t>генерировать заинтересованность, отображать существующие источники данных и проблемы с потребностями/потенциалом</a:t>
            </a:r>
          </a:p>
          <a:p>
            <a:pPr marL="1793875" lvl="1"/>
            <a:r>
              <a:rPr lang="ru" sz="1800" dirty="0"/>
              <a:t>предложить план работы на 2023 год, исходя из региональных возможностей и динамики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87621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D754-86CE-8388-BDB4-A45274E9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Размышления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D237F-2B2B-D31C-14E8-C7B54CD1AE7D}"/>
              </a:ext>
            </a:extLst>
          </p:cNvPr>
          <p:cNvSpPr txBox="1">
            <a:spLocks/>
          </p:cNvSpPr>
          <p:nvPr/>
        </p:nvSpPr>
        <p:spPr>
          <a:xfrm>
            <a:off x="331473" y="891995"/>
            <a:ext cx="8516267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" sz="2000" dirty="0"/>
              <a:t>Сильные стороны африканского процесса гармонизации высшего образования</a:t>
            </a:r>
          </a:p>
          <a:p>
            <a:pPr lvl="1"/>
            <a:r>
              <a:rPr lang="ru" sz="1600" dirty="0"/>
              <a:t>Основано на существовавшей ранее региональной динамике</a:t>
            </a:r>
          </a:p>
          <a:p>
            <a:pPr lvl="1"/>
            <a:r>
              <a:rPr lang="ru" sz="1600" dirty="0"/>
              <a:t>Активное сообщество заинтересованных сторон, разделяющее цели</a:t>
            </a:r>
          </a:p>
          <a:p>
            <a:r>
              <a:rPr lang="ru" sz="2000" dirty="0"/>
              <a:t>Слабые стороны</a:t>
            </a:r>
          </a:p>
          <a:p>
            <a:pPr lvl="1"/>
            <a:r>
              <a:rPr lang="ru" sz="1600" dirty="0"/>
              <a:t>Отсутствие связи между региональными пространствами высшего образования и протоколами/недостаточное внимание в рамках CESA</a:t>
            </a:r>
          </a:p>
          <a:p>
            <a:pPr lvl="1"/>
            <a:r>
              <a:rPr lang="ru" sz="1600" dirty="0"/>
              <a:t>Отсутствие центральной собственности и ресурсов со стороны AUC</a:t>
            </a:r>
          </a:p>
          <a:p>
            <a:pPr lvl="1"/>
            <a:r>
              <a:rPr lang="ru" sz="1600" dirty="0"/>
              <a:t>Отсутствие контрольных точек и мониторинга разработки и внедрения PAQAF/нет структуры «Процесс»</a:t>
            </a:r>
          </a:p>
          <a:p>
            <a:pPr lvl="1"/>
            <a:r>
              <a:rPr lang="ru" sz="1600" dirty="0"/>
              <a:t>Зависит от доноров и внешних партнеров (финансирование ЕС/HAQAA, ЮНЕСКО, 						Франции, Швеции, Германии…)</a:t>
            </a:r>
          </a:p>
        </p:txBody>
      </p:sp>
    </p:spTree>
    <p:extLst>
      <p:ext uri="{BB962C8B-B14F-4D97-AF65-F5344CB8AC3E}">
        <p14:creationId xmlns:p14="http://schemas.microsoft.com/office/powerpoint/2010/main" val="4254346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71E6-9A72-515E-3090-C8E187BC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документы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7D98D-ECBA-8067-E8A7-609DCE2EF630}"/>
              </a:ext>
            </a:extLst>
          </p:cNvPr>
          <p:cNvSpPr txBox="1"/>
          <p:nvPr/>
        </p:nvSpPr>
        <p:spPr>
          <a:xfrm>
            <a:off x="518776" y="964141"/>
            <a:ext cx="83147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" sz="2000" dirty="0"/>
              <a:t>Повестка дня на период до 2063 года – Африка, которую мы хотим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2000" dirty="0"/>
              <a:t>CESA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2000" dirty="0"/>
              <a:t>ТЭО для PAQAF/документа PAQAF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" sz="2000" dirty="0"/>
              <a:t>Аддис-Абебская конвенция о признании исследований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" sz="2000" dirty="0"/>
              <a:t>Африканские стандарты и рекомендации по обеспечению качества (ASG-QA)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" sz="2000" dirty="0"/>
              <a:t>Предложение по африканской системе перевода кредитов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" sz="2000" dirty="0"/>
              <a:t>Предложение ACQF / технико-экономическое обоснование для управления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2700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083F-F9F4-F6C0-37CA-F43164E3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62" y="1808225"/>
            <a:ext cx="7106875" cy="994173"/>
          </a:xfrm>
        </p:spPr>
        <p:txBody>
          <a:bodyPr>
            <a:normAutofit fontScale="90000"/>
          </a:bodyPr>
          <a:lstStyle/>
          <a:p>
            <a:r>
              <a:rPr lang="ru" dirty="0"/>
              <a:t>Спасибо за внимание! </a:t>
            </a:r>
            <a:br>
              <a:rPr lang="en-ES" dirty="0"/>
            </a:br>
            <a:r>
              <a:rPr lang="ru" dirty="0">
                <a:solidFill>
                  <a:prstClr val="black"/>
                </a:solidFill>
                <a:latin typeface="Calibri" panose="020F0502020204030204"/>
                <a:hlinkClick r:id="rId2"/>
              </a:rPr>
              <a:t>www.haqaa2.obsglob.org/</a:t>
            </a:r>
            <a:r>
              <a:rPr lang="ru" dirty="0">
                <a:solidFill>
                  <a:prstClr val="black"/>
                </a:solidFill>
                <a:latin typeface="Calibri" panose="020F0502020204030204"/>
              </a:rPr>
              <a:t> </a:t>
            </a:r>
            <a:br>
              <a:rPr lang="x-none" dirty="0">
                <a:solidFill>
                  <a:prstClr val="black"/>
                </a:solidFill>
                <a:latin typeface="Calibri" panose="020F0502020204030204"/>
              </a:rPr>
            </a:b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16887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 fontScale="90000"/>
          </a:bodyPr>
          <a:lstStyle/>
          <a:p>
            <a:r>
              <a:rPr lang="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содержание презентации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473" y="1044700"/>
            <a:ext cx="9070677" cy="3664918"/>
          </a:xfrm>
        </p:spPr>
        <p:txBody>
          <a:bodyPr>
            <a:normAutofit lnSpcReduction="10000"/>
          </a:bodyPr>
          <a:lstStyle/>
          <a:p>
            <a:r>
              <a:rPr lang="ru" sz="2400" dirty="0"/>
              <a:t>Тенденции движения в сторону региональных направлений/пространств ВО</a:t>
            </a:r>
          </a:p>
          <a:p>
            <a:r>
              <a:rPr lang="ru" sz="2400" dirty="0"/>
              <a:t>Африканский контекст: сравнение региональных и континентальных особенностей</a:t>
            </a:r>
          </a:p>
          <a:p>
            <a:r>
              <a:rPr lang="ru" sz="2400" dirty="0" err="1"/>
              <a:t>Гармонизация </a:t>
            </a:r>
            <a:r>
              <a:rPr lang="ru" sz="2400" dirty="0"/>
              <a:t>в африканском высшем образовании: политический след</a:t>
            </a:r>
          </a:p>
          <a:p>
            <a:r>
              <a:rPr lang="ru" sz="2400" dirty="0"/>
              <a:t>Панафриканская система обеспечения качества и аккредитации</a:t>
            </a:r>
          </a:p>
          <a:p>
            <a:r>
              <a:rPr lang="ru" sz="2400" dirty="0"/>
              <a:t>HAQAA и ее вклад</a:t>
            </a:r>
          </a:p>
          <a:p>
            <a:r>
              <a:rPr lang="ru" sz="2400" dirty="0"/>
              <a:t>Размышления для ЦАРЭС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BE5DC-136D-403C-CFB5-287BE7B6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71" y="10066"/>
            <a:ext cx="7106875" cy="994173"/>
          </a:xfrm>
        </p:spPr>
        <p:txBody>
          <a:bodyPr>
            <a:noAutofit/>
          </a:bodyPr>
          <a:lstStyle/>
          <a:p>
            <a:r>
              <a:rPr lang="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Тенденции движения к областям высшего образования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4C986-BADD-E177-AE6C-C02A62FC5620}"/>
              </a:ext>
            </a:extLst>
          </p:cNvPr>
          <p:cNvSpPr txBox="1">
            <a:spLocks/>
          </p:cNvSpPr>
          <p:nvPr/>
        </p:nvSpPr>
        <p:spPr>
          <a:xfrm>
            <a:off x="304120" y="953671"/>
            <a:ext cx="8683169" cy="35374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" sz="1600" dirty="0"/>
              <a:t>Уходят корнями в региональные интеграционные процессы разной природы</a:t>
            </a:r>
          </a:p>
          <a:p>
            <a:pPr lvl="1"/>
            <a:r>
              <a:rPr lang="ru" sz="1300" i="1" dirty="0"/>
              <a:t>Одним из основных аргументов в пользу интеграции является необходимость институционального укрепления для максимального распределения ограниченных человеческих ресурсов, а также расширения возможностей для разработки нормативной и экономической политики (Jessen and Rodriguez 1999 </a:t>
            </a:r>
            <a:r>
              <a:rPr lang="ru" sz="1100" i="1" dirty="0"/>
              <a:t>).</a:t>
            </a:r>
          </a:p>
          <a:p>
            <a:r>
              <a:rPr lang="ru" sz="1600" dirty="0"/>
              <a:t>Различные правовые базы: спектр добровольных и регулируемых правовых баз</a:t>
            </a:r>
          </a:p>
          <a:p>
            <a:r>
              <a:rPr lang="ru" sz="1600" dirty="0"/>
              <a:t>Стремление к достижению общих </a:t>
            </a:r>
            <a:r>
              <a:rPr lang="ru" sz="1600" b="1" dirty="0"/>
              <a:t>целей </a:t>
            </a:r>
            <a:r>
              <a:rPr lang="ru" sz="1600" dirty="0"/>
              <a:t>(поддержка общих рынков труда с повышенными/соответствующими навыками, экономической конкурентоспособностью, устойчивыми и признанными во всем мире стандартами образования…)</a:t>
            </a:r>
          </a:p>
          <a:p>
            <a:r>
              <a:rPr lang="ru" sz="1600" dirty="0"/>
              <a:t>Стремление к общим </a:t>
            </a:r>
            <a:r>
              <a:rPr lang="ru" sz="1600" b="1" dirty="0"/>
              <a:t>инструментам </a:t>
            </a:r>
            <a:r>
              <a:rPr lang="ru" sz="1600" dirty="0"/>
              <a:t>(к признанию и прозрачности степеней, повышению качества образования, облегчению мобильности студентов и работников…)</a:t>
            </a:r>
          </a:p>
          <a:p>
            <a:r>
              <a:rPr lang="ru" sz="1600" dirty="0"/>
              <a:t>Высокая степень международного взаимного обучения с момента начала Болонского процесса</a:t>
            </a:r>
          </a:p>
          <a:p>
            <a:pPr marL="1611313" lvl="1" indent="-269875"/>
            <a:r>
              <a:rPr lang="ru" sz="1300" dirty="0"/>
              <a:t>Каждый регион имеет свой особый подход, однако европейский опыт и инструменты тщательно изучались, имитировались, а также тиражировались.</a:t>
            </a:r>
          </a:p>
        </p:txBody>
      </p:sp>
    </p:spTree>
    <p:extLst>
      <p:ext uri="{BB962C8B-B14F-4D97-AF65-F5344CB8AC3E}">
        <p14:creationId xmlns:p14="http://schemas.microsoft.com/office/powerpoint/2010/main" val="5835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A10E-FDE6-F1FE-B870-D892281A8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0" y="50527"/>
            <a:ext cx="7106875" cy="994173"/>
          </a:xfrm>
        </p:spPr>
        <p:txBody>
          <a:bodyPr>
            <a:normAutofit fontScale="90000"/>
          </a:bodyPr>
          <a:lstStyle/>
          <a:p>
            <a:r>
              <a:rPr lang="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Африканский контекст 1:</a:t>
            </a:r>
            <a:br>
              <a:rPr lang="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региональная динамика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249259-07E5-085A-BE32-5BA5118DA60D}"/>
              </a:ext>
            </a:extLst>
          </p:cNvPr>
          <p:cNvSpPr txBox="1">
            <a:spLocks/>
          </p:cNvSpPr>
          <p:nvPr/>
        </p:nvSpPr>
        <p:spPr>
          <a:xfrm>
            <a:off x="448965" y="1044700"/>
            <a:ext cx="8246070" cy="4478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" sz="1400" dirty="0"/>
              <a:t>Восточноафриканское сообщество (EAC)</a:t>
            </a:r>
          </a:p>
          <a:p>
            <a:pPr marL="992700" lvl="1">
              <a:lnSpc>
                <a:spcPct val="100000"/>
              </a:lnSpc>
              <a:spcBef>
                <a:spcPts val="0"/>
              </a:spcBef>
            </a:pPr>
            <a:r>
              <a:rPr lang="ru" sz="1000" dirty="0"/>
              <a:t>Единая зона высшего образования EAC</a:t>
            </a:r>
          </a:p>
          <a:p>
            <a:pPr marL="992700" lvl="1">
              <a:lnSpc>
                <a:spcPct val="100000"/>
              </a:lnSpc>
              <a:spcBef>
                <a:spcPts val="0"/>
              </a:spcBef>
            </a:pPr>
            <a:r>
              <a:rPr lang="ru" sz="1000" dirty="0"/>
              <a:t>Межуниверситетский совет Восточной Африки</a:t>
            </a:r>
          </a:p>
          <a:p>
            <a:pPr marL="992700" lvl="1">
              <a:lnSpc>
                <a:spcPct val="100000"/>
              </a:lnSpc>
              <a:spcBef>
                <a:spcPts val="0"/>
              </a:spcBef>
            </a:pPr>
            <a:r>
              <a:rPr lang="ru" sz="1000" dirty="0"/>
              <a:t>Справочник по обеспечению качества, Рамочная система квалификаций, Кредитная система</a:t>
            </a:r>
          </a:p>
          <a:p>
            <a:r>
              <a:rPr lang="en-US" sz="1400" dirty="0"/>
              <a:t>SADC</a:t>
            </a:r>
            <a:endParaRPr lang="ru" sz="1400" dirty="0"/>
          </a:p>
          <a:p>
            <a:pPr lvl="1">
              <a:spcBef>
                <a:spcPts val="0"/>
              </a:spcBef>
            </a:pPr>
            <a:r>
              <a:rPr lang="ru" sz="1000" dirty="0"/>
              <a:t>Протокол об образовании и обучении/Программа образования и повышения квалификации</a:t>
            </a:r>
          </a:p>
          <a:p>
            <a:pPr lvl="1">
              <a:spcBef>
                <a:spcPts val="0"/>
              </a:spcBef>
            </a:pPr>
            <a:r>
              <a:rPr lang="ru" sz="1000" dirty="0"/>
              <a:t>Региональная </a:t>
            </a:r>
            <a:r>
              <a:rPr lang="en-US" sz="1000" dirty="0"/>
              <a:t>HCR</a:t>
            </a:r>
            <a:r>
              <a:rPr lang="ru" sz="1000" dirty="0"/>
              <a:t>, цели, связанные с навыками, качеством, гармонизацией</a:t>
            </a:r>
          </a:p>
          <a:p>
            <a:pPr lvl="1">
              <a:spcBef>
                <a:spcPts val="0"/>
              </a:spcBef>
            </a:pPr>
            <a:r>
              <a:rPr lang="ru" sz="1000" dirty="0"/>
              <a:t>Отсутствие обеспеченного ресурсами органа реализации (SARUA пытается служить этой цели)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ECOWAS</a:t>
            </a:r>
            <a:endParaRPr lang="ru" sz="1400" dirty="0"/>
          </a:p>
          <a:p>
            <a:pPr lvl="1">
              <a:spcBef>
                <a:spcPts val="0"/>
              </a:spcBef>
            </a:pPr>
            <a:r>
              <a:rPr lang="ru" sz="1200" dirty="0"/>
              <a:t>Протокол </a:t>
            </a:r>
            <a:r>
              <a:rPr lang="ru" sz="1000" dirty="0"/>
              <a:t>об образовании и обучении – больше внимания уделяется дистанционному обучению и исследовательскому потенциалу</a:t>
            </a:r>
          </a:p>
          <a:p>
            <a:pPr lvl="1">
              <a:spcBef>
                <a:spcPts val="0"/>
              </a:spcBef>
            </a:pPr>
            <a:r>
              <a:rPr lang="ru" sz="1000" dirty="0"/>
              <a:t>Программа региональной мобильности</a:t>
            </a:r>
          </a:p>
          <a:p>
            <a:r>
              <a:rPr lang="ru" sz="1400" dirty="0"/>
              <a:t>CAMES (Африканский и малагашский совет по высшему образованию)</a:t>
            </a:r>
          </a:p>
          <a:p>
            <a:pPr lvl="1">
              <a:spcBef>
                <a:spcPts val="0"/>
              </a:spcBef>
            </a:pPr>
            <a:r>
              <a:rPr lang="ru" sz="1000" dirty="0"/>
              <a:t>Франкоязычная Африка/конференция министров/финансируется министрами</a:t>
            </a:r>
          </a:p>
          <a:p>
            <a:pPr lvl="1">
              <a:spcBef>
                <a:spcPts val="0"/>
              </a:spcBef>
            </a:pPr>
            <a:r>
              <a:rPr lang="ru" sz="1000" dirty="0"/>
              <a:t>Стандарты и руководства по обеспечению качества, используемые для аккредитации в соответствующих странах.</a:t>
            </a:r>
          </a:p>
          <a:p>
            <a:pPr lvl="1">
              <a:spcBef>
                <a:spcPts val="0"/>
              </a:spcBef>
            </a:pPr>
            <a:r>
              <a:rPr lang="ru" sz="1000" dirty="0"/>
              <a:t>'ЛМД'</a:t>
            </a:r>
          </a:p>
          <a:p>
            <a:r>
              <a:rPr lang="ru" sz="1400" dirty="0"/>
              <a:t>Магриб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5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99EFCE-9C06-7730-EDEB-D06CD9C0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C9110-647C-54A8-8A41-64F973EE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0"/>
            <a:ext cx="8093365" cy="455576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252C7C-0F2B-4E07-86E5-E7CE1044AB61}"/>
              </a:ext>
            </a:extLst>
          </p:cNvPr>
          <p:cNvSpPr txBox="1"/>
          <p:nvPr/>
        </p:nvSpPr>
        <p:spPr>
          <a:xfrm>
            <a:off x="1797186" y="675368"/>
            <a:ext cx="559215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" sz="1800" dirty="0">
                <a:solidFill>
                  <a:schemeClr val="tx2"/>
                </a:solidFill>
                <a:latin typeface="Arial Black" panose="020B0A04020102020204" pitchFamily="34" charset="0"/>
              </a:rPr>
              <a:t>Восточноафриканское сообщество (EAC)</a:t>
            </a: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3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9326-CA0E-1D1B-CD99-CC18F6AEB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50527"/>
            <a:ext cx="7106875" cy="994173"/>
          </a:xfrm>
        </p:spPr>
        <p:txBody>
          <a:bodyPr>
            <a:normAutofit fontScale="90000"/>
          </a:bodyPr>
          <a:lstStyle/>
          <a:p>
            <a:r>
              <a:rPr lang="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Африканский контекст (2): континентальная политика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7A43-D4AD-455B-D0BC-94091858F5DA}"/>
              </a:ext>
            </a:extLst>
          </p:cNvPr>
          <p:cNvSpPr txBox="1">
            <a:spLocks/>
          </p:cNvSpPr>
          <p:nvPr/>
        </p:nvSpPr>
        <p:spPr>
          <a:xfrm>
            <a:off x="308385" y="1087228"/>
            <a:ext cx="8567708" cy="33909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" sz="4125" dirty="0"/>
              <a:t>Повестка дня на период до 2063 года: Африка, которую мы хотим</a:t>
            </a:r>
          </a:p>
          <a:p>
            <a:pPr lvl="1"/>
            <a:r>
              <a:rPr lang="ru" sz="3525" dirty="0"/>
              <a:t>10-летний план реализации</a:t>
            </a:r>
          </a:p>
          <a:p>
            <a:r>
              <a:rPr lang="ru" sz="4125" dirty="0"/>
              <a:t>Континентальная образовательная стратегия для Африки (CESA 16-25)</a:t>
            </a:r>
          </a:p>
          <a:p>
            <a:pPr lvl="1"/>
            <a:r>
              <a:rPr lang="ru" sz="3400" dirty="0"/>
              <a:t>«Гармонизированные системы образования и обучения необходимы для реализации внутриафриканской мобильности и академической интеграции посредством регионального сотрудничества»</a:t>
            </a:r>
            <a:endParaRPr lang="nl-BE" sz="3525" dirty="0"/>
          </a:p>
          <a:p>
            <a:pPr lvl="1"/>
            <a:r>
              <a:rPr lang="ru" sz="3525" dirty="0"/>
              <a:t>Продолжение: «Кластер»</a:t>
            </a:r>
            <a:r>
              <a:rPr lang="ru-RU" sz="3525" dirty="0"/>
              <a:t> высшего образования </a:t>
            </a:r>
            <a:r>
              <a:rPr lang="ru" sz="3525" dirty="0"/>
              <a:t>CESA</a:t>
            </a:r>
          </a:p>
          <a:p>
            <a:pPr lvl="1"/>
            <a:r>
              <a:rPr lang="ru-RU" sz="3525" dirty="0"/>
              <a:t>Ассоциация африканских университетов (</a:t>
            </a:r>
            <a:r>
              <a:rPr lang="ru" sz="3525" dirty="0"/>
              <a:t>AAU) признана исполнительным органом: отсутствие финансирования/недостаток целенаправленных целей и мониторинга</a:t>
            </a:r>
          </a:p>
          <a:p>
            <a:r>
              <a:rPr lang="ru" sz="4125" dirty="0"/>
              <a:t>PAQAF: Панафриканская система обеспечения качества и аккредитации</a:t>
            </a:r>
          </a:p>
        </p:txBody>
      </p:sp>
    </p:spTree>
    <p:extLst>
      <p:ext uri="{BB962C8B-B14F-4D97-AF65-F5344CB8AC3E}">
        <p14:creationId xmlns:p14="http://schemas.microsoft.com/office/powerpoint/2010/main" val="3767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1815B60-7078-46BC-928F-576A4169F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29" y="571760"/>
            <a:ext cx="1190861" cy="113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2306E8-0A2B-494D-AFEA-2F99C6482066}"/>
              </a:ext>
            </a:extLst>
          </p:cNvPr>
          <p:cNvSpPr/>
          <p:nvPr/>
        </p:nvSpPr>
        <p:spPr>
          <a:xfrm>
            <a:off x="574495" y="1045671"/>
            <a:ext cx="490756" cy="3052158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E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6939B-8E5C-4B41-B545-6B9459514FAE}"/>
              </a:ext>
            </a:extLst>
          </p:cNvPr>
          <p:cNvSpPr txBox="1"/>
          <p:nvPr/>
        </p:nvSpPr>
        <p:spPr>
          <a:xfrm>
            <a:off x="618582" y="888017"/>
            <a:ext cx="38610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s-ES" sz="27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PAQAF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8B780-FBE1-4B97-8FEF-66F361B27DE3}"/>
              </a:ext>
            </a:extLst>
          </p:cNvPr>
          <p:cNvSpPr/>
          <p:nvPr/>
        </p:nvSpPr>
        <p:spPr>
          <a:xfrm>
            <a:off x="1161480" y="1024776"/>
            <a:ext cx="5990593" cy="314068"/>
          </a:xfrm>
          <a:prstGeom prst="rect">
            <a:avLst/>
          </a:prstGeom>
          <a:solidFill>
            <a:srgbClr val="FCC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ru" sz="1350" dirty="0">
                <a:solidFill>
                  <a:prstClr val="white"/>
                </a:solidFill>
                <a:latin typeface="Romeal"/>
              </a:rPr>
              <a:t>Африканские стандарты и рекомендации по обеспечению качества (ASG-QA)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6BE331-0B22-4C40-8976-D87FB92EBF8C}"/>
              </a:ext>
            </a:extLst>
          </p:cNvPr>
          <p:cNvSpPr/>
          <p:nvPr/>
        </p:nvSpPr>
        <p:spPr>
          <a:xfrm>
            <a:off x="1184906" y="1423273"/>
            <a:ext cx="5990592" cy="314068"/>
          </a:xfrm>
          <a:prstGeom prst="rect">
            <a:avLst/>
          </a:prstGeom>
          <a:solidFill>
            <a:srgbClr val="FCC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ru" sz="1350" dirty="0">
                <a:solidFill>
                  <a:prstClr val="white"/>
                </a:solidFill>
                <a:latin typeface="Romeal"/>
              </a:rPr>
              <a:t>AQRM для институциональной оценки/данных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B9CD71-4582-4179-8E51-675497CBF2E4}"/>
              </a:ext>
            </a:extLst>
          </p:cNvPr>
          <p:cNvSpPr/>
          <p:nvPr/>
        </p:nvSpPr>
        <p:spPr>
          <a:xfrm>
            <a:off x="1184906" y="1813869"/>
            <a:ext cx="5990592" cy="505812"/>
          </a:xfrm>
          <a:prstGeom prst="rect">
            <a:avLst/>
          </a:prstGeom>
          <a:solidFill>
            <a:srgbClr val="FCC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ru" sz="1350" dirty="0">
                <a:solidFill>
                  <a:prstClr val="white"/>
                </a:solidFill>
                <a:latin typeface="Romeal"/>
              </a:rPr>
              <a:t>Тренинги по наращиванию потенциала в области обеспечения качества для национальных агентств по обеспечению качества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3C3507-A868-4DD0-B158-1C36C9D60873}"/>
              </a:ext>
            </a:extLst>
          </p:cNvPr>
          <p:cNvSpPr/>
          <p:nvPr/>
        </p:nvSpPr>
        <p:spPr>
          <a:xfrm>
            <a:off x="1195539" y="2427652"/>
            <a:ext cx="5133287" cy="333894"/>
          </a:xfrm>
          <a:prstGeom prst="rect">
            <a:avLst/>
          </a:prstGeom>
          <a:solidFill>
            <a:srgbClr val="FCC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ru" sz="1350" dirty="0">
                <a:solidFill>
                  <a:prstClr val="white"/>
                </a:solidFill>
                <a:latin typeface="Romeal"/>
              </a:rPr>
              <a:t>Африканская континентальная рамка квалификации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230140-F420-4B3F-8E69-B513F785DE4A}"/>
              </a:ext>
            </a:extLst>
          </p:cNvPr>
          <p:cNvSpPr txBox="1"/>
          <p:nvPr/>
        </p:nvSpPr>
        <p:spPr>
          <a:xfrm>
            <a:off x="6389225" y="2411999"/>
            <a:ext cx="117041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ru" dirty="0">
                <a:solidFill>
                  <a:prstClr val="white"/>
                </a:solidFill>
                <a:latin typeface="Romeal"/>
              </a:rPr>
              <a:t>СИФА</a:t>
            </a:r>
            <a:r>
              <a:rPr lang="ru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A49F6A-BF4D-4007-9D99-416ADCCFF75B}"/>
              </a:ext>
            </a:extLst>
          </p:cNvPr>
          <p:cNvSpPr/>
          <p:nvPr/>
        </p:nvSpPr>
        <p:spPr>
          <a:xfrm>
            <a:off x="1195539" y="2906637"/>
            <a:ext cx="5133285" cy="317475"/>
          </a:xfrm>
          <a:prstGeom prst="rect">
            <a:avLst/>
          </a:prstGeom>
          <a:solidFill>
            <a:srgbClr val="FCC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ru" sz="1350" dirty="0">
                <a:solidFill>
                  <a:prstClr val="white"/>
                </a:solidFill>
                <a:latin typeface="Romeal"/>
              </a:rPr>
              <a:t>Африканская система накопления и перевода кредитов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5616E0-FEF3-4F00-BC67-915FECC61DDC}"/>
              </a:ext>
            </a:extLst>
          </p:cNvPr>
          <p:cNvSpPr/>
          <p:nvPr/>
        </p:nvSpPr>
        <p:spPr>
          <a:xfrm>
            <a:off x="1195539" y="3324996"/>
            <a:ext cx="5143916" cy="316006"/>
          </a:xfrm>
          <a:prstGeom prst="rect">
            <a:avLst/>
          </a:prstGeom>
          <a:solidFill>
            <a:srgbClr val="FCC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ru-RU" sz="1350" dirty="0" err="1">
                <a:solidFill>
                  <a:prstClr val="white"/>
                </a:solidFill>
                <a:latin typeface="Romeal"/>
              </a:rPr>
              <a:t>Аддис-Абебская</a:t>
            </a:r>
            <a:r>
              <a:rPr lang="ru-RU" sz="1350" dirty="0">
                <a:solidFill>
                  <a:prstClr val="white"/>
                </a:solidFill>
                <a:latin typeface="Romeal"/>
              </a:rPr>
              <a:t> к</a:t>
            </a:r>
            <a:r>
              <a:rPr lang="ru" sz="1350" dirty="0">
                <a:solidFill>
                  <a:prstClr val="white"/>
                </a:solidFill>
                <a:latin typeface="Romeal"/>
              </a:rPr>
              <a:t>онвенция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4CE555-D089-4D2C-ADEA-651E5358F428}"/>
              </a:ext>
            </a:extLst>
          </p:cNvPr>
          <p:cNvSpPr/>
          <p:nvPr/>
        </p:nvSpPr>
        <p:spPr>
          <a:xfrm>
            <a:off x="1195539" y="3701480"/>
            <a:ext cx="5491669" cy="506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" dirty="0">
                <a:solidFill>
                  <a:prstClr val="white"/>
                </a:solidFill>
                <a:latin typeface="Romeal"/>
              </a:rPr>
              <a:t>Панафриканское агентство по обеспечению качества и аккредитации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263C23-233E-4080-91C7-BBD1C8697AFD}"/>
              </a:ext>
            </a:extLst>
          </p:cNvPr>
          <p:cNvSpPr txBox="1"/>
          <p:nvPr/>
        </p:nvSpPr>
        <p:spPr>
          <a:xfrm>
            <a:off x="574495" y="4235279"/>
            <a:ext cx="6995470" cy="369332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 defTabSz="685800"/>
            <a:r>
              <a:rPr lang="ru" sz="1500" dirty="0">
                <a:solidFill>
                  <a:prstClr val="black">
                    <a:lumMod val="50000"/>
                    <a:lumOff val="50000"/>
                  </a:prstClr>
                </a:solidFill>
                <a:latin typeface="Romeal"/>
              </a:rPr>
              <a:t>Первый десятилетний план реализации Повестки дня на период до 2063 года</a:t>
            </a:r>
            <a:r>
              <a:rPr lang="ru" dirty="0">
                <a:solidFill>
                  <a:prstClr val="black">
                    <a:lumMod val="50000"/>
                    <a:lumOff val="50000"/>
                  </a:prstClr>
                </a:solidFill>
                <a:latin typeface="Romeal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09C7E7-965F-EA48-BAA8-8B6EA4EC12A1}"/>
              </a:ext>
            </a:extLst>
          </p:cNvPr>
          <p:cNvSpPr txBox="1"/>
          <p:nvPr/>
        </p:nvSpPr>
        <p:spPr>
          <a:xfrm>
            <a:off x="7227156" y="965248"/>
            <a:ext cx="295498" cy="13619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s-ES" sz="1650" dirty="0">
                <a:solidFill>
                  <a:prstClr val="white"/>
                </a:solidFill>
                <a:latin typeface="Romeal"/>
              </a:rPr>
              <a:t>HAQAA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54250E-AE0E-4541-8E34-09BE600B8385}"/>
              </a:ext>
            </a:extLst>
          </p:cNvPr>
          <p:cNvSpPr txBox="1"/>
          <p:nvPr/>
        </p:nvSpPr>
        <p:spPr>
          <a:xfrm>
            <a:off x="6771585" y="3739920"/>
            <a:ext cx="788052" cy="3994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  <a:latin typeface="Romeal"/>
              </a:rPr>
              <a:t>HAQAA</a:t>
            </a:r>
            <a:endParaRPr lang="ru" sz="1350" dirty="0">
              <a:solidFill>
                <a:prstClr val="white"/>
              </a:solidFill>
              <a:latin typeface="Rome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960DE0-3A29-4A2B-B372-9A02DAB34B28}"/>
              </a:ext>
            </a:extLst>
          </p:cNvPr>
          <p:cNvSpPr txBox="1"/>
          <p:nvPr/>
        </p:nvSpPr>
        <p:spPr>
          <a:xfrm>
            <a:off x="6389226" y="2893393"/>
            <a:ext cx="117041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ru" dirty="0">
                <a:solidFill>
                  <a:prstClr val="white"/>
                </a:solidFill>
                <a:latin typeface="Romeal"/>
              </a:rPr>
              <a:t>ТЮНИНГ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383A02-5F05-4CD2-89C6-A863F1384620}"/>
              </a:ext>
            </a:extLst>
          </p:cNvPr>
          <p:cNvSpPr txBox="1"/>
          <p:nvPr/>
        </p:nvSpPr>
        <p:spPr>
          <a:xfrm>
            <a:off x="6399554" y="3274672"/>
            <a:ext cx="117041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ru" dirty="0">
                <a:solidFill>
                  <a:prstClr val="white"/>
                </a:solidFill>
                <a:latin typeface="Romeal"/>
              </a:rPr>
              <a:t>ЮНЕСКО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454307C-EFFC-1E38-621E-CA18BD38B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62" y="-21263"/>
            <a:ext cx="7106875" cy="994173"/>
          </a:xfrm>
        </p:spPr>
        <p:txBody>
          <a:bodyPr>
            <a:noAutofit/>
          </a:bodyPr>
          <a:lstStyle/>
          <a:p>
            <a:pPr algn="l"/>
            <a:r>
              <a:rPr lang="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Панафриканская система обеспечения качества и аккредитации (PAQAF)</a:t>
            </a:r>
          </a:p>
        </p:txBody>
      </p:sp>
    </p:spTree>
    <p:extLst>
      <p:ext uri="{BB962C8B-B14F-4D97-AF65-F5344CB8AC3E}">
        <p14:creationId xmlns:p14="http://schemas.microsoft.com/office/powerpoint/2010/main" val="375642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9E61-7984-4C70-BB4A-A70D78C2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HAQAA</a:t>
            </a:r>
            <a:r>
              <a:rPr lang="ru" dirty="0"/>
              <a:t>1/2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81B686-BAD8-F221-1BEE-F930A0E52DB2}"/>
              </a:ext>
            </a:extLst>
          </p:cNvPr>
          <p:cNvSpPr txBox="1">
            <a:spLocks/>
          </p:cNvSpPr>
          <p:nvPr/>
        </p:nvSpPr>
        <p:spPr>
          <a:xfrm>
            <a:off x="406437" y="959644"/>
            <a:ext cx="8398775" cy="33909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" sz="1400" dirty="0">
                <a:solidFill>
                  <a:schemeClr val="bg1">
                    <a:lumMod val="50000"/>
                  </a:schemeClr>
                </a:solidFill>
              </a:rPr>
              <a:t>«Гармонизация, аккредитация и обеспечение качества в африканских высших учебных заведениях»</a:t>
            </a:r>
          </a:p>
          <a:p>
            <a:r>
              <a:rPr lang="ru" sz="1400" dirty="0">
                <a:solidFill>
                  <a:schemeClr val="bg1">
                    <a:lumMod val="50000"/>
                  </a:schemeClr>
                </a:solidFill>
              </a:rPr>
              <a:t>Предшествовало технико-экономическое обоснование PAQAF, которое повлияло на его принятие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Африканским Союзом (АС)</a:t>
            </a:r>
            <a:endParaRPr lang="ru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" sz="1400" dirty="0">
                <a:solidFill>
                  <a:schemeClr val="bg1">
                    <a:lumMod val="50000"/>
                  </a:schemeClr>
                </a:solidFill>
              </a:rPr>
              <a:t>Контракты на обслуживание в ЕС: 2015-18/2019-2022</a:t>
            </a:r>
          </a:p>
          <a:p>
            <a:r>
              <a:rPr lang="ru" sz="1400" dirty="0">
                <a:solidFill>
                  <a:schemeClr val="bg1">
                    <a:lumMod val="50000"/>
                  </a:schemeClr>
                </a:solidFill>
              </a:rPr>
              <a:t>Финансируется Панафриканской программой ЕС</a:t>
            </a:r>
          </a:p>
          <a:p>
            <a:pPr lvl="1"/>
            <a:r>
              <a:rPr lang="ru" sz="1400" dirty="0">
                <a:solidFill>
                  <a:schemeClr val="bg1">
                    <a:lumMod val="50000"/>
                  </a:schemeClr>
                </a:solidFill>
              </a:rPr>
              <a:t>Родственные инициативы: поддержка ACQF, Африканского форума студентов и выпускников (ASAF), наращивание потенциала/мобильность ПОО, внутриафриканская мобильность</a:t>
            </a:r>
          </a:p>
          <a:p>
            <a:r>
              <a:rPr lang="ru" sz="1400" dirty="0">
                <a:solidFill>
                  <a:schemeClr val="bg1">
                    <a:lumMod val="50000"/>
                  </a:schemeClr>
                </a:solidFill>
              </a:rPr>
              <a:t>Исполнительная группа: Глобальная обсерватория OBREAL (координатор), AAU, DAAD, ENQA</a:t>
            </a:r>
          </a:p>
          <a:p>
            <a:r>
              <a:rPr lang="ru" sz="1400" dirty="0">
                <a:solidFill>
                  <a:schemeClr val="bg1">
                    <a:lumMod val="50000"/>
                  </a:schemeClr>
                </a:solidFill>
              </a:rPr>
              <a:t>При поддержке </a:t>
            </a:r>
            <a:r>
              <a:rPr lang="ru" sz="1400" b="1" dirty="0">
                <a:solidFill>
                  <a:schemeClr val="bg1">
                    <a:lumMod val="50000"/>
                  </a:schemeClr>
                </a:solidFill>
              </a:rPr>
              <a:t>стратегических партнеров по реализации</a:t>
            </a:r>
          </a:p>
          <a:p>
            <a:pPr lvl="1"/>
            <a:r>
              <a:rPr lang="ru" sz="1200" dirty="0">
                <a:solidFill>
                  <a:schemeClr val="bg1">
                    <a:lumMod val="50000"/>
                  </a:schemeClr>
                </a:solidFill>
              </a:rPr>
              <a:t>CAMES (франкоязычная Африка), IUCEA (Восточная Африка), NAQAAE (Египет/Северная Африка), SARUA (SADC), CNAQ (португалоязычная Африка), ANAQ-Sup (Сенегал)</a:t>
            </a:r>
          </a:p>
          <a:p>
            <a:r>
              <a:rPr lang="ru" sz="1400" dirty="0">
                <a:solidFill>
                  <a:schemeClr val="bg1">
                    <a:lumMod val="50000"/>
                  </a:schemeClr>
                </a:solidFill>
              </a:rPr>
              <a:t>Консультативный совет ключевых региональных и континентальных организаций (представляющих сектор обеспечения качества, регулирующие органы и вузы)</a:t>
            </a:r>
          </a:p>
        </p:txBody>
      </p:sp>
    </p:spTree>
    <p:extLst>
      <p:ext uri="{BB962C8B-B14F-4D97-AF65-F5344CB8AC3E}">
        <p14:creationId xmlns:p14="http://schemas.microsoft.com/office/powerpoint/2010/main" val="8563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3DDE8-EE86-4D2B-B5E5-71FD60E40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997" y="671641"/>
            <a:ext cx="4254191" cy="4052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255B13-0AAE-4F07-BAC7-920B0F52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727" y="46645"/>
            <a:ext cx="8599319" cy="994173"/>
          </a:xfrm>
        </p:spPr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Африканские стандарты и рекомендации по обеспечению качества (ASG-QA)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1D245086-D693-44D1-B7A1-EB576BF8F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62" y="1145335"/>
            <a:ext cx="2064238" cy="285283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1B3C61-5529-4A3D-A79C-8A28557D1554}"/>
              </a:ext>
            </a:extLst>
          </p:cNvPr>
          <p:cNvCxnSpPr/>
          <p:nvPr/>
        </p:nvCxnSpPr>
        <p:spPr>
          <a:xfrm>
            <a:off x="3337277" y="2660389"/>
            <a:ext cx="10370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507EC9F-E049-4D38-B090-2B4DED0EC0A8}"/>
              </a:ext>
            </a:extLst>
          </p:cNvPr>
          <p:cNvSpPr txBox="1"/>
          <p:nvPr/>
        </p:nvSpPr>
        <p:spPr>
          <a:xfrm>
            <a:off x="3631513" y="948699"/>
            <a:ext cx="2350272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900" dirty="0"/>
              <a:t>IQA - внутренняя гарантия качества</a:t>
            </a:r>
          </a:p>
          <a:p>
            <a:r>
              <a:rPr lang="en-US" sz="900" dirty="0"/>
              <a:t>EQA - </a:t>
            </a:r>
            <a:r>
              <a:rPr lang="ru-RU" sz="900" dirty="0"/>
              <a:t>внешняя гарантия качества</a:t>
            </a:r>
          </a:p>
          <a:p>
            <a:r>
              <a:rPr lang="en-US" sz="900" dirty="0"/>
              <a:t>QAA - </a:t>
            </a:r>
            <a:r>
              <a:rPr lang="ru-RU" sz="900" dirty="0"/>
              <a:t>агентство по обеспечению качества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26751-20D9-4F40-9577-EC30584A0CD7}"/>
              </a:ext>
            </a:extLst>
          </p:cNvPr>
          <p:cNvSpPr txBox="1"/>
          <p:nvPr/>
        </p:nvSpPr>
        <p:spPr>
          <a:xfrm>
            <a:off x="4113885" y="3633153"/>
            <a:ext cx="1459335" cy="923762"/>
          </a:xfrm>
          <a:prstGeom prst="rect">
            <a:avLst/>
          </a:prstGeom>
          <a:solidFill>
            <a:srgbClr val="EDE3CD"/>
          </a:solidFill>
        </p:spPr>
        <p:txBody>
          <a:bodyPr wrap="square">
            <a:spAutoFit/>
          </a:bodyPr>
          <a:lstStyle/>
          <a:p>
            <a:r>
              <a:rPr lang="ru-RU" sz="700" b="1" dirty="0"/>
              <a:t>Внутреннее</a:t>
            </a:r>
          </a:p>
          <a:p>
            <a:r>
              <a:rPr lang="ru-RU" sz="700" dirty="0"/>
              <a:t>Используется агентствами по обеспечению качества: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700" dirty="0"/>
              <a:t>для обеспечения качества своей собственной деятельности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700" dirty="0"/>
              <a:t>для самостоятельной оценки при подготовке </a:t>
            </a:r>
            <a:r>
              <a:rPr lang="en-US" sz="700" dirty="0"/>
              <a:t>EQA</a:t>
            </a:r>
            <a:endParaRPr lang="ru-RU" sz="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06615-53E7-4662-958A-1F6C2049E419}"/>
              </a:ext>
            </a:extLst>
          </p:cNvPr>
          <p:cNvSpPr txBox="1"/>
          <p:nvPr/>
        </p:nvSpPr>
        <p:spPr>
          <a:xfrm>
            <a:off x="6707735" y="3653385"/>
            <a:ext cx="1459335" cy="738664"/>
          </a:xfrm>
          <a:prstGeom prst="rect">
            <a:avLst/>
          </a:prstGeom>
          <a:solidFill>
            <a:srgbClr val="CCDBBD"/>
          </a:solidFill>
        </p:spPr>
        <p:txBody>
          <a:bodyPr wrap="square">
            <a:spAutoFit/>
          </a:bodyPr>
          <a:lstStyle/>
          <a:p>
            <a:r>
              <a:rPr lang="ru-RU" sz="700" b="1" dirty="0"/>
              <a:t>Внешнее</a:t>
            </a:r>
          </a:p>
          <a:p>
            <a:r>
              <a:rPr lang="ru-RU" sz="700" dirty="0"/>
              <a:t>Используется агентствами по обеспечению качества: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700" dirty="0"/>
              <a:t>при проведении аудитов или аккредитации программ в вузах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5B3FC-AD09-4B1D-B1E0-3C863085E615}"/>
              </a:ext>
            </a:extLst>
          </p:cNvPr>
          <p:cNvSpPr txBox="1"/>
          <p:nvPr/>
        </p:nvSpPr>
        <p:spPr>
          <a:xfrm>
            <a:off x="6802985" y="771034"/>
            <a:ext cx="1459335" cy="846386"/>
          </a:xfrm>
          <a:prstGeom prst="rect">
            <a:avLst/>
          </a:prstGeom>
          <a:solidFill>
            <a:srgbClr val="DDB8B2"/>
          </a:solidFill>
        </p:spPr>
        <p:txBody>
          <a:bodyPr wrap="square">
            <a:spAutoFit/>
          </a:bodyPr>
          <a:lstStyle/>
          <a:p>
            <a:r>
              <a:rPr lang="ru-RU" sz="700" b="1" dirty="0"/>
              <a:t>Внутреннее</a:t>
            </a:r>
          </a:p>
          <a:p>
            <a:r>
              <a:rPr lang="ru-RU" sz="700" dirty="0"/>
              <a:t>Используется вузами: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700" dirty="0"/>
              <a:t>для обеспечения своего собственного качества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700" dirty="0"/>
              <a:t>при проведении самостоятельной оценки в целях повышения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1993785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58be340fe5619450d09685c0a5b7b67a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4ba4e69ffd3f543ad970e0b458f0e8b3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TaxCatchAll xmlns="c1fdd505-2570-46c2-bd04-3e0f2d874cf5">
      <Value>18</Value>
      <Value>11</Value>
      <Value>4</Value>
      <Value>3</Value>
      <Value>2</Value>
      <Value>1</Value>
    </TaxCatchAll>
    <lcf76f155ced4ddcb4097134ff3c332f xmlns="cf371439-f430-41b1-8688-7ef6c47b85d0">
      <Terms xmlns="http://schemas.microsoft.com/office/infopath/2007/PartnerControls"/>
    </lcf76f155ced4ddcb4097134ff3c332f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a0d1b14b197747dfafc19f70ff45d4f6 xmlns="c1fdd505-2570-46c2-bd04-3e0f2d874cf5">
      <Terms xmlns="http://schemas.microsoft.com/office/infopath/2007/PartnerControls"/>
    </a0d1b14b197747dfafc19f70ff45d4f6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hca2169e3b0945318411f30479ba40c8 xmlns="c1fdd505-2570-46c2-bd04-3e0f2d874cf5">
      <Terms xmlns="http://schemas.microsoft.com/office/infopath/2007/PartnerControls"/>
    </hca2169e3b0945318411f30479ba40c8>
    <p030e467f78f45b4ae8f7e2c17ea4d82 xmlns="c1fdd505-2570-46c2-bd04-3e0f2d874cf5">
      <Terms xmlns="http://schemas.microsoft.com/office/infopath/2007/PartnerControls"/>
    </p030e467f78f45b4ae8f7e2c17ea4d82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ADBDocumentDate xmlns="c1fdd505-2570-46c2-bd04-3e0f2d874cf5" xsi:nil="true"/>
    <ADBMonth xmlns="c1fdd505-2570-46c2-bd04-3e0f2d874cf5" xsi:nil="true"/>
    <ADBYear xmlns="c1fdd505-2570-46c2-bd04-3e0f2d874cf5" xsi:nil="true"/>
    <ADBAuthors xmlns="c1fdd505-2570-46c2-bd04-3e0f2d874cf5">
      <UserInfo>
        <DisplayName/>
        <AccountId xsi:nil="true"/>
        <AccountType/>
      </UserInfo>
    </ADBAuthors>
    <ADBSourceLink xmlns="c1fdd505-2570-46c2-bd04-3e0f2d874cf5">
      <Url xsi:nil="true"/>
      <Description xsi:nil="true"/>
    </ADBSourceLink>
    <ADBDocumentTypeValue xmlns="c1fdd505-2570-46c2-bd04-3e0f2d874cf5" xsi:nil="true"/>
    <ADBCirculatedLink xmlns="c1fdd505-2570-46c2-bd04-3e0f2d874cf5">
      <Url xsi:nil="true"/>
      <Description xsi:nil="true"/>
    </ADBCirculatedLink>
  </documentManagement>
</p:properties>
</file>

<file path=customXml/itemProps1.xml><?xml version="1.0" encoding="utf-8"?>
<ds:datastoreItem xmlns:ds="http://schemas.openxmlformats.org/officeDocument/2006/customXml" ds:itemID="{767B1B30-C062-4F52-AC15-6D92426BAA8E}"/>
</file>

<file path=customXml/itemProps2.xml><?xml version="1.0" encoding="utf-8"?>
<ds:datastoreItem xmlns:ds="http://schemas.openxmlformats.org/officeDocument/2006/customXml" ds:itemID="{1B787D8A-CD67-4A76-A7A5-34AC9245C513}"/>
</file>

<file path=customXml/itemProps3.xml><?xml version="1.0" encoding="utf-8"?>
<ds:datastoreItem xmlns:ds="http://schemas.openxmlformats.org/officeDocument/2006/customXml" ds:itemID="{9AF9F5CB-4C26-4C1A-9B4C-385093FC2A59}"/>
</file>

<file path=customXml/itemProps4.xml><?xml version="1.0" encoding="utf-8"?>
<ds:datastoreItem xmlns:ds="http://schemas.openxmlformats.org/officeDocument/2006/customXml" ds:itemID="{59F1C725-1393-40CF-82EF-A20525D142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1871</Words>
  <Application>Microsoft Office PowerPoint</Application>
  <PresentationFormat>Экран (16:9)</PresentationFormat>
  <Paragraphs>191</Paragraphs>
  <Slides>19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Avante garde</vt:lpstr>
      <vt:lpstr>Calibri</vt:lpstr>
      <vt:lpstr>Romeal</vt:lpstr>
      <vt:lpstr>Office Theme</vt:lpstr>
      <vt:lpstr>Укрепление регионального сотрудничества по развитию навыков в рамках Программы ЦАРЭС: основные достижения, проблемы и возможности для сотрудничества Начальное  совещание и международный круглый стол экспертов  30–31 мая 2022 г., Тбилиси, Грузия</vt:lpstr>
      <vt:lpstr>Краткое содержание презентации</vt:lpstr>
      <vt:lpstr>Тенденции движения к областям высшего образования</vt:lpstr>
      <vt:lpstr>Африканский контекст 1: региональная динамика</vt:lpstr>
      <vt:lpstr>Презентация PowerPoint</vt:lpstr>
      <vt:lpstr>Африканский контекст (2): континентальная политика</vt:lpstr>
      <vt:lpstr>Панафриканская система обеспечения качества и аккредитации (PAQAF)</vt:lpstr>
      <vt:lpstr>HAQAA1/2</vt:lpstr>
      <vt:lpstr>Африканские стандарты и рекомендации по обеспечению качества (ASG-QA)</vt:lpstr>
      <vt:lpstr>Влияние HAQAA1</vt:lpstr>
      <vt:lpstr>Цели HAQAA2 (2018-2022 гг.)</vt:lpstr>
      <vt:lpstr>HAQAA2: Компоненты</vt:lpstr>
      <vt:lpstr>Компонент политики (1)</vt:lpstr>
      <vt:lpstr>Компонент политики (2)</vt:lpstr>
      <vt:lpstr>Компонент политики (3): Производство знаний</vt:lpstr>
      <vt:lpstr>Компонент политики 4: Данные о ВО</vt:lpstr>
      <vt:lpstr>Размышления</vt:lpstr>
      <vt:lpstr>Ключевые документы</vt:lpstr>
      <vt:lpstr>Спасибо за внимание!  www.haqaa2.obsglob.org/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2022-05-28T18:17:15Z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2022-05-22T15:46:09Z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52994b1c-c9a4-4201-a1b1-818b038f7711</vt:lpwstr>
  </property>
  <property fmtid="{D5CDD505-2E9C-101B-9397-08002B2CF9AE}" pid="8" name="MSIP_Label_817d4574-7375-4d17-b29c-6e4c6df0fcb0_ContentBits">
    <vt:lpwstr>2</vt:lpwstr>
  </property>
  <property fmtid="{D5CDD505-2E9C-101B-9397-08002B2CF9AE}" pid="9" name="MediaServiceImageTags">
    <vt:lpwstr/>
  </property>
  <property fmtid="{D5CDD505-2E9C-101B-9397-08002B2CF9AE}" pid="10" name="ContentTypeId">
    <vt:lpwstr>0x010100A3BFD338C4D69F46BE33AA49AB50870100C520B00D8BB20C45814389052060F14C</vt:lpwstr>
  </property>
  <property fmtid="{D5CDD505-2E9C-101B-9397-08002B2CF9AE}" pid="11" name="ADBProjectDocumentType">
    <vt:lpwstr/>
  </property>
  <property fmtid="{D5CDD505-2E9C-101B-9397-08002B2CF9AE}" pid="12" name="ADBProject">
    <vt:lpwstr/>
  </property>
  <property fmtid="{D5CDD505-2E9C-101B-9397-08002B2CF9AE}" pid="13" name="ADBContentGroup">
    <vt:lpwstr>2;#CWRD|6d71ff58-4882-4388-ab5c-218969b1e9c8</vt:lpwstr>
  </property>
  <property fmtid="{D5CDD505-2E9C-101B-9397-08002B2CF9AE}" pid="14" name="ADBSector">
    <vt:lpwstr/>
  </property>
  <property fmtid="{D5CDD505-2E9C-101B-9397-08002B2CF9AE}" pid="15" name="ADBDivision">
    <vt:lpwstr>4;#CWRC|ecfd6e9e-1aa8-422e-b0ee-5f69329336ed</vt:lpwstr>
  </property>
  <property fmtid="{D5CDD505-2E9C-101B-9397-08002B2CF9AE}" pid="16" name="ADBDocumentSecurity">
    <vt:lpwstr/>
  </property>
  <property fmtid="{D5CDD505-2E9C-101B-9397-08002B2CF9AE}" pid="17" name="ADBDocumentLanguage">
    <vt:lpwstr>1;#English|16ac8743-31bb-43f8-9a73-533a041667d6</vt:lpwstr>
  </property>
  <property fmtid="{D5CDD505-2E9C-101B-9397-08002B2CF9AE}" pid="18" name="ADBSubRegion">
    <vt:lpwstr>11;#CAREC|815c4229-ad07-427a-8f71-a8b862b1014a</vt:lpwstr>
  </property>
  <property fmtid="{D5CDD505-2E9C-101B-9397-08002B2CF9AE}" pid="19" name="Segment">
    <vt:lpwstr/>
  </property>
  <property fmtid="{D5CDD505-2E9C-101B-9397-08002B2CF9AE}" pid="20" name="ADBDepartmentOwner">
    <vt:lpwstr>3;#CWRD|6d71ff58-4882-4388-ab5c-218969b1e9c8</vt:lpwstr>
  </property>
  <property fmtid="{D5CDD505-2E9C-101B-9397-08002B2CF9AE}" pid="21" name="ADBCountry">
    <vt:lpwstr>18;#Regional|d4cb8265-5963-4e16-b4f8-5ada18938c78</vt:lpwstr>
  </property>
</Properties>
</file>