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7"/>
  </p:notesMasterIdLst>
  <p:sldIdLst>
    <p:sldId id="259" r:id="rId2"/>
    <p:sldId id="257" r:id="rId3"/>
    <p:sldId id="260" r:id="rId4"/>
    <p:sldId id="261" r:id="rId5"/>
    <p:sldId id="262" r:id="rId6"/>
    <p:sldId id="264" r:id="rId7"/>
    <p:sldId id="265" r:id="rId8"/>
    <p:sldId id="267" r:id="rId9"/>
    <p:sldId id="268" r:id="rId10"/>
    <p:sldId id="269" r:id="rId11"/>
    <p:sldId id="271" r:id="rId12"/>
    <p:sldId id="270" r:id="rId13"/>
    <p:sldId id="272" r:id="rId14"/>
    <p:sldId id="266" r:id="rId15"/>
    <p:sldId id="273" r:id="rId1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B4F2"/>
    <a:srgbClr val="03B9F8"/>
    <a:srgbClr val="FE9202"/>
    <a:srgbClr val="E7FF01"/>
    <a:srgbClr val="E39A39"/>
    <a:srgbClr val="1D3A00"/>
    <a:srgbClr val="5EEC3C"/>
    <a:srgbClr val="990099"/>
    <a:srgbClr val="CC0099"/>
    <a:srgbClr val="007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725" autoAdjust="0"/>
  </p:normalViewPr>
  <p:slideViewPr>
    <p:cSldViewPr>
      <p:cViewPr varScale="1">
        <p:scale>
          <a:sx n="78" d="100"/>
          <a:sy n="78" d="100"/>
        </p:scale>
        <p:origin x="940" y="3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customXml" Target="../customXml/item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18E60-4300-4729-A0D7-6AB984C3922D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33E96-F078-4B3D-A8F4-F1AF21EBC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00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1670" y="2571750"/>
            <a:ext cx="7177135" cy="1374345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1670" y="1655520"/>
            <a:ext cx="7164342" cy="610821"/>
          </a:xfrm>
        </p:spPr>
        <p:txBody>
          <a:bodyPr>
            <a:normAutofit/>
          </a:bodyPr>
          <a:lstStyle>
            <a:lvl1pPr marL="0" indent="0" algn="l">
              <a:buNone/>
              <a:defRPr sz="2800" b="0" i="0">
                <a:solidFill>
                  <a:srgbClr val="00B0F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DE531C40-5BCC-4413-AA5C-B41B8C684C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3" y="4556915"/>
            <a:ext cx="545597" cy="545597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3BCD3074-E865-498A-A5A2-263675CEE5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7" y="4544038"/>
            <a:ext cx="558475" cy="558475"/>
          </a:xfrm>
          <a:prstGeom prst="rect">
            <a:avLst/>
          </a:prstGeom>
        </p:spPr>
      </p:pic>
      <p:pic>
        <p:nvPicPr>
          <p:cNvPr id="12" name="Picture 11" descr="Logo&#10;&#10;Description automatically generated with low confidence">
            <a:extLst>
              <a:ext uri="{FF2B5EF4-FFF2-40B4-BE49-F238E27FC236}">
                <a16:creationId xmlns:a16="http://schemas.microsoft.com/office/drawing/2014/main" id="{43A11F9F-0F18-41EF-8401-07B664584F6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805" y="4542001"/>
            <a:ext cx="1437430" cy="69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08B89D22-1D6E-450B-881F-4D2A4C527F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8475" y="2326213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197405"/>
            <a:ext cx="8246070" cy="3664918"/>
          </a:xfrm>
        </p:spPr>
        <p:txBody>
          <a:bodyPr/>
          <a:lstStyle>
            <a:lvl1pPr algn="l">
              <a:defRPr sz="2800"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7E726B-9D90-4860-AA11-BEC25578D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433880"/>
            <a:ext cx="7024430" cy="572644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044700"/>
            <a:ext cx="7024430" cy="3511061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128470"/>
            <a:ext cx="8093365" cy="763525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79" y="1350110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79" y="1822507"/>
            <a:ext cx="4040188" cy="2276294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350110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1822507"/>
            <a:ext cx="4041775" cy="2276294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867DF-3DCA-4725-94F0-F2B6BD747A82}"/>
              </a:ext>
            </a:extLst>
          </p:cNvPr>
          <p:cNvSpPr txBox="1"/>
          <p:nvPr userDrawn="1"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D60A5A7-9F09-47D4-BC9F-BB1ADA5EA23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3" y="4556915"/>
            <a:ext cx="545597" cy="545597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2C8A23C-685D-43C1-B988-55AA07D6BE6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7" y="4544038"/>
            <a:ext cx="558475" cy="558475"/>
          </a:xfrm>
          <a:prstGeom prst="rect">
            <a:avLst/>
          </a:prstGeom>
        </p:spPr>
      </p:pic>
      <p:pic>
        <p:nvPicPr>
          <p:cNvPr id="10" name="Picture 9" descr="Logo&#10;&#10;Description automatically generated with low confidence">
            <a:extLst>
              <a:ext uri="{FF2B5EF4-FFF2-40B4-BE49-F238E27FC236}">
                <a16:creationId xmlns:a16="http://schemas.microsoft.com/office/drawing/2014/main" id="{B33467BE-478F-4B37-A5E8-813E9F16326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805" y="4542001"/>
            <a:ext cx="1437430" cy="696325"/>
          </a:xfrm>
          <a:prstGeom prst="rect">
            <a:avLst/>
          </a:prstGeom>
        </p:spPr>
      </p:pic>
      <p:sp>
        <p:nvSpPr>
          <p:cNvPr id="4" name="MSIPCMContentMarking" descr="{&quot;HashCode&quot;:418872913,&quot;Placement&quot;:&quot;Footer&quot;,&quot;Top&quot;:385.68866,&quot;Left&quot;:0.0,&quot;SlideWidth&quot;:720,&quot;SlideHeight&quot;:405}">
            <a:extLst>
              <a:ext uri="{FF2B5EF4-FFF2-40B4-BE49-F238E27FC236}">
                <a16:creationId xmlns:a16="http://schemas.microsoft.com/office/drawing/2014/main" id="{4E649670-FC46-499E-A8BC-EE3FDAB1A5F8}"/>
              </a:ext>
            </a:extLst>
          </p:cNvPr>
          <p:cNvSpPr txBox="1"/>
          <p:nvPr userDrawn="1"/>
        </p:nvSpPr>
        <p:spPr>
          <a:xfrm>
            <a:off x="0" y="4898246"/>
            <a:ext cx="6534359" cy="24525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000000"/>
                </a:solidFill>
                <a:latin typeface="Calibri" panose="020F0502020204030204" pitchFamily="34" charset="0"/>
              </a:rPr>
              <a:t>INTERNAL. This information is accessible to ADB Management and staff. It may be shared outside ADB with appropriate permission.</a:t>
            </a:r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jobs-pn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oliticsandgovernance.blogspot.com/2010/06/functions-of-government.html" TargetMode="Externa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618D8EA-F1CE-402D-A4F8-248FA285A6B5}"/>
              </a:ext>
            </a:extLst>
          </p:cNvPr>
          <p:cNvSpPr txBox="1">
            <a:spLocks/>
          </p:cNvSpPr>
          <p:nvPr/>
        </p:nvSpPr>
        <p:spPr>
          <a:xfrm>
            <a:off x="296260" y="1197405"/>
            <a:ext cx="8133594" cy="1786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>
                <a:solidFill>
                  <a:schemeClr val="bg1"/>
                </a:solidFill>
                <a:latin typeface="Arial Black" panose="020B0A04020102020204" pitchFamily="34" charset="0"/>
              </a:rPr>
              <a:t>RETA 6806: </a:t>
            </a:r>
          </a:p>
          <a:p>
            <a:r>
              <a:rPr lang="ru-RU" sz="4400">
                <a:solidFill>
                  <a:schemeClr val="bg1"/>
                </a:solidFill>
                <a:latin typeface="Arial Black" panose="020B0A04020102020204" pitchFamily="34" charset="0"/>
              </a:rPr>
              <a:t>Обзор проекта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EA72FE8-9FBF-4530-85AF-6ABD622BB239}"/>
              </a:ext>
            </a:extLst>
          </p:cNvPr>
          <p:cNvSpPr txBox="1">
            <a:spLocks/>
          </p:cNvSpPr>
          <p:nvPr/>
        </p:nvSpPr>
        <p:spPr>
          <a:xfrm>
            <a:off x="296260" y="2877160"/>
            <a:ext cx="4275739" cy="137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>
                <a:solidFill>
                  <a:srgbClr val="00B0F0"/>
                </a:solidFill>
              </a:rPr>
              <a:t>Гунтур Сугиярто</a:t>
            </a:r>
            <a:br>
              <a:rPr lang="ru-RU" sz="2000">
                <a:solidFill>
                  <a:srgbClr val="00B0F0"/>
                </a:solidFill>
              </a:rPr>
            </a:br>
            <a:r>
              <a:rPr lang="ru-RU" sz="2000">
                <a:solidFill>
                  <a:srgbClr val="00B0F0"/>
                </a:solidFill>
              </a:rPr>
              <a:t>Главный экономист</a:t>
            </a:r>
            <a:br>
              <a:rPr lang="ru-RU" sz="2000">
                <a:solidFill>
                  <a:srgbClr val="00B0F0"/>
                </a:solidFill>
              </a:rPr>
            </a:br>
            <a:r>
              <a:rPr lang="ru-RU" sz="2000">
                <a:solidFill>
                  <a:srgbClr val="00B0F0"/>
                </a:solidFill>
              </a:rPr>
              <a:t>Управление регионального сотрудничества и координации операций, ДЦЗА, АБР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3F303A0-6AF5-4C4C-9ED4-98642EE50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235"/>
            <a:ext cx="5793640" cy="916230"/>
          </a:xfrm>
        </p:spPr>
        <p:txBody>
          <a:bodyPr>
            <a:noAutofit/>
          </a:bodyPr>
          <a:lstStyle/>
          <a:p>
            <a:r>
              <a:rPr kumimoji="0" lang="ru-RU" sz="1050" b="1" i="0" u="none" strike="noStrike" cap="none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</a:rPr>
              <a:t>Укрепление регионального сотрудничества в области развития навыков в рамках Программы ЦАРЭС: Основные </a:t>
            </a:r>
            <a:r>
              <a:rPr kumimoji="0" lang="ru-RU" sz="1050" b="1" i="0" u="none" strike="noStrike" cap="none" normalizeH="0" baseline="0" noProof="0" dirty="0">
                <a:ln>
                  <a:noFill/>
                </a:ln>
                <a:effectLst/>
                <a:uLnTx/>
                <a:uFillTx/>
              </a:rPr>
              <a:t>достижения, вызовы и возможности сотрудничества.</a:t>
            </a:r>
            <a:br>
              <a:rPr kumimoji="0" lang="ru-RU" sz="1050" i="0" u="none" strike="noStrike" cap="none" normalizeH="0" baseline="0" noProof="0" dirty="0">
                <a:ln>
                  <a:noFill/>
                </a:ln>
                <a:effectLst/>
                <a:uLnTx/>
                <a:uFillTx/>
              </a:rPr>
            </a:br>
            <a:r>
              <a:rPr kumimoji="0" lang="ru-RU" sz="100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ante garde"/>
                <a:ea typeface="Times New Roman" panose="02020603050405020304" pitchFamily="18" charset="0"/>
              </a:rPr>
              <a:t>Организационное совещание и  круглый стол с участием международных экспертов</a:t>
            </a:r>
            <a:br>
              <a:rPr kumimoji="0" lang="ru-RU" sz="100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ante garde"/>
                <a:ea typeface="Times New Roman" panose="02020603050405020304" pitchFamily="18" charset="0"/>
              </a:rPr>
            </a:br>
            <a:r>
              <a:rPr kumimoji="0" lang="ru-RU" sz="100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ante garde"/>
                <a:ea typeface="Times New Roman" panose="02020603050405020304" pitchFamily="18" charset="0"/>
              </a:rPr>
              <a:t>30–31 мая 2022, г. Тбилиси, Грузия </a:t>
            </a:r>
          </a:p>
        </p:txBody>
      </p:sp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D89DCB-A8C0-43D1-AD78-2C7E1B963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9785" y="1075320"/>
            <a:ext cx="7482545" cy="36342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3B9F8"/>
                </a:solidFill>
              </a:rPr>
              <a:t>Промежуточный результат 4: </a:t>
            </a:r>
            <a:r>
              <a:rPr lang="ru-RU" dirty="0">
                <a:solidFill>
                  <a:srgbClr val="03B9F8"/>
                </a:solidFill>
              </a:rPr>
              <a:t>Формирование базы данных и информационной системы рынка труда</a:t>
            </a:r>
          </a:p>
          <a:p>
            <a:pPr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</a:pPr>
            <a:r>
              <a:rPr lang="ru-RU" sz="1800" b="0" i="0" u="none" strike="noStrike" baseline="0" dirty="0">
                <a:solidFill>
                  <a:srgbClr val="000000"/>
                </a:solidFill>
                <a:latin typeface="Helvetica" panose="020B0604020202020204" pitchFamily="34" charset="0"/>
              </a:rPr>
              <a:t>способствовать проведению регулярных и комплексных оценок по вопросам занятости и рынка труда, в том числе социальной защиты и мобильности навыков, чтобы внести свой вклад в процесс принятия научно-обоснованных решений путем предоставления ключевой информации о рынке труда и характеристиках труда в разных странах.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1237F8-3B04-4BBA-8CB7-7C0EC4B28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400" y="5256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Промежуточные результаты, </a:t>
            </a:r>
            <a:r>
              <a:rPr lang="ru-RU" sz="4000" dirty="0"/>
              <a:t>методы</a:t>
            </a:r>
            <a:r>
              <a:rPr lang="ru-RU" dirty="0"/>
              <a:t> и мероприятия</a:t>
            </a:r>
          </a:p>
        </p:txBody>
      </p:sp>
    </p:spTree>
    <p:extLst>
      <p:ext uri="{BB962C8B-B14F-4D97-AF65-F5344CB8AC3E}">
        <p14:creationId xmlns:p14="http://schemas.microsoft.com/office/powerpoint/2010/main" val="1191289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A30D51-29E9-4C68-9D8F-03DD0B81C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Этапы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1E041F51-6E58-4BA0-BD0D-B6745FD829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0910146"/>
              </p:ext>
            </p:extLst>
          </p:nvPr>
        </p:nvGraphicFramePr>
        <p:xfrm>
          <a:off x="601670" y="1197405"/>
          <a:ext cx="7482545" cy="33648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44675">
                  <a:extLst>
                    <a:ext uri="{9D8B030D-6E8A-4147-A177-3AD203B41FA5}">
                      <a16:colId xmlns:a16="http://schemas.microsoft.com/office/drawing/2014/main" val="4151652538"/>
                    </a:ext>
                  </a:extLst>
                </a:gridCol>
                <a:gridCol w="2137870">
                  <a:extLst>
                    <a:ext uri="{9D8B030D-6E8A-4147-A177-3AD203B41FA5}">
                      <a16:colId xmlns:a16="http://schemas.microsoft.com/office/drawing/2014/main" val="2236272614"/>
                    </a:ext>
                  </a:extLst>
                </a:gridCol>
              </a:tblGrid>
              <a:tr h="460864"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Мероприятие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Этапы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71520108"/>
                  </a:ext>
                </a:extLst>
              </a:tr>
              <a:tr h="686593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 Укрепление стандартизации и гармонизации в высшем образовании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3кв 2022–2кв 2024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71613788"/>
                  </a:ext>
                </a:extLst>
              </a:tr>
              <a:tr h="686593">
                <a:tc>
                  <a:txBody>
                    <a:bodyPr/>
                    <a:lstStyle/>
                    <a:p>
                      <a:pPr marL="800100" lvl="1" indent="-342900"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 Налаживание сотрудничества по разным программам с ведущими университетами, в том числе из Японии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3кв 2022– 1кв 2024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61588640"/>
                  </a:ext>
                </a:extLst>
              </a:tr>
              <a:tr h="686593">
                <a:tc>
                  <a:txBody>
                    <a:bodyPr/>
                    <a:lstStyle/>
                    <a:p>
                      <a:pPr marL="800100" lvl="1" indent="-342900"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1.2. Создание межведомственной рабочей группы по 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стандартиизации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и гармонизации высшего образования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4кв 2022– 4кв 2022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24594032"/>
                  </a:ext>
                </a:extLst>
              </a:tr>
              <a:tr h="380752">
                <a:tc>
                  <a:txBody>
                    <a:bodyPr/>
                    <a:lstStyle/>
                    <a:p>
                      <a:pPr marL="800100" lvl="1" indent="-342900"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 Инициирование создания университетской сети в регионе ЦАРЭС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4кв 2022– 4кв 2023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65908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9005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A30D51-29E9-4C68-9D8F-03DD0B81C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1E041F51-6E58-4BA0-BD0D-B6745FD829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2592659"/>
              </p:ext>
            </p:extLst>
          </p:nvPr>
        </p:nvGraphicFramePr>
        <p:xfrm>
          <a:off x="601670" y="1063229"/>
          <a:ext cx="7635250" cy="3791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7381">
                  <a:extLst>
                    <a:ext uri="{9D8B030D-6E8A-4147-A177-3AD203B41FA5}">
                      <a16:colId xmlns:a16="http://schemas.microsoft.com/office/drawing/2014/main" val="4151652538"/>
                    </a:ext>
                  </a:extLst>
                </a:gridCol>
                <a:gridCol w="2137869">
                  <a:extLst>
                    <a:ext uri="{9D8B030D-6E8A-4147-A177-3AD203B41FA5}">
                      <a16:colId xmlns:a16="http://schemas.microsoft.com/office/drawing/2014/main" val="2236272614"/>
                    </a:ext>
                  </a:extLst>
                </a:gridCol>
              </a:tblGrid>
              <a:tr h="447964"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Мероприятие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Этапы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971520108"/>
                  </a:ext>
                </a:extLst>
              </a:tr>
              <a:tr h="668017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 Укрепление стандартизации и гармонизации технического и профессионального образования и обучения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3кв 2022–2кв 2024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71613788"/>
                  </a:ext>
                </a:extLst>
              </a:tr>
              <a:tr h="570686">
                <a:tc>
                  <a:txBody>
                    <a:bodyPr/>
                    <a:lstStyle/>
                    <a:p>
                      <a:pPr marL="800100" indent="-339725"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 Разработка инструментариев для профессионалов в области туризма и других отдельных профессий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1кв 2023– 1кв 2024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61588640"/>
                  </a:ext>
                </a:extLst>
              </a:tr>
              <a:tr h="852121">
                <a:tc>
                  <a:txBody>
                    <a:bodyPr/>
                    <a:lstStyle/>
                    <a:p>
                      <a:pPr marL="744538" indent="-284163"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 Создание сетей учреждений ТиПО и двусторонней и/или региональной системы стандартизации для отдельных профессий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4кв 2022– 4кв 2024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24594032"/>
                  </a:ext>
                </a:extLst>
              </a:tr>
              <a:tr h="668017">
                <a:tc>
                  <a:txBody>
                    <a:bodyPr/>
                    <a:lstStyle/>
                    <a:p>
                      <a:pPr marL="744538" indent="-284163"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 Заключение институциональных договоренностей посредством двустороннего и/или регионального рамочного соглашения.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4кв 2022– 4кв 2023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65908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2514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A30D51-29E9-4C68-9D8F-03DD0B81C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1E041F51-6E58-4BA0-BD0D-B6745FD829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6164375"/>
              </p:ext>
            </p:extLst>
          </p:nvPr>
        </p:nvGraphicFramePr>
        <p:xfrm>
          <a:off x="601670" y="1044700"/>
          <a:ext cx="7787955" cy="36469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7082">
                  <a:extLst>
                    <a:ext uri="{9D8B030D-6E8A-4147-A177-3AD203B41FA5}">
                      <a16:colId xmlns:a16="http://schemas.microsoft.com/office/drawing/2014/main" val="4151652538"/>
                    </a:ext>
                  </a:extLst>
                </a:gridCol>
                <a:gridCol w="2290873">
                  <a:extLst>
                    <a:ext uri="{9D8B030D-6E8A-4147-A177-3AD203B41FA5}">
                      <a16:colId xmlns:a16="http://schemas.microsoft.com/office/drawing/2014/main" val="2236272614"/>
                    </a:ext>
                  </a:extLst>
                </a:gridCol>
              </a:tblGrid>
              <a:tr h="4902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Мероприятие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Этапы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971520108"/>
                  </a:ext>
                </a:extLst>
              </a:tr>
              <a:tr h="38905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 Улучшение управления и регулирования системами найма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4кв 2022–2кв 2024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71613788"/>
                  </a:ext>
                </a:extLst>
              </a:tr>
              <a:tr h="1045589">
                <a:tc>
                  <a:txBody>
                    <a:bodyPr/>
                    <a:lstStyle/>
                    <a:p>
                      <a:pPr marL="800100" indent="-339725"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 Анализ законов и нормативных актов, регулирующих деятельность частных агентств по трудоустройству, межправительственных и межкорпоративных схем, в том числе выделение отдельных тематических исследований для их улучшения в будущем.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4кв 2022–2кв 2024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61588640"/>
                  </a:ext>
                </a:extLst>
              </a:tr>
              <a:tr h="38905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 Формирование базы данных и информационной системы рынка труда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4кв 2022– 4кв 2024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24594032"/>
                  </a:ext>
                </a:extLst>
              </a:tr>
              <a:tr h="1045589">
                <a:tc>
                  <a:txBody>
                    <a:bodyPr/>
                    <a:lstStyle/>
                    <a:p>
                      <a:pPr marL="800100" indent="-339725"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 Проведение комплексной оценки или анализа политики на рынке труда и профессий в регионе, включая рынок труда и мобильность, политику найма и социальную защиту.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4кв 2022– 4кв 2024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65908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8328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127159-A12B-47DA-BCB5-2A06E52D3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55" y="1063228"/>
            <a:ext cx="9000445" cy="4080271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Приглашение к представлению докладов для совместных исследований между университетами в регионе ЦАРЭС по ключевым темам: (i) повышение устойчивости и инклюзивности экономики (т. е. эффективное и надежное восстановление после  пандемии) и (</a:t>
            </a:r>
            <a:r>
              <a:rPr lang="ru-RU" dirty="0" err="1"/>
              <a:t>ii</a:t>
            </a:r>
            <a:r>
              <a:rPr lang="ru-RU" dirty="0"/>
              <a:t>) улучшение общей системы миграции для более эффективного использования рабочей силы ЦАРЭС.</a:t>
            </a:r>
          </a:p>
          <a:p>
            <a:r>
              <a:rPr lang="ru-RU" dirty="0"/>
              <a:t>Создание </a:t>
            </a:r>
            <a:r>
              <a:rPr lang="ru-RU" dirty="0" err="1"/>
              <a:t>межстрановой</a:t>
            </a:r>
            <a:r>
              <a:rPr lang="ru-RU" dirty="0"/>
              <a:t> межведомственной рабочей группы, состоящей из профессионалов (женщин и мужчин) в области стандартизации и гармонизации высшего образования</a:t>
            </a:r>
          </a:p>
          <a:p>
            <a:r>
              <a:rPr lang="ru-RU" dirty="0"/>
              <a:t>Подготовка двусторонних и/или региональных рамок стандартизации и гармонизации высшего образования.</a:t>
            </a:r>
          </a:p>
          <a:p>
            <a:r>
              <a:rPr lang="ru-RU" dirty="0"/>
              <a:t>Подготовка Меморандума о взаимопонимании/соглашения между двумя или более региональными университетами по программам обмена степенями, преподавателями или студентами и/или программы стандартизации квалификаций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75B901-D5F4-4F96-92B5-3EFE9AA2F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Следующие шаги</a:t>
            </a:r>
          </a:p>
        </p:txBody>
      </p:sp>
    </p:spTree>
    <p:extLst>
      <p:ext uri="{BB962C8B-B14F-4D97-AF65-F5344CB8AC3E}">
        <p14:creationId xmlns:p14="http://schemas.microsoft.com/office/powerpoint/2010/main" val="263259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127159-A12B-47DA-BCB5-2A06E52D3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65" y="1502815"/>
            <a:ext cx="8246070" cy="213787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/>
              <a:t>Спасибо!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75B901-D5F4-4F96-92B5-3EFE9AA2F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1937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8470"/>
            <a:ext cx="8246070" cy="763525"/>
          </a:xfrm>
        </p:spPr>
        <p:txBody>
          <a:bodyPr>
            <a:normAutofit/>
          </a:bodyPr>
          <a:lstStyle/>
          <a:p>
            <a:r>
              <a:rPr lang="ru-RU">
                <a:solidFill>
                  <a:schemeClr val="bg1"/>
                </a:solidFill>
              </a:rPr>
              <a:t>Содержание презентации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48965" y="1044700"/>
            <a:ext cx="8246070" cy="3664918"/>
          </a:xfrm>
        </p:spPr>
        <p:txBody>
          <a:bodyPr>
            <a:normAutofit lnSpcReduction="10000"/>
          </a:bodyPr>
          <a:lstStyle/>
          <a:p>
            <a:r>
              <a:rPr lang="ru-RU"/>
              <a:t>Справочная информация</a:t>
            </a:r>
          </a:p>
          <a:p>
            <a:r>
              <a:rPr lang="ru-RU"/>
              <a:t>Техническая помощь (ТП)</a:t>
            </a:r>
          </a:p>
          <a:p>
            <a:pPr lvl="1"/>
            <a:r>
              <a:rPr lang="ru-RU"/>
              <a:t>Задачи</a:t>
            </a:r>
          </a:p>
          <a:p>
            <a:pPr lvl="1"/>
            <a:r>
              <a:rPr lang="ru-RU"/>
              <a:t>Воздействие и конечный результат</a:t>
            </a:r>
          </a:p>
          <a:p>
            <a:pPr lvl="1"/>
            <a:r>
              <a:rPr lang="ru-RU"/>
              <a:t>Ключевые мероприятия</a:t>
            </a:r>
          </a:p>
          <a:p>
            <a:pPr lvl="1"/>
            <a:r>
              <a:rPr lang="ru-RU"/>
              <a:t>Этапы</a:t>
            </a:r>
          </a:p>
          <a:p>
            <a:pPr lvl="1"/>
            <a:r>
              <a:rPr lang="ru-RU"/>
              <a:t>Следующие шаги</a:t>
            </a:r>
          </a:p>
          <a:p>
            <a:pPr lvl="1"/>
            <a:endParaRPr lang="en-US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8C75D8-7CB8-48B2-8F50-AE33662A5F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Часть кластера человеческого развития: Стратегические рамки ЦАРЭС-2030</a:t>
            </a:r>
          </a:p>
          <a:p>
            <a:r>
              <a:rPr lang="ru-RU" dirty="0"/>
              <a:t>Продолжение работы на основе рекомендаций предпроектного исследования 2019 года, в котором Секретариат ЦАРЭС рекомендует поэтапный подход: </a:t>
            </a:r>
          </a:p>
          <a:p>
            <a:pPr lvl="2"/>
            <a:r>
              <a:rPr lang="ru-RU" dirty="0"/>
              <a:t>Ближайшее будущее: создание региональных экспертных групп по совершенствованию стандартов качества и гармонизации, академической и профессиональной мобильности и информации о рынке труда.</a:t>
            </a:r>
          </a:p>
          <a:p>
            <a:pPr lvl="2"/>
            <a:r>
              <a:rPr lang="ru-RU" dirty="0"/>
              <a:t>В долгосрочной перспективе: формирование отраслевого комитета и стратегических рамок регионального сотрудничества и финансирования инвестиций. 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EE9B07-A8F4-488C-B417-244B73582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>
                <a:solidFill>
                  <a:schemeClr val="bg1"/>
                </a:solidFill>
              </a:rPr>
              <a:t>Справочная информация</a:t>
            </a:r>
          </a:p>
        </p:txBody>
      </p:sp>
    </p:spTree>
    <p:extLst>
      <p:ext uri="{BB962C8B-B14F-4D97-AF65-F5344CB8AC3E}">
        <p14:creationId xmlns:p14="http://schemas.microsoft.com/office/powerpoint/2010/main" val="1000399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929780-EB5E-43B6-81D4-C99B85A10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730" y="1063229"/>
            <a:ext cx="8246070" cy="3664918"/>
          </a:xfrm>
        </p:spPr>
        <p:txBody>
          <a:bodyPr>
            <a:normAutofit fontScale="92500"/>
          </a:bodyPr>
          <a:lstStyle/>
          <a:p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</a:rPr>
              <a:t>Растущие потери рабочих мест по мере того приближения стран к Индустрии 4.0.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</a:rPr>
              <a:t>Долгосрочные последствия пандемии Covid-19 для рынка труда, поскольку десятки миллионов рабочих мест во всем мире были потеряны навсегда, коренным образом изменив то, как многие из нас работают.</a:t>
            </a:r>
          </a:p>
          <a:p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</a:rPr>
              <a:t>Необходимо обеспечить конкурентоспособность стран-членов ЦАРЭС посредством повышения качества рабочей силы</a:t>
            </a:r>
          </a:p>
          <a:p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</a:rPr>
              <a:t>Риск остаться позади, поскольку талантливая рабочая сила региона навсегда уезжает работать в другие страны. </a:t>
            </a:r>
          </a:p>
          <a:p>
            <a:r>
              <a:rPr lang="ru-RU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Активная региональная политика, направленная на повышение качества рабочей силы и содействие мобильности навыков для поддержки распространения и признания навыков, может снизить этот риск.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B6DE5B-F15E-45AF-92EA-FD4E71403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>
                <a:solidFill>
                  <a:schemeClr val="bg1"/>
                </a:solidFill>
              </a:rPr>
              <a:t>Обоснование ТП</a:t>
            </a:r>
          </a:p>
        </p:txBody>
      </p:sp>
    </p:spTree>
    <p:extLst>
      <p:ext uri="{BB962C8B-B14F-4D97-AF65-F5344CB8AC3E}">
        <p14:creationId xmlns:p14="http://schemas.microsoft.com/office/powerpoint/2010/main" val="295199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63F1BB-854E-4B96-B75C-E7655E7A36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ТП будет способствовать улучшению в четырех ключевых областях: </a:t>
            </a:r>
          </a:p>
          <a:p>
            <a:pPr marL="800100">
              <a:buFont typeface="Wingdings" panose="05000000000000000000" pitchFamily="2" charset="2"/>
              <a:buChar char="Ø"/>
            </a:pPr>
            <a:r>
              <a:rPr lang="ru-RU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Стандартизация и гармонизация в высшем образовании, </a:t>
            </a:r>
          </a:p>
          <a:p>
            <a:pPr marL="800100">
              <a:buFont typeface="Wingdings" panose="05000000000000000000" pitchFamily="2" charset="2"/>
              <a:buChar char="Ø"/>
            </a:pPr>
            <a:r>
              <a:rPr lang="ru-RU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Стандартизация и гармонизация в </a:t>
            </a:r>
            <a:r>
              <a:rPr lang="ru-RU" sz="18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ТиПО</a:t>
            </a:r>
            <a:r>
              <a:rPr lang="ru-RU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, </a:t>
            </a:r>
          </a:p>
          <a:p>
            <a:pPr marL="800100">
              <a:buFont typeface="Wingdings" panose="05000000000000000000" pitchFamily="2" charset="2"/>
              <a:buChar char="Ø"/>
            </a:pPr>
            <a:r>
              <a:rPr lang="ru-RU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Управление и регулирование систем найма, и </a:t>
            </a:r>
          </a:p>
          <a:p>
            <a:pPr marL="800100">
              <a:buFont typeface="Wingdings" panose="05000000000000000000" pitchFamily="2" charset="2"/>
              <a:buChar char="Ø"/>
            </a:pPr>
            <a:r>
              <a:rPr lang="ru-RU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Развитие базы данных и информационной системы рынка труда </a:t>
            </a:r>
          </a:p>
          <a:p>
            <a:pPr marL="0" indent="0">
              <a:buNone/>
            </a:pPr>
            <a:r>
              <a:rPr lang="ru-RU" sz="1800" dirty="0">
                <a:effectLst/>
              </a:rPr>
              <a:t>Основное внимание ТП направлено на совершенствование </a:t>
            </a:r>
            <a:r>
              <a:rPr lang="ru-RU" sz="1800" b="1" dirty="0">
                <a:effectLst/>
              </a:rPr>
              <a:t>систем и управления на страновом и региональном уровнях</a:t>
            </a:r>
            <a:r>
              <a:rPr lang="ru-RU" sz="1800" dirty="0">
                <a:effectLst/>
              </a:rPr>
              <a:t> с учетом передового мирового опыта, разнообразия и географического контекста стран, а также повесток дня стран, запросов ключевых заинтересованных сторон по результатам предыдущих консультаций, и других предыдущих и текущих инициатив, чтобы обеспечить активное участие и синергию, избегая при этом дублирования.</a:t>
            </a:r>
            <a:r>
              <a:rPr lang="ru-RU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A661E9-415C-4F8E-8766-FE7D75EFD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>
                <a:solidFill>
                  <a:schemeClr val="bg1"/>
                </a:solidFill>
              </a:rPr>
              <a:t>Задачи</a:t>
            </a:r>
          </a:p>
        </p:txBody>
      </p:sp>
    </p:spTree>
    <p:extLst>
      <p:ext uri="{BB962C8B-B14F-4D97-AF65-F5344CB8AC3E}">
        <p14:creationId xmlns:p14="http://schemas.microsoft.com/office/powerpoint/2010/main" val="4096781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96725A-F3C8-4419-AD80-305585B9A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05979"/>
            <a:ext cx="8848655" cy="857250"/>
          </a:xfrm>
        </p:spPr>
        <p:txBody>
          <a:bodyPr/>
          <a:lstStyle/>
          <a:p>
            <a:r>
              <a:rPr lang="ru-RU" dirty="0"/>
              <a:t>Воздействие и конечный результат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EB96F96-089C-452E-8CA2-3E202D44A4ED}"/>
              </a:ext>
            </a:extLst>
          </p:cNvPr>
          <p:cNvGrpSpPr/>
          <p:nvPr/>
        </p:nvGrpSpPr>
        <p:grpSpPr>
          <a:xfrm>
            <a:off x="583188" y="1063229"/>
            <a:ext cx="8542330" cy="3512215"/>
            <a:chOff x="549613" y="1600200"/>
            <a:chExt cx="8542330" cy="498092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4929E02-F5E1-4C9F-823C-2B44E056B4A3}"/>
                </a:ext>
              </a:extLst>
            </p:cNvPr>
            <p:cNvSpPr/>
            <p:nvPr/>
          </p:nvSpPr>
          <p:spPr>
            <a:xfrm>
              <a:off x="549613" y="1600200"/>
              <a:ext cx="3762570" cy="1267200"/>
            </a:xfrm>
            <a:custGeom>
              <a:avLst/>
              <a:gdLst>
                <a:gd name="connsiteX0" fmla="*/ 0 w 3762570"/>
                <a:gd name="connsiteY0" fmla="*/ 0 h 1267200"/>
                <a:gd name="connsiteX1" fmla="*/ 3762570 w 3762570"/>
                <a:gd name="connsiteY1" fmla="*/ 0 h 1267200"/>
                <a:gd name="connsiteX2" fmla="*/ 3762570 w 3762570"/>
                <a:gd name="connsiteY2" fmla="*/ 1267200 h 1267200"/>
                <a:gd name="connsiteX3" fmla="*/ 0 w 3762570"/>
                <a:gd name="connsiteY3" fmla="*/ 1267200 h 1267200"/>
                <a:gd name="connsiteX4" fmla="*/ 0 w 3762570"/>
                <a:gd name="connsiteY4" fmla="*/ 0 h 126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2570" h="1267200">
                  <a:moveTo>
                    <a:pt x="0" y="0"/>
                  </a:moveTo>
                  <a:lnTo>
                    <a:pt x="3762570" y="0"/>
                  </a:lnTo>
                  <a:lnTo>
                    <a:pt x="3762570" y="1267200"/>
                  </a:lnTo>
                  <a:lnTo>
                    <a:pt x="0" y="1267200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9136" tIns="113792" rIns="199136" bIns="113792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800" b="1" u="none"/>
                <a:t>Воздействие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577181B-52AC-4965-BBC2-B7FAA4FB6A69}"/>
                </a:ext>
              </a:extLst>
            </p:cNvPr>
            <p:cNvSpPr/>
            <p:nvPr/>
          </p:nvSpPr>
          <p:spPr>
            <a:xfrm>
              <a:off x="552825" y="2800508"/>
              <a:ext cx="3762570" cy="3752727"/>
            </a:xfrm>
            <a:custGeom>
              <a:avLst/>
              <a:gdLst>
                <a:gd name="connsiteX0" fmla="*/ 0 w 3762570"/>
                <a:gd name="connsiteY0" fmla="*/ 0 h 3130934"/>
                <a:gd name="connsiteX1" fmla="*/ 3762570 w 3762570"/>
                <a:gd name="connsiteY1" fmla="*/ 0 h 3130934"/>
                <a:gd name="connsiteX2" fmla="*/ 3762570 w 3762570"/>
                <a:gd name="connsiteY2" fmla="*/ 3130934 h 3130934"/>
                <a:gd name="connsiteX3" fmla="*/ 0 w 3762570"/>
                <a:gd name="connsiteY3" fmla="*/ 3130934 h 3130934"/>
                <a:gd name="connsiteX4" fmla="*/ 0 w 3762570"/>
                <a:gd name="connsiteY4" fmla="*/ 0 h 3130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2570" h="3130934">
                  <a:moveTo>
                    <a:pt x="0" y="0"/>
                  </a:moveTo>
                  <a:lnTo>
                    <a:pt x="3762570" y="0"/>
                  </a:lnTo>
                  <a:lnTo>
                    <a:pt x="3762570" y="3130934"/>
                  </a:lnTo>
                  <a:lnTo>
                    <a:pt x="0" y="3130934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extrusionH="190500" prstMaterial="dkEdge">
              <a:bevelT w="120650" h="38100" prst="relaxedInset"/>
              <a:bevelB w="120650" h="57150" prst="relaxedInset"/>
              <a:contourClr>
                <a:schemeClr val="bg1"/>
              </a:contourClr>
            </a:sp3d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7348" tIns="117348" rIns="156464" bIns="176022" numCol="1" spcCol="1270" anchor="t" anchorCtr="0">
              <a:noAutofit/>
            </a:bodyPr>
            <a:lstStyle/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2000" dirty="0">
                  <a:latin typeface="+mj-lt"/>
                </a:rPr>
                <a:t>Улучшение человеческого развития за счет повышения качества, мобильности и производительности рабочей силы в странах ЦАРЭС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B2B6D6C-D3B8-4B0C-8083-A2B314DCD857}"/>
                </a:ext>
              </a:extLst>
            </p:cNvPr>
            <p:cNvSpPr/>
            <p:nvPr/>
          </p:nvSpPr>
          <p:spPr>
            <a:xfrm>
              <a:off x="4805956" y="1600200"/>
              <a:ext cx="4285986" cy="1267200"/>
            </a:xfrm>
            <a:custGeom>
              <a:avLst/>
              <a:gdLst>
                <a:gd name="connsiteX0" fmla="*/ 0 w 3970042"/>
                <a:gd name="connsiteY0" fmla="*/ 0 h 1267200"/>
                <a:gd name="connsiteX1" fmla="*/ 3970042 w 3970042"/>
                <a:gd name="connsiteY1" fmla="*/ 0 h 1267200"/>
                <a:gd name="connsiteX2" fmla="*/ 3970042 w 3970042"/>
                <a:gd name="connsiteY2" fmla="*/ 1267200 h 1267200"/>
                <a:gd name="connsiteX3" fmla="*/ 0 w 3970042"/>
                <a:gd name="connsiteY3" fmla="*/ 1267200 h 1267200"/>
                <a:gd name="connsiteX4" fmla="*/ 0 w 3970042"/>
                <a:gd name="connsiteY4" fmla="*/ 0 h 126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0042" h="1267200">
                  <a:moveTo>
                    <a:pt x="0" y="0"/>
                  </a:moveTo>
                  <a:lnTo>
                    <a:pt x="3970042" y="0"/>
                  </a:lnTo>
                  <a:lnTo>
                    <a:pt x="3970042" y="1267200"/>
                  </a:lnTo>
                  <a:lnTo>
                    <a:pt x="0" y="1267200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9136" tIns="113792" rIns="199136" bIns="113792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800" b="1" u="none" dirty="0"/>
                <a:t>Конечный результат</a:t>
              </a: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D67C662-CC83-42FA-811C-CAFC606B9667}"/>
                </a:ext>
              </a:extLst>
            </p:cNvPr>
            <p:cNvSpPr/>
            <p:nvPr/>
          </p:nvSpPr>
          <p:spPr>
            <a:xfrm>
              <a:off x="4805957" y="2828402"/>
              <a:ext cx="4285986" cy="3752727"/>
            </a:xfrm>
            <a:custGeom>
              <a:avLst/>
              <a:gdLst>
                <a:gd name="connsiteX0" fmla="*/ 0 w 3970042"/>
                <a:gd name="connsiteY0" fmla="*/ 0 h 3093744"/>
                <a:gd name="connsiteX1" fmla="*/ 3970042 w 3970042"/>
                <a:gd name="connsiteY1" fmla="*/ 0 h 3093744"/>
                <a:gd name="connsiteX2" fmla="*/ 3970042 w 3970042"/>
                <a:gd name="connsiteY2" fmla="*/ 3093744 h 3093744"/>
                <a:gd name="connsiteX3" fmla="*/ 0 w 3970042"/>
                <a:gd name="connsiteY3" fmla="*/ 3093744 h 3093744"/>
                <a:gd name="connsiteX4" fmla="*/ 0 w 3970042"/>
                <a:gd name="connsiteY4" fmla="*/ 0 h 3093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0042" h="3093744">
                  <a:moveTo>
                    <a:pt x="0" y="0"/>
                  </a:moveTo>
                  <a:lnTo>
                    <a:pt x="3970042" y="0"/>
                  </a:lnTo>
                  <a:lnTo>
                    <a:pt x="3970042" y="3093744"/>
                  </a:lnTo>
                  <a:lnTo>
                    <a:pt x="0" y="3093744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extrusionH="190500" prstMaterial="dkEdge">
              <a:bevelT w="120650" h="38100" prst="relaxedInset"/>
              <a:bevelB w="120650" h="57150" prst="relaxedInset"/>
              <a:contourClr>
                <a:schemeClr val="bg1"/>
              </a:contourClr>
            </a:sp3d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7348" tIns="117348" rIns="156464" bIns="176022" numCol="1" spcCol="1270" anchor="t" anchorCtr="0">
              <a:noAutofit/>
            </a:bodyPr>
            <a:lstStyle/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2000" dirty="0">
                  <a:latin typeface="+mj-lt"/>
                </a:rPr>
                <a:t>Укрепление регионального сотрудничества и интеграции в регионе ЦАРЭС за счет более эффективного использования и распределения человеческих ресурсов в соответствии со Стратегией ЦАРЭС-2030 и Операционным планом Стратегии-2030</a:t>
              </a:r>
            </a:p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2000" kern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6324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D89DCB-A8C0-43D1-AD78-2C7E1B963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938" y="1197405"/>
            <a:ext cx="8507802" cy="366492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3600" b="1" dirty="0">
                <a:solidFill>
                  <a:srgbClr val="03B9F8"/>
                </a:solidFill>
              </a:rPr>
              <a:t>Промежуточный результат 1: </a:t>
            </a:r>
            <a:r>
              <a:rPr lang="ru-RU" sz="3600" dirty="0">
                <a:solidFill>
                  <a:srgbClr val="03B9F8"/>
                </a:solidFill>
              </a:rPr>
              <a:t>Укрепление стандартизации и гармонизации в высшем образовании </a:t>
            </a:r>
          </a:p>
          <a:p>
            <a:pPr marL="858838" lvl="1" indent="-401638">
              <a:buBlip>
                <a:blip r:embed="rId2"/>
              </a:buBlip>
            </a:pPr>
            <a:r>
              <a:rPr lang="ru-RU" sz="2300" dirty="0"/>
              <a:t>сотрудничество между университетами региона ЦАРЭС и ведущими университетами Японии и/или остального мира; </a:t>
            </a:r>
          </a:p>
          <a:p>
            <a:pPr marL="858838" lvl="1" indent="-398463">
              <a:buBlip>
                <a:blip r:embed="rId2"/>
              </a:buBlip>
            </a:pPr>
            <a:r>
              <a:rPr lang="ru-RU" sz="2300" dirty="0"/>
              <a:t>создание </a:t>
            </a:r>
            <a:r>
              <a:rPr lang="ru-RU" sz="2300" dirty="0" err="1"/>
              <a:t>межстрановой</a:t>
            </a:r>
            <a:r>
              <a:rPr lang="ru-RU" sz="2300" dirty="0"/>
              <a:t> межведомственной рабочей группы, состоящей из профессионалов (женщин и мужчин) в сфере высшего образования; а также </a:t>
            </a:r>
          </a:p>
          <a:p>
            <a:pPr marL="858838" lvl="1" indent="-401638">
              <a:buBlip>
                <a:blip r:embed="rId2"/>
              </a:buBlip>
            </a:pPr>
            <a:r>
              <a:rPr lang="ru-RU" sz="2300" dirty="0"/>
              <a:t>разработка двусторонних и/или региональных рамок стандартизации и гармонизации высшего образования.</a:t>
            </a:r>
          </a:p>
          <a:p>
            <a:pPr marL="858838" lvl="1" indent="-401638">
              <a:buBlip>
                <a:blip r:embed="rId2"/>
              </a:buBlip>
            </a:pPr>
            <a:r>
              <a:rPr lang="ru-RU" sz="2300" dirty="0"/>
              <a:t>формирование инициативы региональной сети университетов;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1237F8-3B04-4BBA-8CB7-7C0EC4B28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66" y="0"/>
            <a:ext cx="8660507" cy="857250"/>
          </a:xfrm>
        </p:spPr>
        <p:txBody>
          <a:bodyPr>
            <a:noAutofit/>
          </a:bodyPr>
          <a:lstStyle/>
          <a:p>
            <a:r>
              <a:rPr lang="ru-RU" sz="4000" dirty="0"/>
              <a:t>Промежуточные результаты, методы и мероприятия</a:t>
            </a:r>
          </a:p>
        </p:txBody>
      </p:sp>
    </p:spTree>
    <p:extLst>
      <p:ext uri="{BB962C8B-B14F-4D97-AF65-F5344CB8AC3E}">
        <p14:creationId xmlns:p14="http://schemas.microsoft.com/office/powerpoint/2010/main" val="954408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D89DCB-A8C0-43D1-AD78-2C7E1B963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65" y="1075320"/>
            <a:ext cx="8237835" cy="3481595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z="7000" b="1" dirty="0">
                <a:solidFill>
                  <a:srgbClr val="03B9F8"/>
                </a:solidFill>
              </a:rPr>
              <a:t>Промежуточный результат 2: </a:t>
            </a:r>
            <a:r>
              <a:rPr lang="ru-RU" sz="7000" dirty="0">
                <a:solidFill>
                  <a:srgbClr val="03B9F8"/>
                </a:solidFill>
              </a:rPr>
              <a:t>Укрепление стандартизации и гармонизации в </a:t>
            </a:r>
            <a:r>
              <a:rPr lang="ru-RU" sz="7000" dirty="0" err="1">
                <a:solidFill>
                  <a:srgbClr val="03B9F8"/>
                </a:solidFill>
              </a:rPr>
              <a:t>ТиПО</a:t>
            </a:r>
            <a:r>
              <a:rPr lang="ru-RU" sz="7000" dirty="0">
                <a:solidFill>
                  <a:srgbClr val="03B9F8"/>
                </a:solidFill>
              </a:rPr>
              <a:t> </a:t>
            </a:r>
          </a:p>
          <a:p>
            <a:pPr>
              <a:buBlip>
                <a:blip r:embed="rId2"/>
              </a:buBlip>
            </a:pPr>
            <a:r>
              <a:rPr lang="ru-RU" sz="4500" dirty="0"/>
              <a:t>сотрудничество с японскими и/или ведущими мировыми учреждениями, в том числе путем поощрения обмена преподавателями, студентами и стажерами, включая женщин и мужчин, а также дистанционного обучения; </a:t>
            </a:r>
          </a:p>
          <a:p>
            <a:pPr>
              <a:buBlip>
                <a:blip r:embed="rId2"/>
              </a:buBlip>
            </a:pPr>
            <a:r>
              <a:rPr lang="ru-RU" sz="4500" dirty="0"/>
              <a:t>набор учебных пособий для конкретных профессий, таких как профессионалы в области туризма и других профессий, отдающих предпочтение женщинам; </a:t>
            </a:r>
          </a:p>
          <a:p>
            <a:pPr>
              <a:buBlip>
                <a:blip r:embed="rId2"/>
              </a:buBlip>
            </a:pPr>
            <a:r>
              <a:rPr lang="ru-RU" sz="4500" dirty="0" err="1"/>
              <a:t>межстрановая</a:t>
            </a:r>
            <a:r>
              <a:rPr lang="ru-RU" sz="4500" dirty="0"/>
              <a:t> межведомственная рабочая группа, состоящая из профессионалов (женщин и мужчин) в сфере высшего образования; </a:t>
            </a:r>
          </a:p>
          <a:p>
            <a:pPr>
              <a:buBlip>
                <a:blip r:embed="rId2"/>
              </a:buBlip>
            </a:pPr>
            <a:r>
              <a:rPr lang="ru-RU" sz="4500" dirty="0"/>
              <a:t>двусторонние и/или региональные рамки стандартизации и гармонизации </a:t>
            </a:r>
            <a:r>
              <a:rPr lang="ru-RU" sz="4500" dirty="0" err="1"/>
              <a:t>ТиПО</a:t>
            </a:r>
            <a:r>
              <a:rPr lang="ru-RU" sz="4500" dirty="0"/>
              <a:t>; и </a:t>
            </a:r>
          </a:p>
          <a:p>
            <a:pPr>
              <a:buBlip>
                <a:blip r:embed="rId2"/>
              </a:buBlip>
            </a:pPr>
            <a:r>
              <a:rPr lang="ru-RU" sz="4500" dirty="0"/>
              <a:t>двусторонние и/или региональные соглашения об институциональном сотрудничестве по отдельным профессиям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1237F8-3B04-4BBA-8CB7-7C0EC4B28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55" y="-35352"/>
            <a:ext cx="8229600" cy="857250"/>
          </a:xfrm>
        </p:spPr>
        <p:txBody>
          <a:bodyPr>
            <a:noAutofit/>
          </a:bodyPr>
          <a:lstStyle/>
          <a:p>
            <a:r>
              <a:rPr lang="ru-RU" sz="4000" dirty="0"/>
              <a:t>Промежуточные результаты, методы и мероприятия</a:t>
            </a:r>
          </a:p>
        </p:txBody>
      </p:sp>
    </p:spTree>
    <p:extLst>
      <p:ext uri="{BB962C8B-B14F-4D97-AF65-F5344CB8AC3E}">
        <p14:creationId xmlns:p14="http://schemas.microsoft.com/office/powerpoint/2010/main" val="2315754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D89DCB-A8C0-43D1-AD78-2C7E1B963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260" y="1075320"/>
            <a:ext cx="8551480" cy="36342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3B9F8"/>
                </a:solidFill>
              </a:rPr>
              <a:t>Промежуточный результат 3: </a:t>
            </a:r>
            <a:r>
              <a:rPr lang="ru-RU" dirty="0">
                <a:solidFill>
                  <a:srgbClr val="03B9F8"/>
                </a:solidFill>
              </a:rPr>
              <a:t>Улучшение управления и регулирования системами найма </a:t>
            </a:r>
          </a:p>
          <a:p>
            <a:pPr algn="l"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</a:pPr>
            <a:r>
              <a:rPr lang="ru-RU" sz="1800" b="0" i="0" u="none" strike="noStrike" baseline="0" dirty="0">
                <a:solidFill>
                  <a:srgbClr val="000000"/>
                </a:solidFill>
                <a:latin typeface="Helvetica" panose="020B0604020202020204" pitchFamily="34" charset="0"/>
              </a:rPr>
              <a:t>провести комплексную оценку трансграничных правил и норм найма частных агентств по трудоустройству, межправительственных и межкорпоративных схем для более эффективной и прозрачной мобильности рабочей силы в регионе.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1237F8-3B04-4BBA-8CB7-7C0EC4B28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Autofit/>
          </a:bodyPr>
          <a:lstStyle/>
          <a:p>
            <a:r>
              <a:rPr lang="ru-RU" sz="4000"/>
              <a:t>Промежуточные результаты, методы и мероприятия</a:t>
            </a:r>
          </a:p>
        </p:txBody>
      </p:sp>
    </p:spTree>
    <p:extLst>
      <p:ext uri="{BB962C8B-B14F-4D97-AF65-F5344CB8AC3E}">
        <p14:creationId xmlns:p14="http://schemas.microsoft.com/office/powerpoint/2010/main" val="7463371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DB Project Document" ma:contentTypeID="0x010100A3BFD338C4D69F46BE33AA49AB50870100C520B00D8BB20C45814389052060F14C" ma:contentTypeVersion="21" ma:contentTypeDescription="" ma:contentTypeScope="" ma:versionID="58be340fe5619450d09685c0a5b7b67a">
  <xsd:schema xmlns:xsd="http://www.w3.org/2001/XMLSchema" xmlns:xs="http://www.w3.org/2001/XMLSchema" xmlns:p="http://schemas.microsoft.com/office/2006/metadata/properties" xmlns:ns2="c1fdd505-2570-46c2-bd04-3e0f2d874cf5" xmlns:ns3="cf371439-f430-41b1-8688-7ef6c47b85d0" xmlns:ns4="374793f7-8f2b-4177-9cc3-2a8d0cfae40f" targetNamespace="http://schemas.microsoft.com/office/2006/metadata/properties" ma:root="true" ma:fieldsID="4ba4e69ffd3f543ad970e0b458f0e8b3" ns2:_="" ns3:_="" ns4:_="">
    <xsd:import namespace="c1fdd505-2570-46c2-bd04-3e0f2d874cf5"/>
    <xsd:import namespace="cf371439-f430-41b1-8688-7ef6c47b85d0"/>
    <xsd:import namespace="374793f7-8f2b-4177-9cc3-2a8d0cfae40f"/>
    <xsd:element name="properties">
      <xsd:complexType>
        <xsd:sequence>
          <xsd:element name="documentManagement">
            <xsd:complexType>
              <xsd:all>
                <xsd:element ref="ns2:ADBDocumentDate" minOccurs="0"/>
                <xsd:element ref="ns2:ADBMonth" minOccurs="0"/>
                <xsd:element ref="ns2:ADBYear" minOccurs="0"/>
                <xsd:element ref="ns2:ADBAuthors" minOccurs="0"/>
                <xsd:element ref="ns2:ADBSourceLink" minOccurs="0"/>
                <xsd:element ref="ns2:ADBCirculatedLink" minOccurs="0"/>
                <xsd:element ref="ns2:a0d1b14b197747dfafc19f70ff45d4f6" minOccurs="0"/>
                <xsd:element ref="ns2:d01a0ce1b141461dbfb235a3ab729a2c" minOccurs="0"/>
                <xsd:element ref="ns2:TaxCatchAll" minOccurs="0"/>
                <xsd:element ref="ns2:hca2169e3b0945318411f30479ba40c8" minOccurs="0"/>
                <xsd:element ref="ns2:p030e467f78f45b4ae8f7e2c17ea4d82" minOccurs="0"/>
                <xsd:element ref="ns2:h00e4aaaf4624e24a7df7f06faa038c6" minOccurs="0"/>
                <xsd:element ref="ns2:d61536b25a8a4fedb48bb564279be82a" minOccurs="0"/>
                <xsd:element ref="ns2:j78542b1fffc4a1c84659474212e3133" minOccurs="0"/>
                <xsd:element ref="ns2:ADBDocumentTypeValue" minOccurs="0"/>
                <xsd:element ref="ns2:ia017ac09b1942648b563fe0b2b14d52" minOccurs="0"/>
                <xsd:element ref="ns2:h35d3bd3f16b4964a022bfaedf90233f" minOccurs="0"/>
                <xsd:element ref="ns2:kc098dd651dc4f4b9248417ab8ccab6f" minOccurs="0"/>
                <xsd:element ref="ns2:k985dbdc596c44d7acaf8184f33920f0" minOccurs="0"/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fdd505-2570-46c2-bd04-3e0f2d874cf5" elementFormDefault="qualified">
    <xsd:import namespace="http://schemas.microsoft.com/office/2006/documentManagement/types"/>
    <xsd:import namespace="http://schemas.microsoft.com/office/infopath/2007/PartnerControls"/>
    <xsd:element name="ADBDocumentDate" ma:index="3" nillable="true" ma:displayName="Document Date" ma:format="DateOnly" ma:internalName="ADBDocumentDate">
      <xsd:simpleType>
        <xsd:restriction base="dms:DateTime"/>
      </xsd:simpleType>
    </xsd:element>
    <xsd:element name="ADBMonth" ma:index="4" nillable="true" ma:displayName="Month" ma:format="Dropdown" ma:internalName="ADBMonth">
      <xsd:simpleType>
        <xsd:restriction base="dms:Choice">
          <xsd:enumeration value="01-Jan"/>
          <xsd:enumeration value="02-Feb"/>
          <xsd:enumeration value="03-Mar"/>
          <xsd:enumeration value="04-Apr"/>
          <xsd:enumeration value="05-May"/>
          <xsd:enumeration value="06-Jun"/>
          <xsd:enumeration value="07-Jul"/>
          <xsd:enumeration value="08-Aug"/>
          <xsd:enumeration value="09-Sep"/>
          <xsd:enumeration value="10-Oct"/>
          <xsd:enumeration value="11-Nov"/>
          <xsd:enumeration value="12-Dec"/>
        </xsd:restriction>
      </xsd:simpleType>
    </xsd:element>
    <xsd:element name="ADBYear" ma:index="5" nillable="true" ma:displayName="Year" ma:internalName="ADBYear">
      <xsd:simpleType>
        <xsd:restriction base="dms:Text">
          <xsd:maxLength value="4"/>
        </xsd:restriction>
      </xsd:simpleType>
    </xsd:element>
    <xsd:element name="ADBAuthors" ma:index="6" nillable="true" ma:displayName="Authors" ma:list="UserInfo" ma:SharePointGroup="0" ma:internalName="ADBAuthors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DBSourceLink" ma:index="16" nillable="true" ma:displayName="Source Link" ma:format="Hyperlink" ma:internalName="ADBSource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ADBCirculatedLink" ma:index="17" nillable="true" ma:displayName="Final Document Link" ma:format="Hyperlink" ma:internalName="ADBCirculated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a0d1b14b197747dfafc19f70ff45d4f6" ma:index="18" nillable="true" ma:taxonomy="true" ma:internalName="a0d1b14b197747dfafc19f70ff45d4f6" ma:taxonomyFieldName="ADBProjectDocumentType" ma:displayName="ADB Project Document Type" ma:default="" ma:fieldId="{a0d1b14b-1977-47df-afc1-9f70ff45d4f6}" ma:sspId="115af50e-efb3-4a0e-b425-875ff625e09e" ma:termSetId="14b53411-9553-454e-9031-2e4b08df825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01a0ce1b141461dbfb235a3ab729a2c" ma:index="19" nillable="true" ma:taxonomy="true" ma:internalName="d01a0ce1b141461dbfb235a3ab729a2c" ma:taxonomyFieldName="ADBSector" ma:displayName="Sector" ma:default="" ma:fieldId="{d01a0ce1-b141-461d-bfb2-35a3ab729a2c}" ma:sspId="115af50e-efb3-4a0e-b425-875ff625e09e" ma:termSetId="bae01210-cdc5-4479-86d7-616c28c0a9b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20" nillable="true" ma:displayName="Taxonomy Catch All Column" ma:hidden="true" ma:list="{386ab4f6-7bbe-4882-af96-60d4468885a4}" ma:internalName="TaxCatchAll" ma:showField="CatchAllData" ma:web="374793f7-8f2b-4177-9cc3-2a8d0cfae4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hca2169e3b0945318411f30479ba40c8" ma:index="21" nillable="true" ma:taxonomy="true" ma:internalName="hca2169e3b0945318411f30479ba40c8" ma:taxonomyFieldName="ADBProject" ma:displayName="Project" ma:default="" ma:fieldId="{1ca2169e-3b09-4531-8411-f30479ba40c8}" ma:sspId="115af50e-efb3-4a0e-b425-875ff625e09e" ma:termSetId="7a252312-03a3-44f4-bc5c-a08b11dfe2f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030e467f78f45b4ae8f7e2c17ea4d82" ma:index="22" nillable="true" ma:taxonomy="true" ma:internalName="p030e467f78f45b4ae8f7e2c17ea4d82" ma:taxonomyFieldName="ADBDocumentSecurity" ma:displayName="Document Security" ma:default="" ma:fieldId="{9030e467-f78f-45b4-ae8f-7e2c17ea4d82}" ma:sspId="115af50e-efb3-4a0e-b425-875ff625e09e" ma:termSetId="9b0b4686-afa9-4a02-bc15-8fbc99f1721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00e4aaaf4624e24a7df7f06faa038c6" ma:index="24" nillable="true" ma:taxonomy="true" ma:internalName="h00e4aaaf4624e24a7df7f06faa038c6" ma:taxonomyFieldName="ADBDocumentLanguage" ma:displayName="Document Language" ma:default="1;#English|16ac8743-31bb-43f8-9a73-533a041667d6" ma:fieldId="{100e4aaa-f462-4e24-a7df-7f06faa038c6}" ma:sspId="115af50e-efb3-4a0e-b425-875ff625e09e" ma:termSetId="fdf74959-6eb2-4689-a0fc-b9e1ab230b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61536b25a8a4fedb48bb564279be82a" ma:index="27" nillable="true" ma:taxonomy="true" ma:internalName="d61536b25a8a4fedb48bb564279be82a" ma:taxonomyFieldName="ADBDepartmentOwner" ma:displayName="Department Owner" ma:default="" ma:fieldId="{d61536b2-5a8a-4fed-b48b-b564279be82a}" ma:sspId="115af50e-efb3-4a0e-b425-875ff625e09e" ma:termSetId="b965cdb6-1071-4c6a-a9a3-189d53a950d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78542b1fffc4a1c84659474212e3133" ma:index="31" nillable="true" ma:taxonomy="true" ma:internalName="j78542b1fffc4a1c84659474212e3133" ma:taxonomyFieldName="ADBContentGroup" ma:displayName="Content Group" ma:default="2;#CWRD|6d71ff58-4882-4388-ab5c-218969b1e9c8" ma:fieldId="{378542b1-fffc-4a1c-8465-9474212e3133}" ma:taxonomyMulti="true" ma:sspId="115af50e-efb3-4a0e-b425-875ff625e09e" ma:termSetId="2a9ffbee-93a5-418b-bcdb-8d6817936e6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DBDocumentTypeValue" ma:index="32" nillable="true" ma:displayName="Document Type" ma:hidden="true" ma:internalName="ADBDocumentTypeValue" ma:readOnly="false">
      <xsd:simpleType>
        <xsd:restriction base="dms:Text">
          <xsd:maxLength value="255"/>
        </xsd:restriction>
      </xsd:simpleType>
    </xsd:element>
    <xsd:element name="ia017ac09b1942648b563fe0b2b14d52" ma:index="33" nillable="true" ma:taxonomy="true" ma:internalName="ia017ac09b1942648b563fe0b2b14d52" ma:taxonomyFieldName="ADBDivision" ma:displayName="Division" ma:default="" ma:fieldId="{2a017ac0-9b19-4264-8b56-3fe0b2b14d52}" ma:sspId="115af50e-efb3-4a0e-b425-875ff625e09e" ma:termSetId="d736278f-2140-40cc-b46b-6a0ab0de2d2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35d3bd3f16b4964a022bfaedf90233f" ma:index="34" nillable="true" ma:taxonomy="true" ma:internalName="h35d3bd3f16b4964a022bfaedf90233f" ma:taxonomyFieldName="ADBSubRegion" ma:displayName="Subregion" ma:default="" ma:fieldId="{135d3bd3-f16b-4964-a022-bfaedf90233f}" ma:taxonomyMulti="true" ma:sspId="115af50e-efb3-4a0e-b425-875ff625e09e" ma:termSetId="26887811-cbc8-440f-ae3c-476d537525b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c098dd651dc4f4b9248417ab8ccab6f" ma:index="36" nillable="true" ma:taxonomy="true" ma:internalName="kc098dd651dc4f4b9248417ab8ccab6f" ma:taxonomyFieldName="Segment" ma:displayName="Segment" ma:readOnly="false" ma:default="" ma:fieldId="{4c098dd6-51dc-4f4b-9248-417ab8ccab6f}" ma:sspId="115af50e-efb3-4a0e-b425-875ff625e09e" ma:termSetId="ca487498-3907-4013-84b5-72a7400220c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985dbdc596c44d7acaf8184f33920f0" ma:index="37" nillable="true" ma:taxonomy="true" ma:internalName="k985dbdc596c44d7acaf8184f33920f0" ma:taxonomyFieldName="ADBCountry" ma:displayName="Country" ma:default="" ma:fieldId="{4985dbdc-596c-44d7-acaf-8184f33920f0}" ma:sspId="115af50e-efb3-4a0e-b425-875ff625e09e" ma:termSetId="169202c7-46da-431e-ac86-348c41a1f49b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371439-f430-41b1-8688-7ef6c47b85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42" nillable="true" ma:displayName="Tags" ma:internalName="MediaServiceAutoTags" ma:readOnly="true">
      <xsd:simpleType>
        <xsd:restriction base="dms:Text"/>
      </xsd:simpleType>
    </xsd:element>
    <xsd:element name="MediaServiceOCR" ma:index="4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4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4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4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47" nillable="true" ma:displayName="Location" ma:internalName="MediaServiceLocation" ma:readOnly="true">
      <xsd:simpleType>
        <xsd:restriction base="dms:Text"/>
      </xsd:simpleType>
    </xsd:element>
    <xsd:element name="MediaServiceAutoKeyPoints" ma:index="4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5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52" nillable="true" ma:taxonomy="true" ma:internalName="lcf76f155ced4ddcb4097134ff3c332f" ma:taxonomyFieldName="MediaServiceImageTags" ma:displayName="Image Tags" ma:readOnly="false" ma:fieldId="{5cf76f15-5ced-4ddc-b409-7134ff3c332f}" ma:taxonomyMulti="true" ma:sspId="115af50e-efb3-4a0e-b425-875ff625e0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4793f7-8f2b-4177-9cc3-2a8d0cfae40f" elementFormDefault="qualified">
    <xsd:import namespace="http://schemas.microsoft.com/office/2006/documentManagement/types"/>
    <xsd:import namespace="http://schemas.microsoft.com/office/infopath/2007/PartnerControls"/>
    <xsd:element name="SharedWithUsers" ma:index="4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4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35" ma:displayName="Content Type"/>
        <xsd:element ref="dc:title" minOccurs="0" maxOccurs="1" ma:index="1" ma:displayName="Task Nam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115af50e-efb3-4a0e-b425-875ff625e09e" ContentTypeId="0x010100A3BFD338C4D69F46BE33AA49AB508701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61536b25a8a4fedb48bb564279be82a xmlns="c1fdd505-2570-46c2-bd04-3e0f2d874cf5">
      <Terms xmlns="http://schemas.microsoft.com/office/infopath/2007/PartnerControls">
        <TermInfo xmlns="http://schemas.microsoft.com/office/infopath/2007/PartnerControls">
          <TermName xmlns="http://schemas.microsoft.com/office/infopath/2007/PartnerControls">CWRD</TermName>
          <TermId xmlns="http://schemas.microsoft.com/office/infopath/2007/PartnerControls">6d71ff58-4882-4388-ab5c-218969b1e9c8</TermId>
        </TermInfo>
      </Terms>
    </d61536b25a8a4fedb48bb564279be82a>
    <TaxCatchAll xmlns="c1fdd505-2570-46c2-bd04-3e0f2d874cf5">
      <Value>18</Value>
      <Value>11</Value>
      <Value>4</Value>
      <Value>3</Value>
      <Value>2</Value>
      <Value>1</Value>
    </TaxCatchAll>
    <lcf76f155ced4ddcb4097134ff3c332f xmlns="cf371439-f430-41b1-8688-7ef6c47b85d0">
      <Terms xmlns="http://schemas.microsoft.com/office/infopath/2007/PartnerControls"/>
    </lcf76f155ced4ddcb4097134ff3c332f>
    <h35d3bd3f16b4964a022bfaedf90233f xmlns="c1fdd505-2570-46c2-bd04-3e0f2d874cf5">
      <Terms xmlns="http://schemas.microsoft.com/office/infopath/2007/PartnerControls">
        <TermInfo xmlns="http://schemas.microsoft.com/office/infopath/2007/PartnerControls">
          <TermName xmlns="http://schemas.microsoft.com/office/infopath/2007/PartnerControls">CAREC</TermName>
          <TermId xmlns="http://schemas.microsoft.com/office/infopath/2007/PartnerControls">815c4229-ad07-427a-8f71-a8b862b1014a</TermId>
        </TermInfo>
      </Terms>
    </h35d3bd3f16b4964a022bfaedf90233f>
    <a0d1b14b197747dfafc19f70ff45d4f6 xmlns="c1fdd505-2570-46c2-bd04-3e0f2d874cf5">
      <Terms xmlns="http://schemas.microsoft.com/office/infopath/2007/PartnerControls"/>
    </a0d1b14b197747dfafc19f70ff45d4f6>
    <h00e4aaaf4624e24a7df7f06faa038c6 xmlns="c1fdd505-2570-46c2-bd04-3e0f2d874cf5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English</TermName>
          <TermId xmlns="http://schemas.microsoft.com/office/infopath/2007/PartnerControls">16ac8743-31bb-43f8-9a73-533a041667d6</TermId>
        </TermInfo>
      </Terms>
    </h00e4aaaf4624e24a7df7f06faa038c6>
    <kc098dd651dc4f4b9248417ab8ccab6f xmlns="c1fdd505-2570-46c2-bd04-3e0f2d874cf5">
      <Terms xmlns="http://schemas.microsoft.com/office/infopath/2007/PartnerControls"/>
    </kc098dd651dc4f4b9248417ab8ccab6f>
    <d01a0ce1b141461dbfb235a3ab729a2c xmlns="c1fdd505-2570-46c2-bd04-3e0f2d874cf5">
      <Terms xmlns="http://schemas.microsoft.com/office/infopath/2007/PartnerControls"/>
    </d01a0ce1b141461dbfb235a3ab729a2c>
    <hca2169e3b0945318411f30479ba40c8 xmlns="c1fdd505-2570-46c2-bd04-3e0f2d874cf5">
      <Terms xmlns="http://schemas.microsoft.com/office/infopath/2007/PartnerControls"/>
    </hca2169e3b0945318411f30479ba40c8>
    <p030e467f78f45b4ae8f7e2c17ea4d82 xmlns="c1fdd505-2570-46c2-bd04-3e0f2d874cf5">
      <Terms xmlns="http://schemas.microsoft.com/office/infopath/2007/PartnerControls"/>
    </p030e467f78f45b4ae8f7e2c17ea4d82>
    <j78542b1fffc4a1c84659474212e3133 xmlns="c1fdd505-2570-46c2-bd04-3e0f2d874cf5">
      <Terms xmlns="http://schemas.microsoft.com/office/infopath/2007/PartnerControls">
        <TermInfo xmlns="http://schemas.microsoft.com/office/infopath/2007/PartnerControls">
          <TermName xmlns="http://schemas.microsoft.com/office/infopath/2007/PartnerControls">CWRD</TermName>
          <TermId xmlns="http://schemas.microsoft.com/office/infopath/2007/PartnerControls">6d71ff58-4882-4388-ab5c-218969b1e9c8</TermId>
        </TermInfo>
      </Terms>
    </j78542b1fffc4a1c84659474212e3133>
    <k985dbdc596c44d7acaf8184f33920f0 xmlns="c1fdd505-2570-46c2-bd04-3e0f2d874cf5">
      <Terms xmlns="http://schemas.microsoft.com/office/infopath/2007/PartnerControls">
        <TermInfo xmlns="http://schemas.microsoft.com/office/infopath/2007/PartnerControls">
          <TermName xmlns="http://schemas.microsoft.com/office/infopath/2007/PartnerControls">Regional</TermName>
          <TermId xmlns="http://schemas.microsoft.com/office/infopath/2007/PartnerControls">d4cb8265-5963-4e16-b4f8-5ada18938c78</TermId>
        </TermInfo>
      </Terms>
    </k985dbdc596c44d7acaf8184f33920f0>
    <ia017ac09b1942648b563fe0b2b14d52 xmlns="c1fdd505-2570-46c2-bd04-3e0f2d874cf5">
      <Terms xmlns="http://schemas.microsoft.com/office/infopath/2007/PartnerControls">
        <TermInfo xmlns="http://schemas.microsoft.com/office/infopath/2007/PartnerControls">
          <TermName xmlns="http://schemas.microsoft.com/office/infopath/2007/PartnerControls">CWRC</TermName>
          <TermId xmlns="http://schemas.microsoft.com/office/infopath/2007/PartnerControls">ecfd6e9e-1aa8-422e-b0ee-5f69329336ed</TermId>
        </TermInfo>
      </Terms>
    </ia017ac09b1942648b563fe0b2b14d52>
    <ADBDocumentDate xmlns="c1fdd505-2570-46c2-bd04-3e0f2d874cf5" xsi:nil="true"/>
    <ADBMonth xmlns="c1fdd505-2570-46c2-bd04-3e0f2d874cf5" xsi:nil="true"/>
    <ADBYear xmlns="c1fdd505-2570-46c2-bd04-3e0f2d874cf5" xsi:nil="true"/>
    <ADBAuthors xmlns="c1fdd505-2570-46c2-bd04-3e0f2d874cf5">
      <UserInfo>
        <DisplayName/>
        <AccountId xsi:nil="true"/>
        <AccountType/>
      </UserInfo>
    </ADBAuthors>
    <ADBSourceLink xmlns="c1fdd505-2570-46c2-bd04-3e0f2d874cf5">
      <Url xsi:nil="true"/>
      <Description xsi:nil="true"/>
    </ADBSourceLink>
    <ADBDocumentTypeValue xmlns="c1fdd505-2570-46c2-bd04-3e0f2d874cf5" xsi:nil="true"/>
    <ADBCirculatedLink xmlns="c1fdd505-2570-46c2-bd04-3e0f2d874cf5">
      <Url xsi:nil="true"/>
      <Description xsi:nil="true"/>
    </ADBCirculatedLink>
  </documentManagement>
</p:properties>
</file>

<file path=customXml/itemProps1.xml><?xml version="1.0" encoding="utf-8"?>
<ds:datastoreItem xmlns:ds="http://schemas.openxmlformats.org/officeDocument/2006/customXml" ds:itemID="{C049190B-0949-4428-A235-7786FA654288}"/>
</file>

<file path=customXml/itemProps2.xml><?xml version="1.0" encoding="utf-8"?>
<ds:datastoreItem xmlns:ds="http://schemas.openxmlformats.org/officeDocument/2006/customXml" ds:itemID="{A5BEDE7E-959C-474A-BC3C-DA44CA29274A}"/>
</file>

<file path=customXml/itemProps3.xml><?xml version="1.0" encoding="utf-8"?>
<ds:datastoreItem xmlns:ds="http://schemas.openxmlformats.org/officeDocument/2006/customXml" ds:itemID="{D4CFCBE3-807A-4E00-B239-9283C6E76CD0}"/>
</file>

<file path=customXml/itemProps4.xml><?xml version="1.0" encoding="utf-8"?>
<ds:datastoreItem xmlns:ds="http://schemas.openxmlformats.org/officeDocument/2006/customXml" ds:itemID="{679918AB-D9D8-40DE-B3F4-BBD6329A846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1033</Words>
  <Application>Microsoft Office PowerPoint</Application>
  <PresentationFormat>Экран (16:9)</PresentationFormat>
  <Paragraphs>92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Arial Black</vt:lpstr>
      <vt:lpstr>Avante garde</vt:lpstr>
      <vt:lpstr>Calibri</vt:lpstr>
      <vt:lpstr>Helvetica</vt:lpstr>
      <vt:lpstr>Wingdings</vt:lpstr>
      <vt:lpstr>Office Theme</vt:lpstr>
      <vt:lpstr>Укрепление регионального сотрудничества в области развития навыков в рамках Программы ЦАРЭС: Основные достижения, вызовы и возможности сотрудничества. Организационное совещание и  круглый стол с участием международных экспертов 30–31 мая 2022, г. Тбилиси, Грузия </vt:lpstr>
      <vt:lpstr>Содержание презентации</vt:lpstr>
      <vt:lpstr>Справочная информация</vt:lpstr>
      <vt:lpstr>Обоснование ТП</vt:lpstr>
      <vt:lpstr>Задачи</vt:lpstr>
      <vt:lpstr>Воздействие и конечный результат</vt:lpstr>
      <vt:lpstr>Промежуточные результаты, методы и мероприятия</vt:lpstr>
      <vt:lpstr>Промежуточные результаты, методы и мероприятия</vt:lpstr>
      <vt:lpstr>Промежуточные результаты, методы и мероприятия</vt:lpstr>
      <vt:lpstr>Промежуточные результаты, методы и мероприятия</vt:lpstr>
      <vt:lpstr>Этапы</vt:lpstr>
      <vt:lpstr>Презентация PowerPoint</vt:lpstr>
      <vt:lpstr>Презентация PowerPoint</vt:lpstr>
      <vt:lpstr>Следующие шаги</vt:lpstr>
      <vt:lpstr>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2017-08-01T15:40:51Z</dcterms:created>
  <dcterms:modified xsi:type="dcterms:W3CDTF">2022-05-28T08:44:20Z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17d4574-7375-4d17-b29c-6e4c6df0fcb0_Enabled">
    <vt:lpwstr>true</vt:lpwstr>
  </property>
  <property fmtid="{D5CDD505-2E9C-101B-9397-08002B2CF9AE}" pid="3" name="MSIP_Label_817d4574-7375-4d17-b29c-6e4c6df0fcb0_SetDate">
    <vt:lpwstr>2022-05-22T15:46:09Z</vt:lpwstr>
  </property>
  <property fmtid="{D5CDD505-2E9C-101B-9397-08002B2CF9AE}" pid="4" name="MSIP_Label_817d4574-7375-4d17-b29c-6e4c6df0fcb0_Method">
    <vt:lpwstr>Standard</vt:lpwstr>
  </property>
  <property fmtid="{D5CDD505-2E9C-101B-9397-08002B2CF9AE}" pid="5" name="MSIP_Label_817d4574-7375-4d17-b29c-6e4c6df0fcb0_Name">
    <vt:lpwstr>ADB Internal</vt:lpwstr>
  </property>
  <property fmtid="{D5CDD505-2E9C-101B-9397-08002B2CF9AE}" pid="6" name="MSIP_Label_817d4574-7375-4d17-b29c-6e4c6df0fcb0_SiteId">
    <vt:lpwstr>9495d6bb-41c2-4c58-848f-92e52cf3d640</vt:lpwstr>
  </property>
  <property fmtid="{D5CDD505-2E9C-101B-9397-08002B2CF9AE}" pid="7" name="MSIP_Label_817d4574-7375-4d17-b29c-6e4c6df0fcb0_ActionId">
    <vt:lpwstr>52994b1c-c9a4-4201-a1b1-818b038f7711</vt:lpwstr>
  </property>
  <property fmtid="{D5CDD505-2E9C-101B-9397-08002B2CF9AE}" pid="8" name="MSIP_Label_817d4574-7375-4d17-b29c-6e4c6df0fcb0_ContentBits">
    <vt:lpwstr>2</vt:lpwstr>
  </property>
  <property fmtid="{D5CDD505-2E9C-101B-9397-08002B2CF9AE}" pid="9" name="MediaServiceImageTags">
    <vt:lpwstr/>
  </property>
  <property fmtid="{D5CDD505-2E9C-101B-9397-08002B2CF9AE}" pid="10" name="ContentTypeId">
    <vt:lpwstr>0x010100A3BFD338C4D69F46BE33AA49AB50870100C520B00D8BB20C45814389052060F14C</vt:lpwstr>
  </property>
  <property fmtid="{D5CDD505-2E9C-101B-9397-08002B2CF9AE}" pid="11" name="ADBProjectDocumentType">
    <vt:lpwstr/>
  </property>
  <property fmtid="{D5CDD505-2E9C-101B-9397-08002B2CF9AE}" pid="12" name="ADBProject">
    <vt:lpwstr/>
  </property>
  <property fmtid="{D5CDD505-2E9C-101B-9397-08002B2CF9AE}" pid="13" name="ADBContentGroup">
    <vt:lpwstr>2;#CWRD|6d71ff58-4882-4388-ab5c-218969b1e9c8</vt:lpwstr>
  </property>
  <property fmtid="{D5CDD505-2E9C-101B-9397-08002B2CF9AE}" pid="14" name="ADBSector">
    <vt:lpwstr/>
  </property>
  <property fmtid="{D5CDD505-2E9C-101B-9397-08002B2CF9AE}" pid="15" name="ADBDivision">
    <vt:lpwstr>4;#CWRC|ecfd6e9e-1aa8-422e-b0ee-5f69329336ed</vt:lpwstr>
  </property>
  <property fmtid="{D5CDD505-2E9C-101B-9397-08002B2CF9AE}" pid="16" name="ADBDocumentSecurity">
    <vt:lpwstr/>
  </property>
  <property fmtid="{D5CDD505-2E9C-101B-9397-08002B2CF9AE}" pid="17" name="ADBDocumentLanguage">
    <vt:lpwstr>1;#English|16ac8743-31bb-43f8-9a73-533a041667d6</vt:lpwstr>
  </property>
  <property fmtid="{D5CDD505-2E9C-101B-9397-08002B2CF9AE}" pid="18" name="ADBSubRegion">
    <vt:lpwstr>11;#CAREC|815c4229-ad07-427a-8f71-a8b862b1014a</vt:lpwstr>
  </property>
  <property fmtid="{D5CDD505-2E9C-101B-9397-08002B2CF9AE}" pid="19" name="Segment">
    <vt:lpwstr/>
  </property>
  <property fmtid="{D5CDD505-2E9C-101B-9397-08002B2CF9AE}" pid="20" name="ADBDepartmentOwner">
    <vt:lpwstr>3;#CWRD|6d71ff58-4882-4388-ab5c-218969b1e9c8</vt:lpwstr>
  </property>
  <property fmtid="{D5CDD505-2E9C-101B-9397-08002B2CF9AE}" pid="21" name="ADBCountry">
    <vt:lpwstr>18;#Regional|d4cb8265-5963-4e16-b4f8-5ada18938c78</vt:lpwstr>
  </property>
</Properties>
</file>